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60" r:id="rId5"/>
    <p:sldId id="259" r:id="rId6"/>
    <p:sldId id="261" r:id="rId7"/>
    <p:sldId id="264" r:id="rId8"/>
    <p:sldId id="263" r:id="rId9"/>
    <p:sldId id="265" r:id="rId10"/>
    <p:sldId id="266" r:id="rId11"/>
    <p:sldId id="267" r:id="rId12"/>
    <p:sldId id="274" r:id="rId13"/>
    <p:sldId id="268" r:id="rId14"/>
    <p:sldId id="271" r:id="rId15"/>
    <p:sldId id="269" r:id="rId16"/>
    <p:sldId id="272" r:id="rId17"/>
    <p:sldId id="270" r:id="rId18"/>
    <p:sldId id="273" r:id="rId19"/>
    <p:sldId id="275" r:id="rId20"/>
    <p:sldId id="276" r:id="rId21"/>
    <p:sldId id="277" r:id="rId22"/>
    <p:sldId id="278" r:id="rId23"/>
    <p:sldId id="279" r:id="rId24"/>
    <p:sldId id="280" r:id="rId25"/>
    <p:sldId id="281" r:id="rId26"/>
    <p:sldId id="262" r:id="rId2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94660"/>
  </p:normalViewPr>
  <p:slideViewPr>
    <p:cSldViewPr snapToGrid="0">
      <p:cViewPr varScale="1">
        <p:scale>
          <a:sx n="91" d="100"/>
          <a:sy n="91" d="100"/>
        </p:scale>
        <p:origin x="4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D772D-EBEF-ED32-652D-C66ED224B19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7947B0C3-C370-70DA-E3E0-94B57C291B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27A11A1C-7DFD-C9D7-AC2E-27DE9EC66BC4}"/>
              </a:ext>
            </a:extLst>
          </p:cNvPr>
          <p:cNvSpPr>
            <a:spLocks noGrp="1"/>
          </p:cNvSpPr>
          <p:nvPr>
            <p:ph type="dt" sz="half" idx="10"/>
          </p:nvPr>
        </p:nvSpPr>
        <p:spPr/>
        <p:txBody>
          <a:bodyPr/>
          <a:lstStyle/>
          <a:p>
            <a:fld id="{78E70209-B9BE-42FE-A7BA-25BEE38BEB17}" type="datetimeFigureOut">
              <a:rPr lang="es-PE" smtClean="0"/>
              <a:t>26/03/2025</a:t>
            </a:fld>
            <a:endParaRPr lang="es-PE"/>
          </a:p>
        </p:txBody>
      </p:sp>
      <p:sp>
        <p:nvSpPr>
          <p:cNvPr id="5" name="Marcador de pie de página 4">
            <a:extLst>
              <a:ext uri="{FF2B5EF4-FFF2-40B4-BE49-F238E27FC236}">
                <a16:creationId xmlns:a16="http://schemas.microsoft.com/office/drawing/2014/main" id="{CC89535C-8C11-2931-BC14-342F7A9B592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81FA7E9-C9C9-7D72-8F3C-4C1C43D6F3D3}"/>
              </a:ext>
            </a:extLst>
          </p:cNvPr>
          <p:cNvSpPr>
            <a:spLocks noGrp="1"/>
          </p:cNvSpPr>
          <p:nvPr>
            <p:ph type="sldNum" sz="quarter" idx="12"/>
          </p:nvPr>
        </p:nvSpPr>
        <p:spPr/>
        <p:txBody>
          <a:bodyPr/>
          <a:lstStyle/>
          <a:p>
            <a:fld id="{600E1743-801A-4198-A7F6-807E20EF0E54}" type="slidenum">
              <a:rPr lang="es-PE" smtClean="0"/>
              <a:t>‹Nº›</a:t>
            </a:fld>
            <a:endParaRPr lang="es-PE"/>
          </a:p>
        </p:txBody>
      </p:sp>
    </p:spTree>
    <p:extLst>
      <p:ext uri="{BB962C8B-B14F-4D97-AF65-F5344CB8AC3E}">
        <p14:creationId xmlns:p14="http://schemas.microsoft.com/office/powerpoint/2010/main" val="215252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BB3023-FAF3-9A24-35D5-A8D679E8206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E6615E8B-4CF4-03B5-DC8C-1E7CB25F2B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DD18614-8AED-D7D5-8330-CC9A234B7760}"/>
              </a:ext>
            </a:extLst>
          </p:cNvPr>
          <p:cNvSpPr>
            <a:spLocks noGrp="1"/>
          </p:cNvSpPr>
          <p:nvPr>
            <p:ph type="dt" sz="half" idx="10"/>
          </p:nvPr>
        </p:nvSpPr>
        <p:spPr/>
        <p:txBody>
          <a:bodyPr/>
          <a:lstStyle/>
          <a:p>
            <a:fld id="{78E70209-B9BE-42FE-A7BA-25BEE38BEB17}" type="datetimeFigureOut">
              <a:rPr lang="es-PE" smtClean="0"/>
              <a:t>26/03/2025</a:t>
            </a:fld>
            <a:endParaRPr lang="es-PE"/>
          </a:p>
        </p:txBody>
      </p:sp>
      <p:sp>
        <p:nvSpPr>
          <p:cNvPr id="5" name="Marcador de pie de página 4">
            <a:extLst>
              <a:ext uri="{FF2B5EF4-FFF2-40B4-BE49-F238E27FC236}">
                <a16:creationId xmlns:a16="http://schemas.microsoft.com/office/drawing/2014/main" id="{BEB65662-685D-47A9-6914-E65CD80FC6A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7276A9A-8AAF-6F58-AF5B-772D87B4A43E}"/>
              </a:ext>
            </a:extLst>
          </p:cNvPr>
          <p:cNvSpPr>
            <a:spLocks noGrp="1"/>
          </p:cNvSpPr>
          <p:nvPr>
            <p:ph type="sldNum" sz="quarter" idx="12"/>
          </p:nvPr>
        </p:nvSpPr>
        <p:spPr/>
        <p:txBody>
          <a:bodyPr/>
          <a:lstStyle/>
          <a:p>
            <a:fld id="{600E1743-801A-4198-A7F6-807E20EF0E54}" type="slidenum">
              <a:rPr lang="es-PE" smtClean="0"/>
              <a:t>‹Nº›</a:t>
            </a:fld>
            <a:endParaRPr lang="es-PE"/>
          </a:p>
        </p:txBody>
      </p:sp>
    </p:spTree>
    <p:extLst>
      <p:ext uri="{BB962C8B-B14F-4D97-AF65-F5344CB8AC3E}">
        <p14:creationId xmlns:p14="http://schemas.microsoft.com/office/powerpoint/2010/main" val="428679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3CA1E7-7141-0E89-52C4-EA32669938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C16F3E7-A7B3-12E8-9365-965975270C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58BF85E-FB61-B163-E269-55F8E04E38B6}"/>
              </a:ext>
            </a:extLst>
          </p:cNvPr>
          <p:cNvSpPr>
            <a:spLocks noGrp="1"/>
          </p:cNvSpPr>
          <p:nvPr>
            <p:ph type="dt" sz="half" idx="10"/>
          </p:nvPr>
        </p:nvSpPr>
        <p:spPr/>
        <p:txBody>
          <a:bodyPr/>
          <a:lstStyle/>
          <a:p>
            <a:fld id="{78E70209-B9BE-42FE-A7BA-25BEE38BEB17}" type="datetimeFigureOut">
              <a:rPr lang="es-PE" smtClean="0"/>
              <a:t>26/03/2025</a:t>
            </a:fld>
            <a:endParaRPr lang="es-PE"/>
          </a:p>
        </p:txBody>
      </p:sp>
      <p:sp>
        <p:nvSpPr>
          <p:cNvPr id="5" name="Marcador de pie de página 4">
            <a:extLst>
              <a:ext uri="{FF2B5EF4-FFF2-40B4-BE49-F238E27FC236}">
                <a16:creationId xmlns:a16="http://schemas.microsoft.com/office/drawing/2014/main" id="{ED7148F9-2C1F-2257-E74E-1FE31EF4A7D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221B747-DDC5-FA7E-DFDA-4C2AFF125930}"/>
              </a:ext>
            </a:extLst>
          </p:cNvPr>
          <p:cNvSpPr>
            <a:spLocks noGrp="1"/>
          </p:cNvSpPr>
          <p:nvPr>
            <p:ph type="sldNum" sz="quarter" idx="12"/>
          </p:nvPr>
        </p:nvSpPr>
        <p:spPr/>
        <p:txBody>
          <a:bodyPr/>
          <a:lstStyle/>
          <a:p>
            <a:fld id="{600E1743-801A-4198-A7F6-807E20EF0E54}" type="slidenum">
              <a:rPr lang="es-PE" smtClean="0"/>
              <a:t>‹Nº›</a:t>
            </a:fld>
            <a:endParaRPr lang="es-PE"/>
          </a:p>
        </p:txBody>
      </p:sp>
    </p:spTree>
    <p:extLst>
      <p:ext uri="{BB962C8B-B14F-4D97-AF65-F5344CB8AC3E}">
        <p14:creationId xmlns:p14="http://schemas.microsoft.com/office/powerpoint/2010/main" val="2685288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C2EA07D2-8A2D-A7C5-F08D-DF2F0E106AC4}"/>
              </a:ext>
            </a:extLst>
          </p:cNvPr>
          <p:cNvSpPr>
            <a:spLocks noGrp="1"/>
          </p:cNvSpPr>
          <p:nvPr>
            <p:ph type="dt" sz="half" idx="10"/>
          </p:nvPr>
        </p:nvSpPr>
        <p:spPr/>
        <p:txBody>
          <a:bodyPr/>
          <a:lstStyle>
            <a:lvl1pPr>
              <a:defRPr/>
            </a:lvl1pPr>
          </a:lstStyle>
          <a:p>
            <a:pPr>
              <a:defRPr/>
            </a:pPr>
            <a:fld id="{764BAD65-42BA-4065-A94B-B96FD6799D1C}" type="datetimeFigureOut">
              <a:rPr lang="es-PE"/>
              <a:pPr>
                <a:defRPr/>
              </a:pPr>
              <a:t>26/03/2025</a:t>
            </a:fld>
            <a:endParaRPr lang="es-PE"/>
          </a:p>
        </p:txBody>
      </p:sp>
      <p:sp>
        <p:nvSpPr>
          <p:cNvPr id="5" name="Marcador de pie de página 4">
            <a:extLst>
              <a:ext uri="{FF2B5EF4-FFF2-40B4-BE49-F238E27FC236}">
                <a16:creationId xmlns:a16="http://schemas.microsoft.com/office/drawing/2014/main" id="{65E979D8-8DBC-785A-6EFA-C613C671ED74}"/>
              </a:ext>
            </a:extLst>
          </p:cNvPr>
          <p:cNvSpPr>
            <a:spLocks noGrp="1"/>
          </p:cNvSpPr>
          <p:nvPr>
            <p:ph type="ftr" sz="quarter" idx="11"/>
          </p:nvPr>
        </p:nvSpPr>
        <p:spPr/>
        <p:txBody>
          <a:bodyPr/>
          <a:lstStyle>
            <a:lvl1pPr>
              <a:defRPr/>
            </a:lvl1pPr>
          </a:lstStyle>
          <a:p>
            <a:pPr>
              <a:defRPr/>
            </a:pPr>
            <a:endParaRPr lang="es-PE"/>
          </a:p>
        </p:txBody>
      </p:sp>
      <p:sp>
        <p:nvSpPr>
          <p:cNvPr id="6" name="Marcador de número de diapositiva 5">
            <a:extLst>
              <a:ext uri="{FF2B5EF4-FFF2-40B4-BE49-F238E27FC236}">
                <a16:creationId xmlns:a16="http://schemas.microsoft.com/office/drawing/2014/main" id="{7B8FFD4E-F679-107A-2368-62EF14C41C50}"/>
              </a:ext>
            </a:extLst>
          </p:cNvPr>
          <p:cNvSpPr>
            <a:spLocks noGrp="1"/>
          </p:cNvSpPr>
          <p:nvPr>
            <p:ph type="sldNum" sz="quarter" idx="12"/>
          </p:nvPr>
        </p:nvSpPr>
        <p:spPr/>
        <p:txBody>
          <a:bodyPr/>
          <a:lstStyle>
            <a:lvl1pPr>
              <a:defRPr/>
            </a:lvl1pPr>
          </a:lstStyle>
          <a:p>
            <a:fld id="{CA854B97-99AE-42B1-835B-B46C77906C94}" type="slidenum">
              <a:rPr lang="es-PE" altLang="es-PE"/>
              <a:pPr/>
              <a:t>‹Nº›</a:t>
            </a:fld>
            <a:endParaRPr lang="es-PE" altLang="es-PE"/>
          </a:p>
        </p:txBody>
      </p:sp>
    </p:spTree>
    <p:extLst>
      <p:ext uri="{BB962C8B-B14F-4D97-AF65-F5344CB8AC3E}">
        <p14:creationId xmlns:p14="http://schemas.microsoft.com/office/powerpoint/2010/main" val="376904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AA2CC61-4A3D-B031-24D8-D389959C4D44}"/>
              </a:ext>
            </a:extLst>
          </p:cNvPr>
          <p:cNvSpPr>
            <a:spLocks noGrp="1"/>
          </p:cNvSpPr>
          <p:nvPr>
            <p:ph type="dt" sz="half" idx="10"/>
          </p:nvPr>
        </p:nvSpPr>
        <p:spPr/>
        <p:txBody>
          <a:bodyPr/>
          <a:lstStyle>
            <a:lvl1pPr>
              <a:defRPr/>
            </a:lvl1pPr>
          </a:lstStyle>
          <a:p>
            <a:pPr>
              <a:defRPr/>
            </a:pPr>
            <a:fld id="{6EB10B55-685B-4683-8890-1B5F2BE74AFA}" type="datetimeFigureOut">
              <a:rPr lang="es-PE"/>
              <a:pPr>
                <a:defRPr/>
              </a:pPr>
              <a:t>26/03/2025</a:t>
            </a:fld>
            <a:endParaRPr lang="es-PE"/>
          </a:p>
        </p:txBody>
      </p:sp>
      <p:sp>
        <p:nvSpPr>
          <p:cNvPr id="5" name="Marcador de pie de página 4">
            <a:extLst>
              <a:ext uri="{FF2B5EF4-FFF2-40B4-BE49-F238E27FC236}">
                <a16:creationId xmlns:a16="http://schemas.microsoft.com/office/drawing/2014/main" id="{5A867A03-A5D1-FDE9-3475-B80C62D8BF64}"/>
              </a:ext>
            </a:extLst>
          </p:cNvPr>
          <p:cNvSpPr>
            <a:spLocks noGrp="1"/>
          </p:cNvSpPr>
          <p:nvPr>
            <p:ph type="ftr" sz="quarter" idx="11"/>
          </p:nvPr>
        </p:nvSpPr>
        <p:spPr/>
        <p:txBody>
          <a:bodyPr/>
          <a:lstStyle>
            <a:lvl1pPr>
              <a:defRPr/>
            </a:lvl1pPr>
          </a:lstStyle>
          <a:p>
            <a:pPr>
              <a:defRPr/>
            </a:pPr>
            <a:endParaRPr lang="es-PE"/>
          </a:p>
        </p:txBody>
      </p:sp>
      <p:sp>
        <p:nvSpPr>
          <p:cNvPr id="6" name="Marcador de número de diapositiva 5">
            <a:extLst>
              <a:ext uri="{FF2B5EF4-FFF2-40B4-BE49-F238E27FC236}">
                <a16:creationId xmlns:a16="http://schemas.microsoft.com/office/drawing/2014/main" id="{980B09AA-D6E7-B674-723C-36DCF420A55A}"/>
              </a:ext>
            </a:extLst>
          </p:cNvPr>
          <p:cNvSpPr>
            <a:spLocks noGrp="1"/>
          </p:cNvSpPr>
          <p:nvPr>
            <p:ph type="sldNum" sz="quarter" idx="12"/>
          </p:nvPr>
        </p:nvSpPr>
        <p:spPr/>
        <p:txBody>
          <a:bodyPr/>
          <a:lstStyle>
            <a:lvl1pPr>
              <a:defRPr/>
            </a:lvl1pPr>
          </a:lstStyle>
          <a:p>
            <a:fld id="{462BCED4-5680-4A7F-8341-FE03BA4B73D2}" type="slidenum">
              <a:rPr lang="es-PE" altLang="es-PE"/>
              <a:pPr/>
              <a:t>‹Nº›</a:t>
            </a:fld>
            <a:endParaRPr lang="es-PE" altLang="es-PE"/>
          </a:p>
        </p:txBody>
      </p:sp>
    </p:spTree>
    <p:extLst>
      <p:ext uri="{BB962C8B-B14F-4D97-AF65-F5344CB8AC3E}">
        <p14:creationId xmlns:p14="http://schemas.microsoft.com/office/powerpoint/2010/main" val="2628653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a:extLst>
              <a:ext uri="{FF2B5EF4-FFF2-40B4-BE49-F238E27FC236}">
                <a16:creationId xmlns:a16="http://schemas.microsoft.com/office/drawing/2014/main" id="{88EF53B6-D1C9-5568-216A-96C0A54C494D}"/>
              </a:ext>
            </a:extLst>
          </p:cNvPr>
          <p:cNvSpPr>
            <a:spLocks noGrp="1"/>
          </p:cNvSpPr>
          <p:nvPr>
            <p:ph type="dt" sz="half" idx="10"/>
          </p:nvPr>
        </p:nvSpPr>
        <p:spPr/>
        <p:txBody>
          <a:bodyPr/>
          <a:lstStyle>
            <a:lvl1pPr>
              <a:defRPr/>
            </a:lvl1pPr>
          </a:lstStyle>
          <a:p>
            <a:pPr>
              <a:defRPr/>
            </a:pPr>
            <a:fld id="{E61D2C72-C7AC-4CD8-9424-4A0FD3F816B1}" type="datetimeFigureOut">
              <a:rPr lang="es-PE"/>
              <a:pPr>
                <a:defRPr/>
              </a:pPr>
              <a:t>26/03/2025</a:t>
            </a:fld>
            <a:endParaRPr lang="es-PE"/>
          </a:p>
        </p:txBody>
      </p:sp>
      <p:sp>
        <p:nvSpPr>
          <p:cNvPr id="5" name="Marcador de pie de página 4">
            <a:extLst>
              <a:ext uri="{FF2B5EF4-FFF2-40B4-BE49-F238E27FC236}">
                <a16:creationId xmlns:a16="http://schemas.microsoft.com/office/drawing/2014/main" id="{E835339F-DA60-E23C-155B-B814ED722F1C}"/>
              </a:ext>
            </a:extLst>
          </p:cNvPr>
          <p:cNvSpPr>
            <a:spLocks noGrp="1"/>
          </p:cNvSpPr>
          <p:nvPr>
            <p:ph type="ftr" sz="quarter" idx="11"/>
          </p:nvPr>
        </p:nvSpPr>
        <p:spPr/>
        <p:txBody>
          <a:bodyPr/>
          <a:lstStyle>
            <a:lvl1pPr>
              <a:defRPr/>
            </a:lvl1pPr>
          </a:lstStyle>
          <a:p>
            <a:pPr>
              <a:defRPr/>
            </a:pPr>
            <a:endParaRPr lang="es-PE"/>
          </a:p>
        </p:txBody>
      </p:sp>
      <p:sp>
        <p:nvSpPr>
          <p:cNvPr id="6" name="Marcador de número de diapositiva 5">
            <a:extLst>
              <a:ext uri="{FF2B5EF4-FFF2-40B4-BE49-F238E27FC236}">
                <a16:creationId xmlns:a16="http://schemas.microsoft.com/office/drawing/2014/main" id="{C1C6D7EF-EE5A-035B-DDB5-C907A931980E}"/>
              </a:ext>
            </a:extLst>
          </p:cNvPr>
          <p:cNvSpPr>
            <a:spLocks noGrp="1"/>
          </p:cNvSpPr>
          <p:nvPr>
            <p:ph type="sldNum" sz="quarter" idx="12"/>
          </p:nvPr>
        </p:nvSpPr>
        <p:spPr/>
        <p:txBody>
          <a:bodyPr/>
          <a:lstStyle>
            <a:lvl1pPr>
              <a:defRPr/>
            </a:lvl1pPr>
          </a:lstStyle>
          <a:p>
            <a:fld id="{8E540066-78D6-495D-9312-A3522921B145}" type="slidenum">
              <a:rPr lang="es-PE" altLang="es-PE"/>
              <a:pPr/>
              <a:t>‹Nº›</a:t>
            </a:fld>
            <a:endParaRPr lang="es-PE" altLang="es-PE"/>
          </a:p>
        </p:txBody>
      </p:sp>
    </p:spTree>
    <p:extLst>
      <p:ext uri="{BB962C8B-B14F-4D97-AF65-F5344CB8AC3E}">
        <p14:creationId xmlns:p14="http://schemas.microsoft.com/office/powerpoint/2010/main" val="1709118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3">
            <a:extLst>
              <a:ext uri="{FF2B5EF4-FFF2-40B4-BE49-F238E27FC236}">
                <a16:creationId xmlns:a16="http://schemas.microsoft.com/office/drawing/2014/main" id="{47F80CFA-605E-17A2-CA54-81D31E8375F2}"/>
              </a:ext>
            </a:extLst>
          </p:cNvPr>
          <p:cNvSpPr>
            <a:spLocks noGrp="1"/>
          </p:cNvSpPr>
          <p:nvPr>
            <p:ph type="dt" sz="half" idx="10"/>
          </p:nvPr>
        </p:nvSpPr>
        <p:spPr/>
        <p:txBody>
          <a:bodyPr/>
          <a:lstStyle>
            <a:lvl1pPr>
              <a:defRPr/>
            </a:lvl1pPr>
          </a:lstStyle>
          <a:p>
            <a:pPr>
              <a:defRPr/>
            </a:pPr>
            <a:fld id="{92EA02CF-F2D5-4388-8EB7-01F18B298CAF}" type="datetimeFigureOut">
              <a:rPr lang="es-PE"/>
              <a:pPr>
                <a:defRPr/>
              </a:pPr>
              <a:t>26/03/2025</a:t>
            </a:fld>
            <a:endParaRPr lang="es-PE"/>
          </a:p>
        </p:txBody>
      </p:sp>
      <p:sp>
        <p:nvSpPr>
          <p:cNvPr id="6" name="Marcador de pie de página 4">
            <a:extLst>
              <a:ext uri="{FF2B5EF4-FFF2-40B4-BE49-F238E27FC236}">
                <a16:creationId xmlns:a16="http://schemas.microsoft.com/office/drawing/2014/main" id="{F0165004-8227-D95D-318C-B57A1BB93083}"/>
              </a:ext>
            </a:extLst>
          </p:cNvPr>
          <p:cNvSpPr>
            <a:spLocks noGrp="1"/>
          </p:cNvSpPr>
          <p:nvPr>
            <p:ph type="ftr" sz="quarter" idx="11"/>
          </p:nvPr>
        </p:nvSpPr>
        <p:spPr/>
        <p:txBody>
          <a:bodyPr/>
          <a:lstStyle>
            <a:lvl1pPr>
              <a:defRPr/>
            </a:lvl1pPr>
          </a:lstStyle>
          <a:p>
            <a:pPr>
              <a:defRPr/>
            </a:pPr>
            <a:endParaRPr lang="es-PE"/>
          </a:p>
        </p:txBody>
      </p:sp>
      <p:sp>
        <p:nvSpPr>
          <p:cNvPr id="7" name="Marcador de número de diapositiva 5">
            <a:extLst>
              <a:ext uri="{FF2B5EF4-FFF2-40B4-BE49-F238E27FC236}">
                <a16:creationId xmlns:a16="http://schemas.microsoft.com/office/drawing/2014/main" id="{836987A8-01F5-4FD5-D504-793F98A238B9}"/>
              </a:ext>
            </a:extLst>
          </p:cNvPr>
          <p:cNvSpPr>
            <a:spLocks noGrp="1"/>
          </p:cNvSpPr>
          <p:nvPr>
            <p:ph type="sldNum" sz="quarter" idx="12"/>
          </p:nvPr>
        </p:nvSpPr>
        <p:spPr/>
        <p:txBody>
          <a:bodyPr/>
          <a:lstStyle>
            <a:lvl1pPr>
              <a:defRPr/>
            </a:lvl1pPr>
          </a:lstStyle>
          <a:p>
            <a:fld id="{BD26C208-D455-4504-914F-39005CAEB634}" type="slidenum">
              <a:rPr lang="es-PE" altLang="es-PE"/>
              <a:pPr/>
              <a:t>‹Nº›</a:t>
            </a:fld>
            <a:endParaRPr lang="es-PE" altLang="es-PE"/>
          </a:p>
        </p:txBody>
      </p:sp>
    </p:spTree>
    <p:extLst>
      <p:ext uri="{BB962C8B-B14F-4D97-AF65-F5344CB8AC3E}">
        <p14:creationId xmlns:p14="http://schemas.microsoft.com/office/powerpoint/2010/main" val="4045421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3">
            <a:extLst>
              <a:ext uri="{FF2B5EF4-FFF2-40B4-BE49-F238E27FC236}">
                <a16:creationId xmlns:a16="http://schemas.microsoft.com/office/drawing/2014/main" id="{99A4CDFE-ED1C-64EB-58E6-5AB96599BC34}"/>
              </a:ext>
            </a:extLst>
          </p:cNvPr>
          <p:cNvSpPr>
            <a:spLocks noGrp="1"/>
          </p:cNvSpPr>
          <p:nvPr>
            <p:ph type="dt" sz="half" idx="10"/>
          </p:nvPr>
        </p:nvSpPr>
        <p:spPr/>
        <p:txBody>
          <a:bodyPr/>
          <a:lstStyle>
            <a:lvl1pPr>
              <a:defRPr/>
            </a:lvl1pPr>
          </a:lstStyle>
          <a:p>
            <a:pPr>
              <a:defRPr/>
            </a:pPr>
            <a:fld id="{97BBECA1-29B2-49A5-9340-6A481C1DEEEB}" type="datetimeFigureOut">
              <a:rPr lang="es-PE"/>
              <a:pPr>
                <a:defRPr/>
              </a:pPr>
              <a:t>26/03/2025</a:t>
            </a:fld>
            <a:endParaRPr lang="es-PE"/>
          </a:p>
        </p:txBody>
      </p:sp>
      <p:sp>
        <p:nvSpPr>
          <p:cNvPr id="8" name="Marcador de pie de página 4">
            <a:extLst>
              <a:ext uri="{FF2B5EF4-FFF2-40B4-BE49-F238E27FC236}">
                <a16:creationId xmlns:a16="http://schemas.microsoft.com/office/drawing/2014/main" id="{75D8F758-A0A1-DBDE-40C4-17F6084CE24F}"/>
              </a:ext>
            </a:extLst>
          </p:cNvPr>
          <p:cNvSpPr>
            <a:spLocks noGrp="1"/>
          </p:cNvSpPr>
          <p:nvPr>
            <p:ph type="ftr" sz="quarter" idx="11"/>
          </p:nvPr>
        </p:nvSpPr>
        <p:spPr/>
        <p:txBody>
          <a:bodyPr/>
          <a:lstStyle>
            <a:lvl1pPr>
              <a:defRPr/>
            </a:lvl1pPr>
          </a:lstStyle>
          <a:p>
            <a:pPr>
              <a:defRPr/>
            </a:pPr>
            <a:endParaRPr lang="es-PE"/>
          </a:p>
        </p:txBody>
      </p:sp>
      <p:sp>
        <p:nvSpPr>
          <p:cNvPr id="9" name="Marcador de número de diapositiva 5">
            <a:extLst>
              <a:ext uri="{FF2B5EF4-FFF2-40B4-BE49-F238E27FC236}">
                <a16:creationId xmlns:a16="http://schemas.microsoft.com/office/drawing/2014/main" id="{882807AA-A405-DC7B-15AA-9AA7F9B79DE8}"/>
              </a:ext>
            </a:extLst>
          </p:cNvPr>
          <p:cNvSpPr>
            <a:spLocks noGrp="1"/>
          </p:cNvSpPr>
          <p:nvPr>
            <p:ph type="sldNum" sz="quarter" idx="12"/>
          </p:nvPr>
        </p:nvSpPr>
        <p:spPr/>
        <p:txBody>
          <a:bodyPr/>
          <a:lstStyle>
            <a:lvl1pPr>
              <a:defRPr/>
            </a:lvl1pPr>
          </a:lstStyle>
          <a:p>
            <a:fld id="{FD69A116-ECB8-4D44-A32D-267B8A869580}" type="slidenum">
              <a:rPr lang="es-PE" altLang="es-PE"/>
              <a:pPr/>
              <a:t>‹Nº›</a:t>
            </a:fld>
            <a:endParaRPr lang="es-PE" altLang="es-PE"/>
          </a:p>
        </p:txBody>
      </p:sp>
    </p:spTree>
    <p:extLst>
      <p:ext uri="{BB962C8B-B14F-4D97-AF65-F5344CB8AC3E}">
        <p14:creationId xmlns:p14="http://schemas.microsoft.com/office/powerpoint/2010/main" val="2805770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3">
            <a:extLst>
              <a:ext uri="{FF2B5EF4-FFF2-40B4-BE49-F238E27FC236}">
                <a16:creationId xmlns:a16="http://schemas.microsoft.com/office/drawing/2014/main" id="{C47C3F86-2BAD-92EA-1FAD-6CDB7954DB75}"/>
              </a:ext>
            </a:extLst>
          </p:cNvPr>
          <p:cNvSpPr>
            <a:spLocks noGrp="1"/>
          </p:cNvSpPr>
          <p:nvPr>
            <p:ph type="dt" sz="half" idx="10"/>
          </p:nvPr>
        </p:nvSpPr>
        <p:spPr/>
        <p:txBody>
          <a:bodyPr/>
          <a:lstStyle>
            <a:lvl1pPr>
              <a:defRPr/>
            </a:lvl1pPr>
          </a:lstStyle>
          <a:p>
            <a:pPr>
              <a:defRPr/>
            </a:pPr>
            <a:fld id="{59BC0177-7DF1-4F8D-A39E-44E63A96CB76}" type="datetimeFigureOut">
              <a:rPr lang="es-PE"/>
              <a:pPr>
                <a:defRPr/>
              </a:pPr>
              <a:t>26/03/2025</a:t>
            </a:fld>
            <a:endParaRPr lang="es-PE"/>
          </a:p>
        </p:txBody>
      </p:sp>
      <p:sp>
        <p:nvSpPr>
          <p:cNvPr id="4" name="Marcador de pie de página 4">
            <a:extLst>
              <a:ext uri="{FF2B5EF4-FFF2-40B4-BE49-F238E27FC236}">
                <a16:creationId xmlns:a16="http://schemas.microsoft.com/office/drawing/2014/main" id="{7F78D78D-16C0-14D2-944E-1F8210144ABE}"/>
              </a:ext>
            </a:extLst>
          </p:cNvPr>
          <p:cNvSpPr>
            <a:spLocks noGrp="1"/>
          </p:cNvSpPr>
          <p:nvPr>
            <p:ph type="ftr" sz="quarter" idx="11"/>
          </p:nvPr>
        </p:nvSpPr>
        <p:spPr/>
        <p:txBody>
          <a:bodyPr/>
          <a:lstStyle>
            <a:lvl1pPr>
              <a:defRPr/>
            </a:lvl1pPr>
          </a:lstStyle>
          <a:p>
            <a:pPr>
              <a:defRPr/>
            </a:pPr>
            <a:endParaRPr lang="es-PE"/>
          </a:p>
        </p:txBody>
      </p:sp>
      <p:sp>
        <p:nvSpPr>
          <p:cNvPr id="5" name="Marcador de número de diapositiva 5">
            <a:extLst>
              <a:ext uri="{FF2B5EF4-FFF2-40B4-BE49-F238E27FC236}">
                <a16:creationId xmlns:a16="http://schemas.microsoft.com/office/drawing/2014/main" id="{ED95E96E-5086-23C2-5FF9-D5E06A5FC49C}"/>
              </a:ext>
            </a:extLst>
          </p:cNvPr>
          <p:cNvSpPr>
            <a:spLocks noGrp="1"/>
          </p:cNvSpPr>
          <p:nvPr>
            <p:ph type="sldNum" sz="quarter" idx="12"/>
          </p:nvPr>
        </p:nvSpPr>
        <p:spPr/>
        <p:txBody>
          <a:bodyPr/>
          <a:lstStyle>
            <a:lvl1pPr>
              <a:defRPr/>
            </a:lvl1pPr>
          </a:lstStyle>
          <a:p>
            <a:fld id="{79906B25-B72E-4B3E-A60D-CCD6356D1CC2}" type="slidenum">
              <a:rPr lang="es-PE" altLang="es-PE"/>
              <a:pPr/>
              <a:t>‹Nº›</a:t>
            </a:fld>
            <a:endParaRPr lang="es-PE" altLang="es-PE"/>
          </a:p>
        </p:txBody>
      </p:sp>
    </p:spTree>
    <p:extLst>
      <p:ext uri="{BB962C8B-B14F-4D97-AF65-F5344CB8AC3E}">
        <p14:creationId xmlns:p14="http://schemas.microsoft.com/office/powerpoint/2010/main" val="3586015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DE27648B-3401-15B1-FFCE-63D1204CC958}"/>
              </a:ext>
            </a:extLst>
          </p:cNvPr>
          <p:cNvSpPr>
            <a:spLocks noGrp="1"/>
          </p:cNvSpPr>
          <p:nvPr>
            <p:ph type="dt" sz="half" idx="10"/>
          </p:nvPr>
        </p:nvSpPr>
        <p:spPr/>
        <p:txBody>
          <a:bodyPr/>
          <a:lstStyle>
            <a:lvl1pPr>
              <a:defRPr/>
            </a:lvl1pPr>
          </a:lstStyle>
          <a:p>
            <a:pPr>
              <a:defRPr/>
            </a:pPr>
            <a:fld id="{774EC158-10BE-492E-8FB1-984E62DD303C}" type="datetimeFigureOut">
              <a:rPr lang="es-PE"/>
              <a:pPr>
                <a:defRPr/>
              </a:pPr>
              <a:t>26/03/2025</a:t>
            </a:fld>
            <a:endParaRPr lang="es-PE"/>
          </a:p>
        </p:txBody>
      </p:sp>
      <p:sp>
        <p:nvSpPr>
          <p:cNvPr id="3" name="Marcador de pie de página 4">
            <a:extLst>
              <a:ext uri="{FF2B5EF4-FFF2-40B4-BE49-F238E27FC236}">
                <a16:creationId xmlns:a16="http://schemas.microsoft.com/office/drawing/2014/main" id="{06BE11F5-39D4-FFB0-45A6-1C19C989A85D}"/>
              </a:ext>
            </a:extLst>
          </p:cNvPr>
          <p:cNvSpPr>
            <a:spLocks noGrp="1"/>
          </p:cNvSpPr>
          <p:nvPr>
            <p:ph type="ftr" sz="quarter" idx="11"/>
          </p:nvPr>
        </p:nvSpPr>
        <p:spPr/>
        <p:txBody>
          <a:bodyPr/>
          <a:lstStyle>
            <a:lvl1pPr>
              <a:defRPr/>
            </a:lvl1pPr>
          </a:lstStyle>
          <a:p>
            <a:pPr>
              <a:defRPr/>
            </a:pPr>
            <a:endParaRPr lang="es-PE"/>
          </a:p>
        </p:txBody>
      </p:sp>
      <p:sp>
        <p:nvSpPr>
          <p:cNvPr id="4" name="Marcador de número de diapositiva 5">
            <a:extLst>
              <a:ext uri="{FF2B5EF4-FFF2-40B4-BE49-F238E27FC236}">
                <a16:creationId xmlns:a16="http://schemas.microsoft.com/office/drawing/2014/main" id="{1710746D-9BCF-102F-34A1-8883078BD6A6}"/>
              </a:ext>
            </a:extLst>
          </p:cNvPr>
          <p:cNvSpPr>
            <a:spLocks noGrp="1"/>
          </p:cNvSpPr>
          <p:nvPr>
            <p:ph type="sldNum" sz="quarter" idx="12"/>
          </p:nvPr>
        </p:nvSpPr>
        <p:spPr/>
        <p:txBody>
          <a:bodyPr/>
          <a:lstStyle>
            <a:lvl1pPr>
              <a:defRPr/>
            </a:lvl1pPr>
          </a:lstStyle>
          <a:p>
            <a:fld id="{4D0E499C-5C1E-47D3-81BF-35F1FE741E54}" type="slidenum">
              <a:rPr lang="es-PE" altLang="es-PE"/>
              <a:pPr/>
              <a:t>‹Nº›</a:t>
            </a:fld>
            <a:endParaRPr lang="es-PE" altLang="es-PE"/>
          </a:p>
        </p:txBody>
      </p:sp>
    </p:spTree>
    <p:extLst>
      <p:ext uri="{BB962C8B-B14F-4D97-AF65-F5344CB8AC3E}">
        <p14:creationId xmlns:p14="http://schemas.microsoft.com/office/powerpoint/2010/main" val="1655725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3">
            <a:extLst>
              <a:ext uri="{FF2B5EF4-FFF2-40B4-BE49-F238E27FC236}">
                <a16:creationId xmlns:a16="http://schemas.microsoft.com/office/drawing/2014/main" id="{8A883961-3E70-E6ED-1F87-9147B49873DD}"/>
              </a:ext>
            </a:extLst>
          </p:cNvPr>
          <p:cNvSpPr>
            <a:spLocks noGrp="1"/>
          </p:cNvSpPr>
          <p:nvPr>
            <p:ph type="dt" sz="half" idx="10"/>
          </p:nvPr>
        </p:nvSpPr>
        <p:spPr/>
        <p:txBody>
          <a:bodyPr/>
          <a:lstStyle>
            <a:lvl1pPr>
              <a:defRPr/>
            </a:lvl1pPr>
          </a:lstStyle>
          <a:p>
            <a:pPr>
              <a:defRPr/>
            </a:pPr>
            <a:fld id="{EB36E14E-9F80-4605-B6DC-29B75B21CECC}" type="datetimeFigureOut">
              <a:rPr lang="es-PE"/>
              <a:pPr>
                <a:defRPr/>
              </a:pPr>
              <a:t>26/03/2025</a:t>
            </a:fld>
            <a:endParaRPr lang="es-PE"/>
          </a:p>
        </p:txBody>
      </p:sp>
      <p:sp>
        <p:nvSpPr>
          <p:cNvPr id="6" name="Marcador de pie de página 4">
            <a:extLst>
              <a:ext uri="{FF2B5EF4-FFF2-40B4-BE49-F238E27FC236}">
                <a16:creationId xmlns:a16="http://schemas.microsoft.com/office/drawing/2014/main" id="{00CE4DCA-4492-9DC9-D81A-BD4740ED221A}"/>
              </a:ext>
            </a:extLst>
          </p:cNvPr>
          <p:cNvSpPr>
            <a:spLocks noGrp="1"/>
          </p:cNvSpPr>
          <p:nvPr>
            <p:ph type="ftr" sz="quarter" idx="11"/>
          </p:nvPr>
        </p:nvSpPr>
        <p:spPr/>
        <p:txBody>
          <a:bodyPr/>
          <a:lstStyle>
            <a:lvl1pPr>
              <a:defRPr/>
            </a:lvl1pPr>
          </a:lstStyle>
          <a:p>
            <a:pPr>
              <a:defRPr/>
            </a:pPr>
            <a:endParaRPr lang="es-PE"/>
          </a:p>
        </p:txBody>
      </p:sp>
      <p:sp>
        <p:nvSpPr>
          <p:cNvPr id="7" name="Marcador de número de diapositiva 5">
            <a:extLst>
              <a:ext uri="{FF2B5EF4-FFF2-40B4-BE49-F238E27FC236}">
                <a16:creationId xmlns:a16="http://schemas.microsoft.com/office/drawing/2014/main" id="{BD91796C-D386-4A35-A846-5EB48BFB238A}"/>
              </a:ext>
            </a:extLst>
          </p:cNvPr>
          <p:cNvSpPr>
            <a:spLocks noGrp="1"/>
          </p:cNvSpPr>
          <p:nvPr>
            <p:ph type="sldNum" sz="quarter" idx="12"/>
          </p:nvPr>
        </p:nvSpPr>
        <p:spPr/>
        <p:txBody>
          <a:bodyPr/>
          <a:lstStyle>
            <a:lvl1pPr>
              <a:defRPr/>
            </a:lvl1pPr>
          </a:lstStyle>
          <a:p>
            <a:fld id="{5597F167-E869-4ACE-8A2D-54E18FBC319A}" type="slidenum">
              <a:rPr lang="es-PE" altLang="es-PE"/>
              <a:pPr/>
              <a:t>‹Nº›</a:t>
            </a:fld>
            <a:endParaRPr lang="es-PE" altLang="es-PE"/>
          </a:p>
        </p:txBody>
      </p:sp>
    </p:spTree>
    <p:extLst>
      <p:ext uri="{BB962C8B-B14F-4D97-AF65-F5344CB8AC3E}">
        <p14:creationId xmlns:p14="http://schemas.microsoft.com/office/powerpoint/2010/main" val="70157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6BDF19-AEB8-6813-C61D-660C2035442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F2E881E-136F-6D5D-FC5B-BF6EA9CBB01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08F81D1-2EA8-BC06-8E8C-9BE8C9C14AAA}"/>
              </a:ext>
            </a:extLst>
          </p:cNvPr>
          <p:cNvSpPr>
            <a:spLocks noGrp="1"/>
          </p:cNvSpPr>
          <p:nvPr>
            <p:ph type="dt" sz="half" idx="10"/>
          </p:nvPr>
        </p:nvSpPr>
        <p:spPr/>
        <p:txBody>
          <a:bodyPr/>
          <a:lstStyle/>
          <a:p>
            <a:fld id="{78E70209-B9BE-42FE-A7BA-25BEE38BEB17}" type="datetimeFigureOut">
              <a:rPr lang="es-PE" smtClean="0"/>
              <a:t>26/03/2025</a:t>
            </a:fld>
            <a:endParaRPr lang="es-PE"/>
          </a:p>
        </p:txBody>
      </p:sp>
      <p:sp>
        <p:nvSpPr>
          <p:cNvPr id="5" name="Marcador de pie de página 4">
            <a:extLst>
              <a:ext uri="{FF2B5EF4-FFF2-40B4-BE49-F238E27FC236}">
                <a16:creationId xmlns:a16="http://schemas.microsoft.com/office/drawing/2014/main" id="{4C09D7B7-C3CD-FB92-BC0B-2C4445164BE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E3B88B3-5002-D63E-FAA4-84A2FF5BC5D2}"/>
              </a:ext>
            </a:extLst>
          </p:cNvPr>
          <p:cNvSpPr>
            <a:spLocks noGrp="1"/>
          </p:cNvSpPr>
          <p:nvPr>
            <p:ph type="sldNum" sz="quarter" idx="12"/>
          </p:nvPr>
        </p:nvSpPr>
        <p:spPr/>
        <p:txBody>
          <a:bodyPr/>
          <a:lstStyle/>
          <a:p>
            <a:fld id="{600E1743-801A-4198-A7F6-807E20EF0E54}" type="slidenum">
              <a:rPr lang="es-PE" smtClean="0"/>
              <a:t>‹Nº›</a:t>
            </a:fld>
            <a:endParaRPr lang="es-PE"/>
          </a:p>
        </p:txBody>
      </p:sp>
    </p:spTree>
    <p:extLst>
      <p:ext uri="{BB962C8B-B14F-4D97-AF65-F5344CB8AC3E}">
        <p14:creationId xmlns:p14="http://schemas.microsoft.com/office/powerpoint/2010/main" val="83910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3">
            <a:extLst>
              <a:ext uri="{FF2B5EF4-FFF2-40B4-BE49-F238E27FC236}">
                <a16:creationId xmlns:a16="http://schemas.microsoft.com/office/drawing/2014/main" id="{3B3657BC-46E9-C02D-0099-E595F742884A}"/>
              </a:ext>
            </a:extLst>
          </p:cNvPr>
          <p:cNvSpPr>
            <a:spLocks noGrp="1"/>
          </p:cNvSpPr>
          <p:nvPr>
            <p:ph type="dt" sz="half" idx="10"/>
          </p:nvPr>
        </p:nvSpPr>
        <p:spPr/>
        <p:txBody>
          <a:bodyPr/>
          <a:lstStyle>
            <a:lvl1pPr>
              <a:defRPr/>
            </a:lvl1pPr>
          </a:lstStyle>
          <a:p>
            <a:pPr>
              <a:defRPr/>
            </a:pPr>
            <a:fld id="{CADF3F29-A482-41A7-BEEC-F6F92D878039}" type="datetimeFigureOut">
              <a:rPr lang="es-PE"/>
              <a:pPr>
                <a:defRPr/>
              </a:pPr>
              <a:t>26/03/2025</a:t>
            </a:fld>
            <a:endParaRPr lang="es-PE"/>
          </a:p>
        </p:txBody>
      </p:sp>
      <p:sp>
        <p:nvSpPr>
          <p:cNvPr id="6" name="Marcador de pie de página 4">
            <a:extLst>
              <a:ext uri="{FF2B5EF4-FFF2-40B4-BE49-F238E27FC236}">
                <a16:creationId xmlns:a16="http://schemas.microsoft.com/office/drawing/2014/main" id="{6CA66DB1-72B5-1A7D-50D6-1FA144EBA4FB}"/>
              </a:ext>
            </a:extLst>
          </p:cNvPr>
          <p:cNvSpPr>
            <a:spLocks noGrp="1"/>
          </p:cNvSpPr>
          <p:nvPr>
            <p:ph type="ftr" sz="quarter" idx="11"/>
          </p:nvPr>
        </p:nvSpPr>
        <p:spPr/>
        <p:txBody>
          <a:bodyPr/>
          <a:lstStyle>
            <a:lvl1pPr>
              <a:defRPr/>
            </a:lvl1pPr>
          </a:lstStyle>
          <a:p>
            <a:pPr>
              <a:defRPr/>
            </a:pPr>
            <a:endParaRPr lang="es-PE"/>
          </a:p>
        </p:txBody>
      </p:sp>
      <p:sp>
        <p:nvSpPr>
          <p:cNvPr id="7" name="Marcador de número de diapositiva 5">
            <a:extLst>
              <a:ext uri="{FF2B5EF4-FFF2-40B4-BE49-F238E27FC236}">
                <a16:creationId xmlns:a16="http://schemas.microsoft.com/office/drawing/2014/main" id="{C35A5018-1983-9EA7-830C-B97944C55DC9}"/>
              </a:ext>
            </a:extLst>
          </p:cNvPr>
          <p:cNvSpPr>
            <a:spLocks noGrp="1"/>
          </p:cNvSpPr>
          <p:nvPr>
            <p:ph type="sldNum" sz="quarter" idx="12"/>
          </p:nvPr>
        </p:nvSpPr>
        <p:spPr/>
        <p:txBody>
          <a:bodyPr/>
          <a:lstStyle>
            <a:lvl1pPr>
              <a:defRPr/>
            </a:lvl1pPr>
          </a:lstStyle>
          <a:p>
            <a:fld id="{FBB875F6-BA50-428D-8272-EFD9310E6E5F}" type="slidenum">
              <a:rPr lang="es-PE" altLang="es-PE"/>
              <a:pPr/>
              <a:t>‹Nº›</a:t>
            </a:fld>
            <a:endParaRPr lang="es-PE" altLang="es-PE"/>
          </a:p>
        </p:txBody>
      </p:sp>
    </p:spTree>
    <p:extLst>
      <p:ext uri="{BB962C8B-B14F-4D97-AF65-F5344CB8AC3E}">
        <p14:creationId xmlns:p14="http://schemas.microsoft.com/office/powerpoint/2010/main" val="3174736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4010591-BBF6-9D3F-D109-384A715C155C}"/>
              </a:ext>
            </a:extLst>
          </p:cNvPr>
          <p:cNvSpPr>
            <a:spLocks noGrp="1"/>
          </p:cNvSpPr>
          <p:nvPr>
            <p:ph type="dt" sz="half" idx="10"/>
          </p:nvPr>
        </p:nvSpPr>
        <p:spPr/>
        <p:txBody>
          <a:bodyPr/>
          <a:lstStyle>
            <a:lvl1pPr>
              <a:defRPr/>
            </a:lvl1pPr>
          </a:lstStyle>
          <a:p>
            <a:pPr>
              <a:defRPr/>
            </a:pPr>
            <a:fld id="{68DEE262-B162-442B-9066-67110CA80F65}" type="datetimeFigureOut">
              <a:rPr lang="es-PE"/>
              <a:pPr>
                <a:defRPr/>
              </a:pPr>
              <a:t>26/03/2025</a:t>
            </a:fld>
            <a:endParaRPr lang="es-PE"/>
          </a:p>
        </p:txBody>
      </p:sp>
      <p:sp>
        <p:nvSpPr>
          <p:cNvPr id="5" name="Marcador de pie de página 4">
            <a:extLst>
              <a:ext uri="{FF2B5EF4-FFF2-40B4-BE49-F238E27FC236}">
                <a16:creationId xmlns:a16="http://schemas.microsoft.com/office/drawing/2014/main" id="{367EF6C2-9B49-7FA1-0A83-468017D89C35}"/>
              </a:ext>
            </a:extLst>
          </p:cNvPr>
          <p:cNvSpPr>
            <a:spLocks noGrp="1"/>
          </p:cNvSpPr>
          <p:nvPr>
            <p:ph type="ftr" sz="quarter" idx="11"/>
          </p:nvPr>
        </p:nvSpPr>
        <p:spPr/>
        <p:txBody>
          <a:bodyPr/>
          <a:lstStyle>
            <a:lvl1pPr>
              <a:defRPr/>
            </a:lvl1pPr>
          </a:lstStyle>
          <a:p>
            <a:pPr>
              <a:defRPr/>
            </a:pPr>
            <a:endParaRPr lang="es-PE"/>
          </a:p>
        </p:txBody>
      </p:sp>
      <p:sp>
        <p:nvSpPr>
          <p:cNvPr id="6" name="Marcador de número de diapositiva 5">
            <a:extLst>
              <a:ext uri="{FF2B5EF4-FFF2-40B4-BE49-F238E27FC236}">
                <a16:creationId xmlns:a16="http://schemas.microsoft.com/office/drawing/2014/main" id="{23D41531-8BDF-9696-03C1-32F819B93265}"/>
              </a:ext>
            </a:extLst>
          </p:cNvPr>
          <p:cNvSpPr>
            <a:spLocks noGrp="1"/>
          </p:cNvSpPr>
          <p:nvPr>
            <p:ph type="sldNum" sz="quarter" idx="12"/>
          </p:nvPr>
        </p:nvSpPr>
        <p:spPr/>
        <p:txBody>
          <a:bodyPr/>
          <a:lstStyle>
            <a:lvl1pPr>
              <a:defRPr/>
            </a:lvl1pPr>
          </a:lstStyle>
          <a:p>
            <a:fld id="{153D42A2-66CC-432C-9BD1-CB27226BC1E4}" type="slidenum">
              <a:rPr lang="es-PE" altLang="es-PE"/>
              <a:pPr/>
              <a:t>‹Nº›</a:t>
            </a:fld>
            <a:endParaRPr lang="es-PE" altLang="es-PE"/>
          </a:p>
        </p:txBody>
      </p:sp>
    </p:spTree>
    <p:extLst>
      <p:ext uri="{BB962C8B-B14F-4D97-AF65-F5344CB8AC3E}">
        <p14:creationId xmlns:p14="http://schemas.microsoft.com/office/powerpoint/2010/main" val="2063007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31B0981-30A3-C94F-AB7F-B5EE846ABB39}"/>
              </a:ext>
            </a:extLst>
          </p:cNvPr>
          <p:cNvSpPr>
            <a:spLocks noGrp="1"/>
          </p:cNvSpPr>
          <p:nvPr>
            <p:ph type="dt" sz="half" idx="10"/>
          </p:nvPr>
        </p:nvSpPr>
        <p:spPr/>
        <p:txBody>
          <a:bodyPr/>
          <a:lstStyle>
            <a:lvl1pPr>
              <a:defRPr/>
            </a:lvl1pPr>
          </a:lstStyle>
          <a:p>
            <a:pPr>
              <a:defRPr/>
            </a:pPr>
            <a:fld id="{819646ED-8A04-4D7B-9B3A-537D91371D6A}" type="datetimeFigureOut">
              <a:rPr lang="es-PE"/>
              <a:pPr>
                <a:defRPr/>
              </a:pPr>
              <a:t>26/03/2025</a:t>
            </a:fld>
            <a:endParaRPr lang="es-PE"/>
          </a:p>
        </p:txBody>
      </p:sp>
      <p:sp>
        <p:nvSpPr>
          <p:cNvPr id="5" name="Marcador de pie de página 4">
            <a:extLst>
              <a:ext uri="{FF2B5EF4-FFF2-40B4-BE49-F238E27FC236}">
                <a16:creationId xmlns:a16="http://schemas.microsoft.com/office/drawing/2014/main" id="{9B8C5286-CBD1-44DC-C9BA-A6154E5A481F}"/>
              </a:ext>
            </a:extLst>
          </p:cNvPr>
          <p:cNvSpPr>
            <a:spLocks noGrp="1"/>
          </p:cNvSpPr>
          <p:nvPr>
            <p:ph type="ftr" sz="quarter" idx="11"/>
          </p:nvPr>
        </p:nvSpPr>
        <p:spPr/>
        <p:txBody>
          <a:bodyPr/>
          <a:lstStyle>
            <a:lvl1pPr>
              <a:defRPr/>
            </a:lvl1pPr>
          </a:lstStyle>
          <a:p>
            <a:pPr>
              <a:defRPr/>
            </a:pPr>
            <a:endParaRPr lang="es-PE"/>
          </a:p>
        </p:txBody>
      </p:sp>
      <p:sp>
        <p:nvSpPr>
          <p:cNvPr id="6" name="Marcador de número de diapositiva 5">
            <a:extLst>
              <a:ext uri="{FF2B5EF4-FFF2-40B4-BE49-F238E27FC236}">
                <a16:creationId xmlns:a16="http://schemas.microsoft.com/office/drawing/2014/main" id="{05FE8E81-B72A-173A-B92E-7E1DA9AD163B}"/>
              </a:ext>
            </a:extLst>
          </p:cNvPr>
          <p:cNvSpPr>
            <a:spLocks noGrp="1"/>
          </p:cNvSpPr>
          <p:nvPr>
            <p:ph type="sldNum" sz="quarter" idx="12"/>
          </p:nvPr>
        </p:nvSpPr>
        <p:spPr/>
        <p:txBody>
          <a:bodyPr/>
          <a:lstStyle>
            <a:lvl1pPr>
              <a:defRPr/>
            </a:lvl1pPr>
          </a:lstStyle>
          <a:p>
            <a:fld id="{7ADEBBF9-E78B-407F-9B6F-801133978206}" type="slidenum">
              <a:rPr lang="es-PE" altLang="es-PE"/>
              <a:pPr/>
              <a:t>‹Nº›</a:t>
            </a:fld>
            <a:endParaRPr lang="es-PE" altLang="es-PE"/>
          </a:p>
        </p:txBody>
      </p:sp>
    </p:spTree>
    <p:extLst>
      <p:ext uri="{BB962C8B-B14F-4D97-AF65-F5344CB8AC3E}">
        <p14:creationId xmlns:p14="http://schemas.microsoft.com/office/powerpoint/2010/main" val="167758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4D383-62E1-0B73-C5BE-574A6ACE3EB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97DA574E-8613-5F82-881C-920E9D9611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ECCC7FD-A524-D058-EBD8-66CC26EE7582}"/>
              </a:ext>
            </a:extLst>
          </p:cNvPr>
          <p:cNvSpPr>
            <a:spLocks noGrp="1"/>
          </p:cNvSpPr>
          <p:nvPr>
            <p:ph type="dt" sz="half" idx="10"/>
          </p:nvPr>
        </p:nvSpPr>
        <p:spPr/>
        <p:txBody>
          <a:bodyPr/>
          <a:lstStyle/>
          <a:p>
            <a:fld id="{78E70209-B9BE-42FE-A7BA-25BEE38BEB17}" type="datetimeFigureOut">
              <a:rPr lang="es-PE" smtClean="0"/>
              <a:t>26/03/2025</a:t>
            </a:fld>
            <a:endParaRPr lang="es-PE"/>
          </a:p>
        </p:txBody>
      </p:sp>
      <p:sp>
        <p:nvSpPr>
          <p:cNvPr id="5" name="Marcador de pie de página 4">
            <a:extLst>
              <a:ext uri="{FF2B5EF4-FFF2-40B4-BE49-F238E27FC236}">
                <a16:creationId xmlns:a16="http://schemas.microsoft.com/office/drawing/2014/main" id="{ACDBD09B-7E57-559F-DFB0-AF7CB117AA0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95559CD-A360-6D6A-CDB8-6458087814EB}"/>
              </a:ext>
            </a:extLst>
          </p:cNvPr>
          <p:cNvSpPr>
            <a:spLocks noGrp="1"/>
          </p:cNvSpPr>
          <p:nvPr>
            <p:ph type="sldNum" sz="quarter" idx="12"/>
          </p:nvPr>
        </p:nvSpPr>
        <p:spPr/>
        <p:txBody>
          <a:bodyPr/>
          <a:lstStyle/>
          <a:p>
            <a:fld id="{600E1743-801A-4198-A7F6-807E20EF0E54}" type="slidenum">
              <a:rPr lang="es-PE" smtClean="0"/>
              <a:t>‹Nº›</a:t>
            </a:fld>
            <a:endParaRPr lang="es-PE"/>
          </a:p>
        </p:txBody>
      </p:sp>
    </p:spTree>
    <p:extLst>
      <p:ext uri="{BB962C8B-B14F-4D97-AF65-F5344CB8AC3E}">
        <p14:creationId xmlns:p14="http://schemas.microsoft.com/office/powerpoint/2010/main" val="98744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6EDBE4-EA9A-F81B-2605-C3D84E5F611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3ABC27C-3BCA-A282-282D-4840B308332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6DDA6A99-FEDB-59A3-BE14-6515CE68718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6439225F-21DE-CE1C-BE9C-97C3B69D3014}"/>
              </a:ext>
            </a:extLst>
          </p:cNvPr>
          <p:cNvSpPr>
            <a:spLocks noGrp="1"/>
          </p:cNvSpPr>
          <p:nvPr>
            <p:ph type="dt" sz="half" idx="10"/>
          </p:nvPr>
        </p:nvSpPr>
        <p:spPr/>
        <p:txBody>
          <a:bodyPr/>
          <a:lstStyle/>
          <a:p>
            <a:fld id="{78E70209-B9BE-42FE-A7BA-25BEE38BEB17}" type="datetimeFigureOut">
              <a:rPr lang="es-PE" smtClean="0"/>
              <a:t>26/03/2025</a:t>
            </a:fld>
            <a:endParaRPr lang="es-PE"/>
          </a:p>
        </p:txBody>
      </p:sp>
      <p:sp>
        <p:nvSpPr>
          <p:cNvPr id="6" name="Marcador de pie de página 5">
            <a:extLst>
              <a:ext uri="{FF2B5EF4-FFF2-40B4-BE49-F238E27FC236}">
                <a16:creationId xmlns:a16="http://schemas.microsoft.com/office/drawing/2014/main" id="{B0315A73-E7B4-BC88-0BCD-B4C76DF3E102}"/>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0A1AD1F-06EC-34B9-D466-D9850B0C9712}"/>
              </a:ext>
            </a:extLst>
          </p:cNvPr>
          <p:cNvSpPr>
            <a:spLocks noGrp="1"/>
          </p:cNvSpPr>
          <p:nvPr>
            <p:ph type="sldNum" sz="quarter" idx="12"/>
          </p:nvPr>
        </p:nvSpPr>
        <p:spPr/>
        <p:txBody>
          <a:bodyPr/>
          <a:lstStyle/>
          <a:p>
            <a:fld id="{600E1743-801A-4198-A7F6-807E20EF0E54}" type="slidenum">
              <a:rPr lang="es-PE" smtClean="0"/>
              <a:t>‹Nº›</a:t>
            </a:fld>
            <a:endParaRPr lang="es-PE"/>
          </a:p>
        </p:txBody>
      </p:sp>
    </p:spTree>
    <p:extLst>
      <p:ext uri="{BB962C8B-B14F-4D97-AF65-F5344CB8AC3E}">
        <p14:creationId xmlns:p14="http://schemas.microsoft.com/office/powerpoint/2010/main" val="682034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CDFC1-F8FA-C0DE-E3B4-D1A5D1FBDF0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9AD56BEC-CA0A-6607-91FF-07DE9C0CC9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72D2C6-5813-24C3-F981-A6367DA2400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A2CC25F0-CD9D-C768-1827-9AAF923BD9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0325D42-6BA5-7485-B6F0-1585AC5951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4D0E3CC6-BD5E-8335-01A2-EEB354D7A8E7}"/>
              </a:ext>
            </a:extLst>
          </p:cNvPr>
          <p:cNvSpPr>
            <a:spLocks noGrp="1"/>
          </p:cNvSpPr>
          <p:nvPr>
            <p:ph type="dt" sz="half" idx="10"/>
          </p:nvPr>
        </p:nvSpPr>
        <p:spPr/>
        <p:txBody>
          <a:bodyPr/>
          <a:lstStyle/>
          <a:p>
            <a:fld id="{78E70209-B9BE-42FE-A7BA-25BEE38BEB17}" type="datetimeFigureOut">
              <a:rPr lang="es-PE" smtClean="0"/>
              <a:t>26/03/2025</a:t>
            </a:fld>
            <a:endParaRPr lang="es-PE"/>
          </a:p>
        </p:txBody>
      </p:sp>
      <p:sp>
        <p:nvSpPr>
          <p:cNvPr id="8" name="Marcador de pie de página 7">
            <a:extLst>
              <a:ext uri="{FF2B5EF4-FFF2-40B4-BE49-F238E27FC236}">
                <a16:creationId xmlns:a16="http://schemas.microsoft.com/office/drawing/2014/main" id="{9D08738C-5EEB-3EFE-7045-8B806420935E}"/>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927C2D9A-4FAC-E4CB-9577-19C591AC1F27}"/>
              </a:ext>
            </a:extLst>
          </p:cNvPr>
          <p:cNvSpPr>
            <a:spLocks noGrp="1"/>
          </p:cNvSpPr>
          <p:nvPr>
            <p:ph type="sldNum" sz="quarter" idx="12"/>
          </p:nvPr>
        </p:nvSpPr>
        <p:spPr/>
        <p:txBody>
          <a:bodyPr/>
          <a:lstStyle/>
          <a:p>
            <a:fld id="{600E1743-801A-4198-A7F6-807E20EF0E54}" type="slidenum">
              <a:rPr lang="es-PE" smtClean="0"/>
              <a:t>‹Nº›</a:t>
            </a:fld>
            <a:endParaRPr lang="es-PE"/>
          </a:p>
        </p:txBody>
      </p:sp>
    </p:spTree>
    <p:extLst>
      <p:ext uri="{BB962C8B-B14F-4D97-AF65-F5344CB8AC3E}">
        <p14:creationId xmlns:p14="http://schemas.microsoft.com/office/powerpoint/2010/main" val="222656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8C2AE6-C0DF-5C5C-E3D6-86483423642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CC404EFE-65F8-7996-7A5F-FDEBF226DDBE}"/>
              </a:ext>
            </a:extLst>
          </p:cNvPr>
          <p:cNvSpPr>
            <a:spLocks noGrp="1"/>
          </p:cNvSpPr>
          <p:nvPr>
            <p:ph type="dt" sz="half" idx="10"/>
          </p:nvPr>
        </p:nvSpPr>
        <p:spPr/>
        <p:txBody>
          <a:bodyPr/>
          <a:lstStyle/>
          <a:p>
            <a:fld id="{78E70209-B9BE-42FE-A7BA-25BEE38BEB17}" type="datetimeFigureOut">
              <a:rPr lang="es-PE" smtClean="0"/>
              <a:t>26/03/2025</a:t>
            </a:fld>
            <a:endParaRPr lang="es-PE"/>
          </a:p>
        </p:txBody>
      </p:sp>
      <p:sp>
        <p:nvSpPr>
          <p:cNvPr id="4" name="Marcador de pie de página 3">
            <a:extLst>
              <a:ext uri="{FF2B5EF4-FFF2-40B4-BE49-F238E27FC236}">
                <a16:creationId xmlns:a16="http://schemas.microsoft.com/office/drawing/2014/main" id="{6238D9F5-CFD0-93EE-941B-99F875864008}"/>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1AC0DDB3-1AF4-51CD-9B5C-AC935DD1C127}"/>
              </a:ext>
            </a:extLst>
          </p:cNvPr>
          <p:cNvSpPr>
            <a:spLocks noGrp="1"/>
          </p:cNvSpPr>
          <p:nvPr>
            <p:ph type="sldNum" sz="quarter" idx="12"/>
          </p:nvPr>
        </p:nvSpPr>
        <p:spPr/>
        <p:txBody>
          <a:bodyPr/>
          <a:lstStyle/>
          <a:p>
            <a:fld id="{600E1743-801A-4198-A7F6-807E20EF0E54}" type="slidenum">
              <a:rPr lang="es-PE" smtClean="0"/>
              <a:t>‹Nº›</a:t>
            </a:fld>
            <a:endParaRPr lang="es-PE"/>
          </a:p>
        </p:txBody>
      </p:sp>
    </p:spTree>
    <p:extLst>
      <p:ext uri="{BB962C8B-B14F-4D97-AF65-F5344CB8AC3E}">
        <p14:creationId xmlns:p14="http://schemas.microsoft.com/office/powerpoint/2010/main" val="329958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83DE6C7-F42B-7118-E07A-58DC7B7C5E4A}"/>
              </a:ext>
            </a:extLst>
          </p:cNvPr>
          <p:cNvSpPr>
            <a:spLocks noGrp="1"/>
          </p:cNvSpPr>
          <p:nvPr>
            <p:ph type="dt" sz="half" idx="10"/>
          </p:nvPr>
        </p:nvSpPr>
        <p:spPr/>
        <p:txBody>
          <a:bodyPr/>
          <a:lstStyle/>
          <a:p>
            <a:fld id="{78E70209-B9BE-42FE-A7BA-25BEE38BEB17}" type="datetimeFigureOut">
              <a:rPr lang="es-PE" smtClean="0"/>
              <a:t>26/03/2025</a:t>
            </a:fld>
            <a:endParaRPr lang="es-PE"/>
          </a:p>
        </p:txBody>
      </p:sp>
      <p:sp>
        <p:nvSpPr>
          <p:cNvPr id="3" name="Marcador de pie de página 2">
            <a:extLst>
              <a:ext uri="{FF2B5EF4-FFF2-40B4-BE49-F238E27FC236}">
                <a16:creationId xmlns:a16="http://schemas.microsoft.com/office/drawing/2014/main" id="{E69AEC43-8CB2-14B4-5015-93DC69B4D8BF}"/>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16756267-03AD-B4E0-8764-84A849212DCB}"/>
              </a:ext>
            </a:extLst>
          </p:cNvPr>
          <p:cNvSpPr>
            <a:spLocks noGrp="1"/>
          </p:cNvSpPr>
          <p:nvPr>
            <p:ph type="sldNum" sz="quarter" idx="12"/>
          </p:nvPr>
        </p:nvSpPr>
        <p:spPr/>
        <p:txBody>
          <a:bodyPr/>
          <a:lstStyle/>
          <a:p>
            <a:fld id="{600E1743-801A-4198-A7F6-807E20EF0E54}" type="slidenum">
              <a:rPr lang="es-PE" smtClean="0"/>
              <a:t>‹Nº›</a:t>
            </a:fld>
            <a:endParaRPr lang="es-PE"/>
          </a:p>
        </p:txBody>
      </p:sp>
    </p:spTree>
    <p:extLst>
      <p:ext uri="{BB962C8B-B14F-4D97-AF65-F5344CB8AC3E}">
        <p14:creationId xmlns:p14="http://schemas.microsoft.com/office/powerpoint/2010/main" val="371885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058512-8291-E773-4C46-40AE6339CD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E85CADF-A69A-3634-B41F-5123915BF7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BE5B9646-A979-8085-1A20-6AC9448DE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B16F24-0D1B-B308-B6CB-0BC9A6A9CCE2}"/>
              </a:ext>
            </a:extLst>
          </p:cNvPr>
          <p:cNvSpPr>
            <a:spLocks noGrp="1"/>
          </p:cNvSpPr>
          <p:nvPr>
            <p:ph type="dt" sz="half" idx="10"/>
          </p:nvPr>
        </p:nvSpPr>
        <p:spPr/>
        <p:txBody>
          <a:bodyPr/>
          <a:lstStyle/>
          <a:p>
            <a:fld id="{78E70209-B9BE-42FE-A7BA-25BEE38BEB17}" type="datetimeFigureOut">
              <a:rPr lang="es-PE" smtClean="0"/>
              <a:t>26/03/2025</a:t>
            </a:fld>
            <a:endParaRPr lang="es-PE"/>
          </a:p>
        </p:txBody>
      </p:sp>
      <p:sp>
        <p:nvSpPr>
          <p:cNvPr id="6" name="Marcador de pie de página 5">
            <a:extLst>
              <a:ext uri="{FF2B5EF4-FFF2-40B4-BE49-F238E27FC236}">
                <a16:creationId xmlns:a16="http://schemas.microsoft.com/office/drawing/2014/main" id="{AE087FE3-3E7F-7AD1-22F2-9909FD31229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8773C3F-D431-165B-CF0F-4428F040A789}"/>
              </a:ext>
            </a:extLst>
          </p:cNvPr>
          <p:cNvSpPr>
            <a:spLocks noGrp="1"/>
          </p:cNvSpPr>
          <p:nvPr>
            <p:ph type="sldNum" sz="quarter" idx="12"/>
          </p:nvPr>
        </p:nvSpPr>
        <p:spPr/>
        <p:txBody>
          <a:bodyPr/>
          <a:lstStyle/>
          <a:p>
            <a:fld id="{600E1743-801A-4198-A7F6-807E20EF0E54}" type="slidenum">
              <a:rPr lang="es-PE" smtClean="0"/>
              <a:t>‹Nº›</a:t>
            </a:fld>
            <a:endParaRPr lang="es-PE"/>
          </a:p>
        </p:txBody>
      </p:sp>
    </p:spTree>
    <p:extLst>
      <p:ext uri="{BB962C8B-B14F-4D97-AF65-F5344CB8AC3E}">
        <p14:creationId xmlns:p14="http://schemas.microsoft.com/office/powerpoint/2010/main" val="211904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BB1906-295F-F0A1-97BE-5C039EDFA1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762ADD20-570C-11C6-7AB2-11AE5A096E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62F7E299-1C50-A779-27BA-87B5DD49D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B115760-6AC5-2701-CC0D-4A9CF855B753}"/>
              </a:ext>
            </a:extLst>
          </p:cNvPr>
          <p:cNvSpPr>
            <a:spLocks noGrp="1"/>
          </p:cNvSpPr>
          <p:nvPr>
            <p:ph type="dt" sz="half" idx="10"/>
          </p:nvPr>
        </p:nvSpPr>
        <p:spPr/>
        <p:txBody>
          <a:bodyPr/>
          <a:lstStyle/>
          <a:p>
            <a:fld id="{78E70209-B9BE-42FE-A7BA-25BEE38BEB17}" type="datetimeFigureOut">
              <a:rPr lang="es-PE" smtClean="0"/>
              <a:t>26/03/2025</a:t>
            </a:fld>
            <a:endParaRPr lang="es-PE"/>
          </a:p>
        </p:txBody>
      </p:sp>
      <p:sp>
        <p:nvSpPr>
          <p:cNvPr id="6" name="Marcador de pie de página 5">
            <a:extLst>
              <a:ext uri="{FF2B5EF4-FFF2-40B4-BE49-F238E27FC236}">
                <a16:creationId xmlns:a16="http://schemas.microsoft.com/office/drawing/2014/main" id="{1A4F6FC7-0AB1-74ED-B439-48AA946E405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EC35701-C1E6-15E9-46FE-E865A8839D63}"/>
              </a:ext>
            </a:extLst>
          </p:cNvPr>
          <p:cNvSpPr>
            <a:spLocks noGrp="1"/>
          </p:cNvSpPr>
          <p:nvPr>
            <p:ph type="sldNum" sz="quarter" idx="12"/>
          </p:nvPr>
        </p:nvSpPr>
        <p:spPr/>
        <p:txBody>
          <a:bodyPr/>
          <a:lstStyle/>
          <a:p>
            <a:fld id="{600E1743-801A-4198-A7F6-807E20EF0E54}" type="slidenum">
              <a:rPr lang="es-PE" smtClean="0"/>
              <a:t>‹Nº›</a:t>
            </a:fld>
            <a:endParaRPr lang="es-PE"/>
          </a:p>
        </p:txBody>
      </p:sp>
    </p:spTree>
    <p:extLst>
      <p:ext uri="{BB962C8B-B14F-4D97-AF65-F5344CB8AC3E}">
        <p14:creationId xmlns:p14="http://schemas.microsoft.com/office/powerpoint/2010/main" val="280098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D7E62C8-11A2-976F-7EF3-46EC6F26C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3FA9A54-2140-13C1-E86A-E0E9F2E327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938796D-C50B-8A52-41E7-BA545F7E7A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70209-B9BE-42FE-A7BA-25BEE38BEB17}" type="datetimeFigureOut">
              <a:rPr lang="es-PE" smtClean="0"/>
              <a:t>26/03/2025</a:t>
            </a:fld>
            <a:endParaRPr lang="es-PE"/>
          </a:p>
        </p:txBody>
      </p:sp>
      <p:sp>
        <p:nvSpPr>
          <p:cNvPr id="5" name="Marcador de pie de página 4">
            <a:extLst>
              <a:ext uri="{FF2B5EF4-FFF2-40B4-BE49-F238E27FC236}">
                <a16:creationId xmlns:a16="http://schemas.microsoft.com/office/drawing/2014/main" id="{9B455BEE-B89C-D0B0-FBEC-B545EAA525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69343F7C-284E-5437-E6C8-A9527E7E1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E1743-801A-4198-A7F6-807E20EF0E54}" type="slidenum">
              <a:rPr lang="es-PE" smtClean="0"/>
              <a:t>‹Nº›</a:t>
            </a:fld>
            <a:endParaRPr lang="es-PE"/>
          </a:p>
        </p:txBody>
      </p:sp>
    </p:spTree>
    <p:extLst>
      <p:ext uri="{BB962C8B-B14F-4D97-AF65-F5344CB8AC3E}">
        <p14:creationId xmlns:p14="http://schemas.microsoft.com/office/powerpoint/2010/main" val="1737369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A796BD1F-FC8F-A053-A855-DD6A93ED97E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endParaRPr lang="es-PE" altLang="es-PE"/>
          </a:p>
        </p:txBody>
      </p:sp>
      <p:sp>
        <p:nvSpPr>
          <p:cNvPr id="1027" name="Marcador de texto 2">
            <a:extLst>
              <a:ext uri="{FF2B5EF4-FFF2-40B4-BE49-F238E27FC236}">
                <a16:creationId xmlns:a16="http://schemas.microsoft.com/office/drawing/2014/main" id="{BE751710-46DF-91F2-E9DF-788289C0298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el estilo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es-PE" altLang="es-PE"/>
          </a:p>
        </p:txBody>
      </p:sp>
      <p:sp>
        <p:nvSpPr>
          <p:cNvPr id="4" name="Marcador de fecha 3">
            <a:extLst>
              <a:ext uri="{FF2B5EF4-FFF2-40B4-BE49-F238E27FC236}">
                <a16:creationId xmlns:a16="http://schemas.microsoft.com/office/drawing/2014/main" id="{130C2D35-0580-9C06-6FDE-96A5479F19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48D4711-DDCD-4B9D-A304-36322BB0BBC7}" type="datetimeFigureOut">
              <a:rPr lang="es-PE"/>
              <a:pPr>
                <a:defRPr/>
              </a:pPr>
              <a:t>26/03/2025</a:t>
            </a:fld>
            <a:endParaRPr lang="es-PE"/>
          </a:p>
        </p:txBody>
      </p:sp>
      <p:sp>
        <p:nvSpPr>
          <p:cNvPr id="5" name="Marcador de pie de página 4">
            <a:extLst>
              <a:ext uri="{FF2B5EF4-FFF2-40B4-BE49-F238E27FC236}">
                <a16:creationId xmlns:a16="http://schemas.microsoft.com/office/drawing/2014/main" id="{2EBBD55C-2A18-97F7-3712-3D916F451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PE"/>
          </a:p>
        </p:txBody>
      </p:sp>
      <p:sp>
        <p:nvSpPr>
          <p:cNvPr id="6" name="Marcador de número de diapositiva 5">
            <a:extLst>
              <a:ext uri="{FF2B5EF4-FFF2-40B4-BE49-F238E27FC236}">
                <a16:creationId xmlns:a16="http://schemas.microsoft.com/office/drawing/2014/main" id="{CAC7203A-7894-E127-9935-E5AA8936BD5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2E6FAB4-8C95-4125-8D06-4FED95C36117}" type="slidenum">
              <a:rPr lang="es-PE" altLang="es-PE"/>
              <a:pPr/>
              <a:t>‹Nº›</a:t>
            </a:fld>
            <a:endParaRPr lang="es-PE" altLang="es-PE"/>
          </a:p>
        </p:txBody>
      </p:sp>
    </p:spTree>
    <p:extLst>
      <p:ext uri="{BB962C8B-B14F-4D97-AF65-F5344CB8AC3E}">
        <p14:creationId xmlns:p14="http://schemas.microsoft.com/office/powerpoint/2010/main" val="3808544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77DA3-0988-8427-F043-F21A2DC442C9}"/>
              </a:ext>
            </a:extLst>
          </p:cNvPr>
          <p:cNvSpPr>
            <a:spLocks noGrp="1"/>
          </p:cNvSpPr>
          <p:nvPr>
            <p:ph type="ctrTitle"/>
          </p:nvPr>
        </p:nvSpPr>
        <p:spPr>
          <a:xfrm>
            <a:off x="1542288" y="1478979"/>
            <a:ext cx="9144000" cy="2387600"/>
          </a:xfrm>
        </p:spPr>
        <p:txBody>
          <a:bodyPr/>
          <a:lstStyle/>
          <a:p>
            <a:r>
              <a:rPr lang="es-MX" b="1" dirty="0">
                <a:solidFill>
                  <a:srgbClr val="FF0000"/>
                </a:solidFill>
              </a:rPr>
              <a:t>MANEJO DE DISLIPIDEMIA EN PACIENTES CON ERC</a:t>
            </a:r>
            <a:endParaRPr lang="es-PE" b="1" dirty="0">
              <a:solidFill>
                <a:srgbClr val="FF0000"/>
              </a:solidFill>
            </a:endParaRPr>
          </a:p>
        </p:txBody>
      </p:sp>
      <p:sp>
        <p:nvSpPr>
          <p:cNvPr id="3" name="Subtítulo 2">
            <a:extLst>
              <a:ext uri="{FF2B5EF4-FFF2-40B4-BE49-F238E27FC236}">
                <a16:creationId xmlns:a16="http://schemas.microsoft.com/office/drawing/2014/main" id="{E46C2D79-BD89-2B2F-1C8B-0286E3478393}"/>
              </a:ext>
            </a:extLst>
          </p:cNvPr>
          <p:cNvSpPr>
            <a:spLocks noGrp="1"/>
          </p:cNvSpPr>
          <p:nvPr>
            <p:ph type="subTitle" idx="1"/>
          </p:nvPr>
        </p:nvSpPr>
        <p:spPr>
          <a:xfrm>
            <a:off x="1520952" y="4079875"/>
            <a:ext cx="9144000" cy="1655762"/>
          </a:xfrm>
        </p:spPr>
        <p:txBody>
          <a:bodyPr/>
          <a:lstStyle/>
          <a:p>
            <a:r>
              <a:rPr lang="es-MX" b="1" dirty="0">
                <a:solidFill>
                  <a:schemeClr val="accent1"/>
                </a:solidFill>
              </a:rPr>
              <a:t>Percy Herrera Añazco</a:t>
            </a:r>
          </a:p>
          <a:p>
            <a:r>
              <a:rPr lang="es-MX" b="1" dirty="0">
                <a:solidFill>
                  <a:schemeClr val="accent1"/>
                </a:solidFill>
              </a:rPr>
              <a:t>HN2M-MINSA</a:t>
            </a:r>
            <a:endParaRPr lang="es-PE" b="1" dirty="0">
              <a:solidFill>
                <a:schemeClr val="accent1"/>
              </a:solidFill>
            </a:endParaRPr>
          </a:p>
        </p:txBody>
      </p:sp>
      <p:pic>
        <p:nvPicPr>
          <p:cNvPr id="5" name="Imagen 4">
            <a:extLst>
              <a:ext uri="{FF2B5EF4-FFF2-40B4-BE49-F238E27FC236}">
                <a16:creationId xmlns:a16="http://schemas.microsoft.com/office/drawing/2014/main" id="{FD32C5F4-9BEB-BB2C-10F6-88CE9CC4B0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16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D7691-9778-5709-1B84-0D012F6F92E9}"/>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CAD4EFFE-95E8-D0B7-E014-C03B01CE1B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3">
            <a:extLst>
              <a:ext uri="{FF2B5EF4-FFF2-40B4-BE49-F238E27FC236}">
                <a16:creationId xmlns:a16="http://schemas.microsoft.com/office/drawing/2014/main" id="{BB5C3DCE-ABA6-DDC0-1707-9701B37EE11A}"/>
              </a:ext>
            </a:extLst>
          </p:cNvPr>
          <p:cNvSpPr>
            <a:spLocks noGrp="1"/>
          </p:cNvSpPr>
          <p:nvPr>
            <p:ph type="ctrTitle"/>
          </p:nvPr>
        </p:nvSpPr>
        <p:spPr>
          <a:xfrm>
            <a:off x="1524000" y="3600387"/>
            <a:ext cx="9144000" cy="2387600"/>
          </a:xfrm>
        </p:spPr>
        <p:txBody>
          <a:bodyPr>
            <a:normAutofit fontScale="90000"/>
          </a:bodyPr>
          <a:lstStyle/>
          <a:p>
            <a:r>
              <a:rPr lang="es-MX" b="1" dirty="0">
                <a:solidFill>
                  <a:srgbClr val="FF0000"/>
                </a:solidFill>
              </a:rPr>
              <a:t>ESTOS ANTECEDENTES, JUNTO A LA EVIDENCIA CONTROVERTIDA, EXPLICA ALGUNOS PUNTOS DISCREPANTES EN LAS RECOMENDACIONES DE LAS GPC DISPONIBLES</a:t>
            </a:r>
            <a:endParaRPr lang="es-PE" b="1" dirty="0">
              <a:solidFill>
                <a:srgbClr val="FF0000"/>
              </a:solidFill>
            </a:endParaRPr>
          </a:p>
        </p:txBody>
      </p:sp>
    </p:spTree>
    <p:extLst>
      <p:ext uri="{BB962C8B-B14F-4D97-AF65-F5344CB8AC3E}">
        <p14:creationId xmlns:p14="http://schemas.microsoft.com/office/powerpoint/2010/main" val="214573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2581B-9F5E-2100-2D3B-5676EFDDCB9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ABE9DFD8-CAC2-8B6E-2D14-8013BF43E22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1DD9784A-2BFE-9D34-7D88-8056F18A2F81}"/>
              </a:ext>
            </a:extLst>
          </p:cNvPr>
          <p:cNvPicPr>
            <a:picLocks noChangeAspect="1"/>
          </p:cNvPicPr>
          <p:nvPr/>
        </p:nvPicPr>
        <p:blipFill>
          <a:blip r:embed="rId3"/>
          <a:stretch>
            <a:fillRect/>
          </a:stretch>
        </p:blipFill>
        <p:spPr>
          <a:xfrm>
            <a:off x="1064520" y="1463040"/>
            <a:ext cx="10505688" cy="4242816"/>
          </a:xfrm>
          <a:prstGeom prst="rect">
            <a:avLst/>
          </a:prstGeom>
        </p:spPr>
      </p:pic>
      <p:sp>
        <p:nvSpPr>
          <p:cNvPr id="9" name="CuadroTexto 8">
            <a:extLst>
              <a:ext uri="{FF2B5EF4-FFF2-40B4-BE49-F238E27FC236}">
                <a16:creationId xmlns:a16="http://schemas.microsoft.com/office/drawing/2014/main" id="{02B86D8B-45A7-5A81-FBA0-61ED1417FEF0}"/>
              </a:ext>
            </a:extLst>
          </p:cNvPr>
          <p:cNvSpPr txBox="1"/>
          <p:nvPr/>
        </p:nvSpPr>
        <p:spPr>
          <a:xfrm>
            <a:off x="9081850" y="6143033"/>
            <a:ext cx="7824246" cy="215444"/>
          </a:xfrm>
          <a:prstGeom prst="rect">
            <a:avLst/>
          </a:prstGeom>
          <a:noFill/>
        </p:spPr>
        <p:txBody>
          <a:bodyPr wrap="square">
            <a:spAutoFit/>
          </a:bodyPr>
          <a:lstStyle/>
          <a:p>
            <a:r>
              <a:rPr lang="es-PE" sz="800" dirty="0"/>
              <a:t>J Clin </a:t>
            </a:r>
            <a:r>
              <a:rPr lang="es-PE" sz="800" dirty="0" err="1"/>
              <a:t>Med</a:t>
            </a:r>
            <a:r>
              <a:rPr lang="es-PE" sz="800" dirty="0"/>
              <a:t>. 2025 Jan 20;14(2):643</a:t>
            </a:r>
          </a:p>
        </p:txBody>
      </p:sp>
    </p:spTree>
    <p:extLst>
      <p:ext uri="{BB962C8B-B14F-4D97-AF65-F5344CB8AC3E}">
        <p14:creationId xmlns:p14="http://schemas.microsoft.com/office/powerpoint/2010/main" val="125602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040A5-7749-9A03-A82D-211BF0A60258}"/>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B2A5CB4-FADA-2F7A-7702-DC39912158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A897B1C5-4B11-8C52-459B-D8C73AC3D9D1}"/>
              </a:ext>
            </a:extLst>
          </p:cNvPr>
          <p:cNvPicPr>
            <a:picLocks noChangeAspect="1"/>
          </p:cNvPicPr>
          <p:nvPr/>
        </p:nvPicPr>
        <p:blipFill>
          <a:blip r:embed="rId3"/>
          <a:srcRect l="6499" t="3866" r="26319"/>
          <a:stretch/>
        </p:blipFill>
        <p:spPr>
          <a:xfrm>
            <a:off x="1832169" y="1975104"/>
            <a:ext cx="8371570" cy="3337560"/>
          </a:xfrm>
          <a:prstGeom prst="rect">
            <a:avLst/>
          </a:prstGeom>
        </p:spPr>
      </p:pic>
      <p:pic>
        <p:nvPicPr>
          <p:cNvPr id="9" name="Imagen 8">
            <a:extLst>
              <a:ext uri="{FF2B5EF4-FFF2-40B4-BE49-F238E27FC236}">
                <a16:creationId xmlns:a16="http://schemas.microsoft.com/office/drawing/2014/main" id="{6B6E00DD-E20E-1665-CA7B-41CE1870441F}"/>
              </a:ext>
            </a:extLst>
          </p:cNvPr>
          <p:cNvPicPr>
            <a:picLocks noChangeAspect="1"/>
          </p:cNvPicPr>
          <p:nvPr/>
        </p:nvPicPr>
        <p:blipFill>
          <a:blip r:embed="rId4"/>
          <a:stretch>
            <a:fillRect/>
          </a:stretch>
        </p:blipFill>
        <p:spPr>
          <a:xfrm>
            <a:off x="10203739" y="82295"/>
            <a:ext cx="1758315" cy="1758315"/>
          </a:xfrm>
          <a:prstGeom prst="rect">
            <a:avLst/>
          </a:prstGeom>
        </p:spPr>
      </p:pic>
    </p:spTree>
    <p:extLst>
      <p:ext uri="{BB962C8B-B14F-4D97-AF65-F5344CB8AC3E}">
        <p14:creationId xmlns:p14="http://schemas.microsoft.com/office/powerpoint/2010/main" val="2718722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3753D-8A23-DD89-6270-86DF4B3B9AB6}"/>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790D1D05-A077-3C8E-EF1D-C3E02AB349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0B246DFD-F830-65F8-1D5D-83D0025E9358}"/>
              </a:ext>
            </a:extLst>
          </p:cNvPr>
          <p:cNvPicPr>
            <a:picLocks noChangeAspect="1"/>
          </p:cNvPicPr>
          <p:nvPr/>
        </p:nvPicPr>
        <p:blipFill>
          <a:blip r:embed="rId3"/>
          <a:stretch>
            <a:fillRect/>
          </a:stretch>
        </p:blipFill>
        <p:spPr>
          <a:xfrm>
            <a:off x="10339599" y="75863"/>
            <a:ext cx="1622455" cy="1622455"/>
          </a:xfrm>
          <a:prstGeom prst="rect">
            <a:avLst/>
          </a:prstGeom>
        </p:spPr>
      </p:pic>
      <p:sp>
        <p:nvSpPr>
          <p:cNvPr id="3" name="Marcador de contenido 2">
            <a:extLst>
              <a:ext uri="{FF2B5EF4-FFF2-40B4-BE49-F238E27FC236}">
                <a16:creationId xmlns:a16="http://schemas.microsoft.com/office/drawing/2014/main" id="{E1A2096E-D28D-57EF-B9A5-4C78F6DF74DE}"/>
              </a:ext>
            </a:extLst>
          </p:cNvPr>
          <p:cNvSpPr>
            <a:spLocks noGrp="1"/>
          </p:cNvSpPr>
          <p:nvPr>
            <p:ph idx="1"/>
          </p:nvPr>
        </p:nvSpPr>
        <p:spPr>
          <a:xfrm>
            <a:off x="838200" y="1545336"/>
            <a:ext cx="10515600" cy="4631627"/>
          </a:xfrm>
        </p:spPr>
        <p:txBody>
          <a:bodyPr>
            <a:normAutofit fontScale="92500"/>
          </a:bodyPr>
          <a:lstStyle/>
          <a:p>
            <a:pPr algn="just"/>
            <a:r>
              <a:rPr lang="es-MX" dirty="0"/>
              <a:t>Las guías KDIGO de 2013 siguen siendo el recurso más completo para recomendar medicamentos para reducir el colesterol en pacientes con ERC y ERC 5D. </a:t>
            </a:r>
          </a:p>
          <a:p>
            <a:pPr marL="0" indent="0" algn="just">
              <a:buNone/>
            </a:pPr>
            <a:endParaRPr lang="es-MX" dirty="0"/>
          </a:p>
          <a:p>
            <a:pPr algn="just"/>
            <a:r>
              <a:rPr lang="es-MX" dirty="0"/>
              <a:t>Enfatizan el tratamiento individualizado sin un monitoreo estricto de LDL, con el objetivo de reducir la carga del tratamiento en pacientes con ERC mientras se enfoca en el manejo general del riesgo cardiovascular. </a:t>
            </a:r>
          </a:p>
          <a:p>
            <a:pPr marL="0" indent="0" algn="just">
              <a:buNone/>
            </a:pPr>
            <a:endParaRPr lang="es-MX" dirty="0"/>
          </a:p>
          <a:p>
            <a:pPr algn="just"/>
            <a:r>
              <a:rPr lang="es-MX" dirty="0"/>
              <a:t>En cuanto a los objetivos del tratamiento, no recomiendan ninguna medición o prueba del perfil lipídico después del inicio de las estatinas.</a:t>
            </a:r>
            <a:endParaRPr lang="es-PE" dirty="0"/>
          </a:p>
        </p:txBody>
      </p:sp>
      <p:sp>
        <p:nvSpPr>
          <p:cNvPr id="6" name="CuadroTexto 5">
            <a:extLst>
              <a:ext uri="{FF2B5EF4-FFF2-40B4-BE49-F238E27FC236}">
                <a16:creationId xmlns:a16="http://schemas.microsoft.com/office/drawing/2014/main" id="{40098BEC-A078-6E45-31B3-74890E72499F}"/>
              </a:ext>
            </a:extLst>
          </p:cNvPr>
          <p:cNvSpPr txBox="1"/>
          <p:nvPr/>
        </p:nvSpPr>
        <p:spPr>
          <a:xfrm>
            <a:off x="9557766" y="5839891"/>
            <a:ext cx="6094476" cy="215444"/>
          </a:xfrm>
          <a:prstGeom prst="rect">
            <a:avLst/>
          </a:prstGeom>
          <a:noFill/>
        </p:spPr>
        <p:txBody>
          <a:bodyPr wrap="square">
            <a:spAutoFit/>
          </a:bodyPr>
          <a:lstStyle/>
          <a:p>
            <a:r>
              <a:rPr lang="en-US" sz="800" dirty="0"/>
              <a:t>Kidney Int. 2014 Jun;85(6):1303-9.</a:t>
            </a:r>
            <a:endParaRPr lang="es-PE" sz="800" dirty="0"/>
          </a:p>
        </p:txBody>
      </p:sp>
      <p:sp>
        <p:nvSpPr>
          <p:cNvPr id="10" name="CuadroTexto 9">
            <a:extLst>
              <a:ext uri="{FF2B5EF4-FFF2-40B4-BE49-F238E27FC236}">
                <a16:creationId xmlns:a16="http://schemas.microsoft.com/office/drawing/2014/main" id="{A2F31A1B-F3AE-3C15-A086-E7BA90ED9514}"/>
              </a:ext>
            </a:extLst>
          </p:cNvPr>
          <p:cNvSpPr txBox="1"/>
          <p:nvPr/>
        </p:nvSpPr>
        <p:spPr>
          <a:xfrm>
            <a:off x="9590898" y="2522599"/>
            <a:ext cx="7824246" cy="215444"/>
          </a:xfrm>
          <a:prstGeom prst="rect">
            <a:avLst/>
          </a:prstGeom>
          <a:noFill/>
        </p:spPr>
        <p:txBody>
          <a:bodyPr wrap="square">
            <a:spAutoFit/>
          </a:bodyPr>
          <a:lstStyle/>
          <a:p>
            <a:r>
              <a:rPr lang="es-PE" sz="800" dirty="0"/>
              <a:t>J Clin </a:t>
            </a:r>
            <a:r>
              <a:rPr lang="es-PE" sz="800" dirty="0" err="1"/>
              <a:t>Med</a:t>
            </a:r>
            <a:r>
              <a:rPr lang="es-PE" sz="800" dirty="0"/>
              <a:t>. 2025 Jan 20;14(2):643</a:t>
            </a:r>
          </a:p>
        </p:txBody>
      </p:sp>
    </p:spTree>
    <p:extLst>
      <p:ext uri="{BB962C8B-B14F-4D97-AF65-F5344CB8AC3E}">
        <p14:creationId xmlns:p14="http://schemas.microsoft.com/office/powerpoint/2010/main" val="2984135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F98EB-9C89-D177-7B6C-2A9BF1C82825}"/>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679212EE-7BA4-73B2-1A43-D5FCCA49A5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657E7096-0ED9-4EF6-627E-FD407AB15B51}"/>
              </a:ext>
            </a:extLst>
          </p:cNvPr>
          <p:cNvPicPr>
            <a:picLocks noChangeAspect="1"/>
          </p:cNvPicPr>
          <p:nvPr/>
        </p:nvPicPr>
        <p:blipFill>
          <a:blip r:embed="rId3"/>
          <a:srcRect r="35590"/>
          <a:stretch/>
        </p:blipFill>
        <p:spPr>
          <a:xfrm>
            <a:off x="2825496" y="1264745"/>
            <a:ext cx="6757417" cy="4470393"/>
          </a:xfrm>
          <a:prstGeom prst="rect">
            <a:avLst/>
          </a:prstGeom>
        </p:spPr>
      </p:pic>
      <p:pic>
        <p:nvPicPr>
          <p:cNvPr id="4" name="Imagen 3">
            <a:extLst>
              <a:ext uri="{FF2B5EF4-FFF2-40B4-BE49-F238E27FC236}">
                <a16:creationId xmlns:a16="http://schemas.microsoft.com/office/drawing/2014/main" id="{2188999F-8AC6-3876-5F9D-81890E8C3E83}"/>
              </a:ext>
            </a:extLst>
          </p:cNvPr>
          <p:cNvPicPr>
            <a:picLocks noChangeAspect="1"/>
          </p:cNvPicPr>
          <p:nvPr/>
        </p:nvPicPr>
        <p:blipFill>
          <a:blip r:embed="rId4"/>
          <a:stretch>
            <a:fillRect/>
          </a:stretch>
        </p:blipFill>
        <p:spPr>
          <a:xfrm>
            <a:off x="9805086" y="217376"/>
            <a:ext cx="2001342" cy="1047369"/>
          </a:xfrm>
          <a:prstGeom prst="rect">
            <a:avLst/>
          </a:prstGeom>
        </p:spPr>
      </p:pic>
    </p:spTree>
    <p:extLst>
      <p:ext uri="{BB962C8B-B14F-4D97-AF65-F5344CB8AC3E}">
        <p14:creationId xmlns:p14="http://schemas.microsoft.com/office/powerpoint/2010/main" val="110810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FC507-3658-F736-12B9-B703D11A24D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C1EA295-03F7-2DEB-F304-B37498F805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29134409-44C3-7CCE-FCC2-6D82B22F5BCC}"/>
              </a:ext>
            </a:extLst>
          </p:cNvPr>
          <p:cNvPicPr>
            <a:picLocks noChangeAspect="1"/>
          </p:cNvPicPr>
          <p:nvPr/>
        </p:nvPicPr>
        <p:blipFill>
          <a:blip r:embed="rId3"/>
          <a:stretch>
            <a:fillRect/>
          </a:stretch>
        </p:blipFill>
        <p:spPr>
          <a:xfrm>
            <a:off x="9805086" y="217376"/>
            <a:ext cx="2001342" cy="1047369"/>
          </a:xfrm>
          <a:prstGeom prst="rect">
            <a:avLst/>
          </a:prstGeom>
        </p:spPr>
      </p:pic>
      <p:sp>
        <p:nvSpPr>
          <p:cNvPr id="6" name="Marcador de contenido 5">
            <a:extLst>
              <a:ext uri="{FF2B5EF4-FFF2-40B4-BE49-F238E27FC236}">
                <a16:creationId xmlns:a16="http://schemas.microsoft.com/office/drawing/2014/main" id="{5CBFC027-BD97-D3BF-1834-C79E96C39A8C}"/>
              </a:ext>
            </a:extLst>
          </p:cNvPr>
          <p:cNvSpPr>
            <a:spLocks noGrp="1"/>
          </p:cNvSpPr>
          <p:nvPr>
            <p:ph idx="1"/>
          </p:nvPr>
        </p:nvSpPr>
        <p:spPr>
          <a:xfrm>
            <a:off x="838200" y="1527048"/>
            <a:ext cx="10515600" cy="4649915"/>
          </a:xfrm>
        </p:spPr>
        <p:txBody>
          <a:bodyPr>
            <a:normAutofit fontScale="92500"/>
          </a:bodyPr>
          <a:lstStyle/>
          <a:p>
            <a:pPr algn="just"/>
            <a:r>
              <a:rPr lang="es-MX" dirty="0"/>
              <a:t>Las pautas de la AHA especifican la intensidad de la terapia para reducir los lípidos y recomiendan un tratamiento combinado en poblaciones de alto riesgo, lo que sugiere un enfoque más agresivo para el manejo de los lípidos y la reducción del riesgo de ECV. </a:t>
            </a:r>
          </a:p>
          <a:p>
            <a:pPr marL="0" indent="0" algn="just">
              <a:buNone/>
            </a:pPr>
            <a:endParaRPr lang="es-MX" dirty="0"/>
          </a:p>
          <a:p>
            <a:pPr algn="just"/>
            <a:r>
              <a:rPr lang="es-MX" dirty="0"/>
              <a:t>Las estatinas deben iniciarse en pacientes con niveles de LDL de 190 mg/dl o más, y en aquellos con niveles de LDL entre 70 y 189 mg/dl si la puntuación de riesgo de ECVAS es mayor del 7,5% . </a:t>
            </a:r>
          </a:p>
          <a:p>
            <a:pPr marL="0" indent="0" algn="just">
              <a:buNone/>
            </a:pPr>
            <a:endParaRPr lang="es-MX" dirty="0"/>
          </a:p>
          <a:p>
            <a:pPr algn="just"/>
            <a:r>
              <a:rPr lang="es-MX" dirty="0"/>
              <a:t>La evaluación anual del perfil lipídico en pacientes con ERC se considera un enfoque razonable para monitorear y controlar los niveles de lípidos</a:t>
            </a:r>
          </a:p>
          <a:p>
            <a:endParaRPr lang="es-PE" dirty="0"/>
          </a:p>
        </p:txBody>
      </p:sp>
      <p:sp>
        <p:nvSpPr>
          <p:cNvPr id="8" name="CuadroTexto 7">
            <a:extLst>
              <a:ext uri="{FF2B5EF4-FFF2-40B4-BE49-F238E27FC236}">
                <a16:creationId xmlns:a16="http://schemas.microsoft.com/office/drawing/2014/main" id="{8199A36A-0730-9416-BEAF-C9AE7A48AFE8}"/>
              </a:ext>
            </a:extLst>
          </p:cNvPr>
          <p:cNvSpPr txBox="1"/>
          <p:nvPr/>
        </p:nvSpPr>
        <p:spPr>
          <a:xfrm>
            <a:off x="9078130" y="6223822"/>
            <a:ext cx="6094476" cy="215444"/>
          </a:xfrm>
          <a:prstGeom prst="rect">
            <a:avLst/>
          </a:prstGeom>
          <a:noFill/>
        </p:spPr>
        <p:txBody>
          <a:bodyPr wrap="square">
            <a:spAutoFit/>
          </a:bodyPr>
          <a:lstStyle/>
          <a:p>
            <a:r>
              <a:rPr lang="en-US" sz="800" dirty="0"/>
              <a:t>J Am Coll </a:t>
            </a:r>
            <a:r>
              <a:rPr lang="en-US" sz="800" dirty="0" err="1"/>
              <a:t>Cardiol</a:t>
            </a:r>
            <a:r>
              <a:rPr lang="en-US" sz="800" dirty="0"/>
              <a:t>. 2019 Sep 10;74(10):1376-1414.</a:t>
            </a:r>
            <a:endParaRPr lang="es-PE" sz="800" dirty="0"/>
          </a:p>
        </p:txBody>
      </p:sp>
    </p:spTree>
    <p:extLst>
      <p:ext uri="{BB962C8B-B14F-4D97-AF65-F5344CB8AC3E}">
        <p14:creationId xmlns:p14="http://schemas.microsoft.com/office/powerpoint/2010/main" val="1305134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D782B-3EB2-E5A4-8319-2CEA5D810F8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AE9013A1-55B4-AF6D-235C-BCBB2D195E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C4FBAF5F-19B6-8AEE-4B0A-3074D112EA13}"/>
              </a:ext>
            </a:extLst>
          </p:cNvPr>
          <p:cNvPicPr>
            <a:picLocks noChangeAspect="1"/>
          </p:cNvPicPr>
          <p:nvPr/>
        </p:nvPicPr>
        <p:blipFill>
          <a:blip r:embed="rId3"/>
          <a:srcRect r="29097"/>
          <a:stretch/>
        </p:blipFill>
        <p:spPr>
          <a:xfrm>
            <a:off x="2094114" y="2381539"/>
            <a:ext cx="8003772" cy="3027609"/>
          </a:xfrm>
          <a:prstGeom prst="rect">
            <a:avLst/>
          </a:prstGeom>
        </p:spPr>
      </p:pic>
      <p:pic>
        <p:nvPicPr>
          <p:cNvPr id="7" name="Imagen 6">
            <a:extLst>
              <a:ext uri="{FF2B5EF4-FFF2-40B4-BE49-F238E27FC236}">
                <a16:creationId xmlns:a16="http://schemas.microsoft.com/office/drawing/2014/main" id="{E017A368-B059-41C0-35B3-AC020F95653A}"/>
              </a:ext>
            </a:extLst>
          </p:cNvPr>
          <p:cNvPicPr>
            <a:picLocks noChangeAspect="1"/>
          </p:cNvPicPr>
          <p:nvPr/>
        </p:nvPicPr>
        <p:blipFill>
          <a:blip r:embed="rId4"/>
          <a:stretch>
            <a:fillRect/>
          </a:stretch>
        </p:blipFill>
        <p:spPr>
          <a:xfrm>
            <a:off x="9229344" y="291307"/>
            <a:ext cx="2633472" cy="1481328"/>
          </a:xfrm>
          <a:prstGeom prst="rect">
            <a:avLst/>
          </a:prstGeom>
        </p:spPr>
      </p:pic>
    </p:spTree>
    <p:extLst>
      <p:ext uri="{BB962C8B-B14F-4D97-AF65-F5344CB8AC3E}">
        <p14:creationId xmlns:p14="http://schemas.microsoft.com/office/powerpoint/2010/main" val="910918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3B307-09E9-CB7F-BC1E-566545BF70E2}"/>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2F80603D-FE70-4B9F-AD95-3CBD303367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313244BA-4511-288C-2BE7-A000F45AD12E}"/>
              </a:ext>
            </a:extLst>
          </p:cNvPr>
          <p:cNvPicPr>
            <a:picLocks noChangeAspect="1"/>
          </p:cNvPicPr>
          <p:nvPr/>
        </p:nvPicPr>
        <p:blipFill>
          <a:blip r:embed="rId3"/>
          <a:stretch>
            <a:fillRect/>
          </a:stretch>
        </p:blipFill>
        <p:spPr>
          <a:xfrm>
            <a:off x="9229344" y="291307"/>
            <a:ext cx="2633472" cy="1481328"/>
          </a:xfrm>
          <a:prstGeom prst="rect">
            <a:avLst/>
          </a:prstGeom>
        </p:spPr>
      </p:pic>
      <p:sp>
        <p:nvSpPr>
          <p:cNvPr id="3" name="Marcador de contenido 2">
            <a:extLst>
              <a:ext uri="{FF2B5EF4-FFF2-40B4-BE49-F238E27FC236}">
                <a16:creationId xmlns:a16="http://schemas.microsoft.com/office/drawing/2014/main" id="{2F04E3B0-86B8-419D-8E53-86C5ED4F72ED}"/>
              </a:ext>
            </a:extLst>
          </p:cNvPr>
          <p:cNvSpPr>
            <a:spLocks noGrp="1"/>
          </p:cNvSpPr>
          <p:nvPr>
            <p:ph idx="1"/>
          </p:nvPr>
        </p:nvSpPr>
        <p:spPr/>
        <p:txBody>
          <a:bodyPr>
            <a:normAutofit fontScale="92500" lnSpcReduction="10000"/>
          </a:bodyPr>
          <a:lstStyle/>
          <a:p>
            <a:pPr algn="just"/>
            <a:r>
              <a:rPr lang="es-MX" dirty="0"/>
              <a:t>La ESC no incluye el cálculo del riesgo de ECVAS en su algoritmo para prescribir estatinas en pacientes con ERC.</a:t>
            </a:r>
          </a:p>
          <a:p>
            <a:pPr marL="0" indent="0" algn="just">
              <a:buNone/>
            </a:pPr>
            <a:endParaRPr lang="es-MX" dirty="0"/>
          </a:p>
          <a:p>
            <a:pPr algn="just"/>
            <a:r>
              <a:rPr lang="es-MX" dirty="0"/>
              <a:t>Recomiendan monitorear los niveles de LDL después del inicio de las estatinas, con un objetivo de reducción de LDL de más del 50%, apuntando a un nivel de LDL de menos de 70 mg/dl en pacientes con ERC-3, y menos de 55 mg/dl en pacientes con ERC-4 y 5.</a:t>
            </a:r>
          </a:p>
          <a:p>
            <a:pPr marL="0" indent="0" algn="just">
              <a:buNone/>
            </a:pPr>
            <a:endParaRPr lang="es-MX" dirty="0"/>
          </a:p>
          <a:p>
            <a:pPr algn="just"/>
            <a:r>
              <a:rPr lang="es-MX" dirty="0"/>
              <a:t>La implementación de las recomendaciones de la ESC resultó en una reducción del riesgo de ECV un 2% mayor en comparación con las de la AHA.</a:t>
            </a:r>
            <a:endParaRPr lang="es-PE" dirty="0"/>
          </a:p>
        </p:txBody>
      </p:sp>
      <p:sp>
        <p:nvSpPr>
          <p:cNvPr id="8" name="CuadroTexto 7">
            <a:extLst>
              <a:ext uri="{FF2B5EF4-FFF2-40B4-BE49-F238E27FC236}">
                <a16:creationId xmlns:a16="http://schemas.microsoft.com/office/drawing/2014/main" id="{BF3E3DDE-917C-4043-0443-659D34A4B615}"/>
              </a:ext>
            </a:extLst>
          </p:cNvPr>
          <p:cNvSpPr txBox="1"/>
          <p:nvPr/>
        </p:nvSpPr>
        <p:spPr>
          <a:xfrm>
            <a:off x="9310878" y="4642027"/>
            <a:ext cx="6094476" cy="215444"/>
          </a:xfrm>
          <a:prstGeom prst="rect">
            <a:avLst/>
          </a:prstGeom>
          <a:noFill/>
        </p:spPr>
        <p:txBody>
          <a:bodyPr wrap="square">
            <a:spAutoFit/>
          </a:bodyPr>
          <a:lstStyle/>
          <a:p>
            <a:r>
              <a:rPr lang="en-US" sz="800" dirty="0" err="1"/>
              <a:t>Eur</a:t>
            </a:r>
            <a:r>
              <a:rPr lang="en-US" sz="800" dirty="0"/>
              <a:t> Heart J. 2020 Jan 1;41(1):111-188. </a:t>
            </a:r>
            <a:endParaRPr lang="es-PE" sz="800" dirty="0"/>
          </a:p>
        </p:txBody>
      </p:sp>
      <p:sp>
        <p:nvSpPr>
          <p:cNvPr id="10" name="CuadroTexto 9">
            <a:extLst>
              <a:ext uri="{FF2B5EF4-FFF2-40B4-BE49-F238E27FC236}">
                <a16:creationId xmlns:a16="http://schemas.microsoft.com/office/drawing/2014/main" id="{E7252A6E-06CC-B215-A9AE-A57DB4B2E1AA}"/>
              </a:ext>
            </a:extLst>
          </p:cNvPr>
          <p:cNvSpPr txBox="1"/>
          <p:nvPr/>
        </p:nvSpPr>
        <p:spPr>
          <a:xfrm>
            <a:off x="9310878" y="6124704"/>
            <a:ext cx="7701698" cy="369332"/>
          </a:xfrm>
          <a:prstGeom prst="rect">
            <a:avLst/>
          </a:prstGeom>
          <a:noFill/>
        </p:spPr>
        <p:txBody>
          <a:bodyPr wrap="square">
            <a:spAutoFit/>
          </a:bodyPr>
          <a:lstStyle/>
          <a:p>
            <a:r>
              <a:rPr lang="en-US" sz="800" dirty="0"/>
              <a:t>Cardiovasc Drugs </a:t>
            </a:r>
            <a:r>
              <a:rPr lang="en-US" sz="800" dirty="0" err="1"/>
              <a:t>Ther</a:t>
            </a:r>
            <a:r>
              <a:rPr lang="en-US" sz="800" dirty="0"/>
              <a:t>. 2023 Oct;37(5):941-953</a:t>
            </a:r>
            <a:r>
              <a:rPr lang="en-US" dirty="0"/>
              <a:t>.</a:t>
            </a:r>
            <a:endParaRPr lang="es-PE" dirty="0"/>
          </a:p>
        </p:txBody>
      </p:sp>
    </p:spTree>
    <p:extLst>
      <p:ext uri="{BB962C8B-B14F-4D97-AF65-F5344CB8AC3E}">
        <p14:creationId xmlns:p14="http://schemas.microsoft.com/office/powerpoint/2010/main" val="480104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AED6C-31A9-631B-507B-8515C06F315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E881148F-4F00-F0DD-882E-8436A663D4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7E4029EB-C3A5-85BE-4997-C5130A5C9A46}"/>
              </a:ext>
            </a:extLst>
          </p:cNvPr>
          <p:cNvPicPr>
            <a:picLocks noChangeAspect="1"/>
          </p:cNvPicPr>
          <p:nvPr/>
        </p:nvPicPr>
        <p:blipFill>
          <a:blip r:embed="rId3"/>
          <a:stretch>
            <a:fillRect/>
          </a:stretch>
        </p:blipFill>
        <p:spPr>
          <a:xfrm>
            <a:off x="1242928" y="1013876"/>
            <a:ext cx="9706144" cy="5353614"/>
          </a:xfrm>
          <a:prstGeom prst="rect">
            <a:avLst/>
          </a:prstGeom>
        </p:spPr>
      </p:pic>
      <p:sp>
        <p:nvSpPr>
          <p:cNvPr id="11" name="CuadroTexto 10">
            <a:extLst>
              <a:ext uri="{FF2B5EF4-FFF2-40B4-BE49-F238E27FC236}">
                <a16:creationId xmlns:a16="http://schemas.microsoft.com/office/drawing/2014/main" id="{0DD95018-F9AC-28F1-5C13-978EFEB48195}"/>
              </a:ext>
            </a:extLst>
          </p:cNvPr>
          <p:cNvSpPr txBox="1"/>
          <p:nvPr/>
        </p:nvSpPr>
        <p:spPr>
          <a:xfrm>
            <a:off x="9144762" y="6114211"/>
            <a:ext cx="6094476" cy="230832"/>
          </a:xfrm>
          <a:prstGeom prst="rect">
            <a:avLst/>
          </a:prstGeom>
          <a:noFill/>
        </p:spPr>
        <p:txBody>
          <a:bodyPr wrap="square">
            <a:spAutoFit/>
          </a:bodyPr>
          <a:lstStyle/>
          <a:p>
            <a:r>
              <a:rPr lang="es-PE" sz="800" dirty="0"/>
              <a:t>BMC </a:t>
            </a:r>
            <a:r>
              <a:rPr lang="es-PE" sz="800" dirty="0" err="1"/>
              <a:t>Nephrol</a:t>
            </a:r>
            <a:r>
              <a:rPr lang="es-PE" sz="800" dirty="0"/>
              <a:t>. 2024 Jul 6;25(1):216</a:t>
            </a:r>
            <a:r>
              <a:rPr lang="es-PE" sz="900" dirty="0"/>
              <a:t>.</a:t>
            </a:r>
          </a:p>
        </p:txBody>
      </p:sp>
    </p:spTree>
    <p:extLst>
      <p:ext uri="{BB962C8B-B14F-4D97-AF65-F5344CB8AC3E}">
        <p14:creationId xmlns:p14="http://schemas.microsoft.com/office/powerpoint/2010/main" val="4152099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B370-980A-06F7-9C69-8CB54CA53EE1}"/>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0543118-C09B-D33E-42CC-B9349C2318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91659B22-5BC9-DFD9-B6FA-D01632D79552}"/>
              </a:ext>
            </a:extLst>
          </p:cNvPr>
          <p:cNvPicPr>
            <a:picLocks noChangeAspect="1"/>
          </p:cNvPicPr>
          <p:nvPr/>
        </p:nvPicPr>
        <p:blipFill>
          <a:blip r:embed="rId3"/>
          <a:stretch>
            <a:fillRect/>
          </a:stretch>
        </p:blipFill>
        <p:spPr>
          <a:xfrm>
            <a:off x="923544" y="1476892"/>
            <a:ext cx="4286842" cy="3904215"/>
          </a:xfrm>
          <a:prstGeom prst="rect">
            <a:avLst/>
          </a:prstGeom>
        </p:spPr>
      </p:pic>
      <p:pic>
        <p:nvPicPr>
          <p:cNvPr id="6" name="Imagen 5">
            <a:extLst>
              <a:ext uri="{FF2B5EF4-FFF2-40B4-BE49-F238E27FC236}">
                <a16:creationId xmlns:a16="http://schemas.microsoft.com/office/drawing/2014/main" id="{8D439B90-DCAB-355E-65DB-B6F108801224}"/>
              </a:ext>
            </a:extLst>
          </p:cNvPr>
          <p:cNvPicPr>
            <a:picLocks noChangeAspect="1"/>
          </p:cNvPicPr>
          <p:nvPr/>
        </p:nvPicPr>
        <p:blipFill>
          <a:blip r:embed="rId4"/>
          <a:stretch>
            <a:fillRect/>
          </a:stretch>
        </p:blipFill>
        <p:spPr>
          <a:xfrm>
            <a:off x="6799000" y="1467748"/>
            <a:ext cx="4124649" cy="4074173"/>
          </a:xfrm>
          <a:prstGeom prst="rect">
            <a:avLst/>
          </a:prstGeom>
        </p:spPr>
      </p:pic>
      <p:sp>
        <p:nvSpPr>
          <p:cNvPr id="8" name="CuadroTexto 7">
            <a:extLst>
              <a:ext uri="{FF2B5EF4-FFF2-40B4-BE49-F238E27FC236}">
                <a16:creationId xmlns:a16="http://schemas.microsoft.com/office/drawing/2014/main" id="{D1BD119F-48C0-67E8-386B-224E14E97F18}"/>
              </a:ext>
            </a:extLst>
          </p:cNvPr>
          <p:cNvSpPr txBox="1"/>
          <p:nvPr/>
        </p:nvSpPr>
        <p:spPr>
          <a:xfrm>
            <a:off x="9144762" y="6114211"/>
            <a:ext cx="6094476" cy="230832"/>
          </a:xfrm>
          <a:prstGeom prst="rect">
            <a:avLst/>
          </a:prstGeom>
          <a:noFill/>
        </p:spPr>
        <p:txBody>
          <a:bodyPr wrap="square">
            <a:spAutoFit/>
          </a:bodyPr>
          <a:lstStyle/>
          <a:p>
            <a:r>
              <a:rPr lang="es-PE" sz="800" dirty="0"/>
              <a:t>BMC </a:t>
            </a:r>
            <a:r>
              <a:rPr lang="es-PE" sz="800" dirty="0" err="1"/>
              <a:t>Nephrol</a:t>
            </a:r>
            <a:r>
              <a:rPr lang="es-PE" sz="800" dirty="0"/>
              <a:t>. 2024 Jul 6;25(1):216</a:t>
            </a:r>
            <a:r>
              <a:rPr lang="es-PE" sz="900" dirty="0"/>
              <a:t>.</a:t>
            </a:r>
          </a:p>
        </p:txBody>
      </p:sp>
    </p:spTree>
    <p:extLst>
      <p:ext uri="{BB962C8B-B14F-4D97-AF65-F5344CB8AC3E}">
        <p14:creationId xmlns:p14="http://schemas.microsoft.com/office/powerpoint/2010/main" val="1759559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D6278-661C-DDEB-2AB9-217EE18FAFBD}"/>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AAFF1B4-F8C2-8B22-3B38-33F4B72DF9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Marcador de contenido 7">
            <a:extLst>
              <a:ext uri="{FF2B5EF4-FFF2-40B4-BE49-F238E27FC236}">
                <a16:creationId xmlns:a16="http://schemas.microsoft.com/office/drawing/2014/main" id="{8A03A4A5-E343-9A59-54C5-E1131F1CBE82}"/>
              </a:ext>
            </a:extLst>
          </p:cNvPr>
          <p:cNvPicPr>
            <a:picLocks noGrp="1" noChangeAspect="1"/>
          </p:cNvPicPr>
          <p:nvPr>
            <p:ph sz="half" idx="2"/>
          </p:nvPr>
        </p:nvPicPr>
        <p:blipFill>
          <a:blip r:embed="rId3"/>
          <a:stretch>
            <a:fillRect/>
          </a:stretch>
        </p:blipFill>
        <p:spPr>
          <a:xfrm>
            <a:off x="6486144" y="1800529"/>
            <a:ext cx="5181600" cy="3639311"/>
          </a:xfrm>
          <a:prstGeom prst="rect">
            <a:avLst/>
          </a:prstGeom>
        </p:spPr>
      </p:pic>
      <p:sp>
        <p:nvSpPr>
          <p:cNvPr id="7" name="Marcador de contenido 12">
            <a:extLst>
              <a:ext uri="{FF2B5EF4-FFF2-40B4-BE49-F238E27FC236}">
                <a16:creationId xmlns:a16="http://schemas.microsoft.com/office/drawing/2014/main" id="{63D4E1F8-ABB6-FDF0-F94A-6179D04AD098}"/>
              </a:ext>
            </a:extLst>
          </p:cNvPr>
          <p:cNvSpPr>
            <a:spLocks noGrp="1"/>
          </p:cNvSpPr>
          <p:nvPr>
            <p:ph sz="half" idx="1"/>
          </p:nvPr>
        </p:nvSpPr>
        <p:spPr>
          <a:xfrm>
            <a:off x="704848" y="1594793"/>
            <a:ext cx="5181600" cy="4351338"/>
          </a:xfrm>
        </p:spPr>
        <p:txBody>
          <a:bodyPr>
            <a:normAutofit/>
          </a:bodyPr>
          <a:lstStyle/>
          <a:p>
            <a:pPr algn="just"/>
            <a:r>
              <a:rPr lang="es-MX" sz="2400" dirty="0"/>
              <a:t>En 2021, más de 20 millones de muertes en la población general se atribuyeron a ECV.</a:t>
            </a:r>
          </a:p>
          <a:p>
            <a:pPr marL="0" indent="0" algn="just">
              <a:buNone/>
            </a:pPr>
            <a:endParaRPr lang="es-MX" sz="2400" dirty="0"/>
          </a:p>
          <a:p>
            <a:pPr algn="just"/>
            <a:r>
              <a:rPr lang="es-MX" sz="2400" dirty="0"/>
              <a:t>En pacientes con ERC-4, la mortalidad por ECV puede representar el 50% de todas las muertes. </a:t>
            </a:r>
          </a:p>
          <a:p>
            <a:pPr marL="0" indent="0" algn="just">
              <a:buNone/>
            </a:pPr>
            <a:endParaRPr lang="es-MX" sz="2400" dirty="0"/>
          </a:p>
          <a:p>
            <a:pPr algn="just"/>
            <a:r>
              <a:rPr lang="es-MX" sz="2400" dirty="0"/>
              <a:t>En pacientes en HD: HVI (29%–75%), ICC (20%–40%), EAC (22%–39%), la FA (11%–27%) y EV (24%).</a:t>
            </a:r>
          </a:p>
          <a:p>
            <a:pPr algn="just"/>
            <a:endParaRPr lang="es-PE" dirty="0"/>
          </a:p>
        </p:txBody>
      </p:sp>
      <p:sp>
        <p:nvSpPr>
          <p:cNvPr id="9" name="CuadroTexto 8">
            <a:extLst>
              <a:ext uri="{FF2B5EF4-FFF2-40B4-BE49-F238E27FC236}">
                <a16:creationId xmlns:a16="http://schemas.microsoft.com/office/drawing/2014/main" id="{548F5304-C10D-8F6F-E7FC-09B149389177}"/>
              </a:ext>
            </a:extLst>
          </p:cNvPr>
          <p:cNvSpPr txBox="1"/>
          <p:nvPr/>
        </p:nvSpPr>
        <p:spPr>
          <a:xfrm>
            <a:off x="9076944" y="5946131"/>
            <a:ext cx="6094476" cy="230832"/>
          </a:xfrm>
          <a:prstGeom prst="rect">
            <a:avLst/>
          </a:prstGeom>
          <a:noFill/>
        </p:spPr>
        <p:txBody>
          <a:bodyPr wrap="square">
            <a:spAutoFit/>
          </a:bodyPr>
          <a:lstStyle/>
          <a:p>
            <a:r>
              <a:rPr lang="en-US" sz="900"/>
              <a:t>Cardiovasc Drugs Ther. 2021 Jun;35(3):479-489.</a:t>
            </a:r>
            <a:endParaRPr lang="es-PE" sz="900" dirty="0"/>
          </a:p>
        </p:txBody>
      </p:sp>
      <p:sp>
        <p:nvSpPr>
          <p:cNvPr id="10" name="CuadroTexto 9">
            <a:extLst>
              <a:ext uri="{FF2B5EF4-FFF2-40B4-BE49-F238E27FC236}">
                <a16:creationId xmlns:a16="http://schemas.microsoft.com/office/drawing/2014/main" id="{01AE29D3-E420-FBCA-6E7F-E83904D1A3B4}"/>
              </a:ext>
            </a:extLst>
          </p:cNvPr>
          <p:cNvSpPr txBox="1"/>
          <p:nvPr/>
        </p:nvSpPr>
        <p:spPr>
          <a:xfrm>
            <a:off x="723314" y="4385760"/>
            <a:ext cx="6094476" cy="215444"/>
          </a:xfrm>
          <a:prstGeom prst="rect">
            <a:avLst/>
          </a:prstGeom>
          <a:noFill/>
        </p:spPr>
        <p:txBody>
          <a:bodyPr wrap="square">
            <a:spAutoFit/>
          </a:bodyPr>
          <a:lstStyle/>
          <a:p>
            <a:r>
              <a:rPr lang="es-PE" sz="800" dirty="0"/>
              <a:t>J Clin </a:t>
            </a:r>
            <a:r>
              <a:rPr lang="es-PE" sz="800" dirty="0" err="1"/>
              <a:t>Med</a:t>
            </a:r>
            <a:r>
              <a:rPr lang="es-PE" sz="800" dirty="0"/>
              <a:t>. 2025 Jan 20;14(2):643</a:t>
            </a:r>
          </a:p>
        </p:txBody>
      </p:sp>
      <p:sp>
        <p:nvSpPr>
          <p:cNvPr id="11" name="CuadroTexto 10">
            <a:extLst>
              <a:ext uri="{FF2B5EF4-FFF2-40B4-BE49-F238E27FC236}">
                <a16:creationId xmlns:a16="http://schemas.microsoft.com/office/drawing/2014/main" id="{9AEDED8E-3FB9-1B84-F220-0CB5338BFF43}"/>
              </a:ext>
            </a:extLst>
          </p:cNvPr>
          <p:cNvSpPr txBox="1"/>
          <p:nvPr/>
        </p:nvSpPr>
        <p:spPr>
          <a:xfrm>
            <a:off x="730578" y="5911190"/>
            <a:ext cx="8173038" cy="215444"/>
          </a:xfrm>
          <a:prstGeom prst="rect">
            <a:avLst/>
          </a:prstGeom>
          <a:noFill/>
        </p:spPr>
        <p:txBody>
          <a:bodyPr wrap="square">
            <a:spAutoFit/>
          </a:bodyPr>
          <a:lstStyle/>
          <a:p>
            <a:r>
              <a:rPr lang="es-PE" sz="800" dirty="0"/>
              <a:t>Front </a:t>
            </a:r>
            <a:r>
              <a:rPr lang="es-PE" sz="800" dirty="0" err="1"/>
              <a:t>Nephrol</a:t>
            </a:r>
            <a:r>
              <a:rPr lang="es-PE" sz="800" dirty="0"/>
              <a:t>. 2023 </a:t>
            </a:r>
            <a:r>
              <a:rPr lang="es-PE" sz="800" dirty="0" err="1"/>
              <a:t>Sep</a:t>
            </a:r>
            <a:r>
              <a:rPr lang="es-PE" sz="800" dirty="0"/>
              <a:t> 29:3:1198560</a:t>
            </a:r>
            <a:endParaRPr lang="es-PE" dirty="0"/>
          </a:p>
        </p:txBody>
      </p:sp>
    </p:spTree>
    <p:extLst>
      <p:ext uri="{BB962C8B-B14F-4D97-AF65-F5344CB8AC3E}">
        <p14:creationId xmlns:p14="http://schemas.microsoft.com/office/powerpoint/2010/main" val="1903379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0F151-B116-55DA-4D8D-38DD9FC3751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FFCA5EF-C19E-1D1B-4708-208A2FD97ED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3856249F-4984-5B7F-B461-118CD5FEB493}"/>
              </a:ext>
            </a:extLst>
          </p:cNvPr>
          <p:cNvSpPr>
            <a:spLocks noGrp="1"/>
          </p:cNvSpPr>
          <p:nvPr>
            <p:ph idx="1"/>
          </p:nvPr>
        </p:nvSpPr>
        <p:spPr/>
        <p:txBody>
          <a:bodyPr>
            <a:normAutofit fontScale="92500" lnSpcReduction="10000"/>
          </a:bodyPr>
          <a:lstStyle/>
          <a:p>
            <a:pPr algn="just"/>
            <a:r>
              <a:rPr lang="es-MX" dirty="0"/>
              <a:t>¿En pacientes con ERC qué dosis es baja, moderada o alta?</a:t>
            </a:r>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r>
              <a:rPr lang="es-MX" dirty="0"/>
              <a:t>¿Estamos viendo el árbol y no el bosque al fijarnos en el nivel de LDL en pacientes con ERC?</a:t>
            </a:r>
          </a:p>
          <a:p>
            <a:pPr marL="0" indent="0" algn="just">
              <a:buNone/>
            </a:pPr>
            <a:r>
              <a:rPr lang="es-MX" dirty="0"/>
              <a:t> </a:t>
            </a:r>
          </a:p>
          <a:p>
            <a:pPr algn="just"/>
            <a:endParaRPr lang="es-PE" dirty="0"/>
          </a:p>
        </p:txBody>
      </p:sp>
      <p:pic>
        <p:nvPicPr>
          <p:cNvPr id="4" name="Imagen 3">
            <a:extLst>
              <a:ext uri="{FF2B5EF4-FFF2-40B4-BE49-F238E27FC236}">
                <a16:creationId xmlns:a16="http://schemas.microsoft.com/office/drawing/2014/main" id="{C8A155DD-D05B-C4C5-12F1-44E5AA96ACD6}"/>
              </a:ext>
            </a:extLst>
          </p:cNvPr>
          <p:cNvPicPr>
            <a:picLocks noChangeAspect="1"/>
          </p:cNvPicPr>
          <p:nvPr/>
        </p:nvPicPr>
        <p:blipFill>
          <a:blip r:embed="rId3"/>
          <a:stretch>
            <a:fillRect/>
          </a:stretch>
        </p:blipFill>
        <p:spPr>
          <a:xfrm>
            <a:off x="838200" y="2787423"/>
            <a:ext cx="10754682" cy="1312327"/>
          </a:xfrm>
          <a:prstGeom prst="rect">
            <a:avLst/>
          </a:prstGeom>
        </p:spPr>
      </p:pic>
    </p:spTree>
    <p:extLst>
      <p:ext uri="{BB962C8B-B14F-4D97-AF65-F5344CB8AC3E}">
        <p14:creationId xmlns:p14="http://schemas.microsoft.com/office/powerpoint/2010/main" val="4249857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E95A8-6016-6619-B167-20E4A71249A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7DC9A9DB-D43F-9293-7150-310A4B841E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arcador de contenido 10">
            <a:extLst>
              <a:ext uri="{FF2B5EF4-FFF2-40B4-BE49-F238E27FC236}">
                <a16:creationId xmlns:a16="http://schemas.microsoft.com/office/drawing/2014/main" id="{6CDD1E52-631A-98F6-01DE-8605E04C8520}"/>
              </a:ext>
            </a:extLst>
          </p:cNvPr>
          <p:cNvPicPr>
            <a:picLocks noGrp="1" noChangeAspect="1"/>
          </p:cNvPicPr>
          <p:nvPr>
            <p:ph idx="1"/>
          </p:nvPr>
        </p:nvPicPr>
        <p:blipFill>
          <a:blip r:embed="rId3"/>
          <a:stretch>
            <a:fillRect/>
          </a:stretch>
        </p:blipFill>
        <p:spPr>
          <a:xfrm>
            <a:off x="5586984" y="745445"/>
            <a:ext cx="5122310" cy="5115606"/>
          </a:xfrm>
        </p:spPr>
      </p:pic>
      <p:sp>
        <p:nvSpPr>
          <p:cNvPr id="7" name="Marcador de texto 6">
            <a:extLst>
              <a:ext uri="{FF2B5EF4-FFF2-40B4-BE49-F238E27FC236}">
                <a16:creationId xmlns:a16="http://schemas.microsoft.com/office/drawing/2014/main" id="{6E4AE4B5-EF88-6EB1-D2E6-26B6C0975E49}"/>
              </a:ext>
            </a:extLst>
          </p:cNvPr>
          <p:cNvSpPr>
            <a:spLocks noGrp="1"/>
          </p:cNvSpPr>
          <p:nvPr>
            <p:ph type="body" sz="half" idx="2"/>
          </p:nvPr>
        </p:nvSpPr>
        <p:spPr>
          <a:xfrm>
            <a:off x="733977" y="1591056"/>
            <a:ext cx="3932237" cy="4067620"/>
          </a:xfrm>
        </p:spPr>
        <p:txBody>
          <a:bodyPr>
            <a:normAutofit/>
          </a:bodyPr>
          <a:lstStyle/>
          <a:p>
            <a:r>
              <a:rPr lang="es-MX" dirty="0"/>
              <a:t>Prevalencia e intensidad del uso de estatinas por país y estadio </a:t>
            </a:r>
            <a:r>
              <a:rPr lang="es-MX" b="1" dirty="0"/>
              <a:t>A</a:t>
            </a:r>
            <a:r>
              <a:rPr lang="es-MX" dirty="0"/>
              <a:t> de ERC o riesgo cardiovascular </a:t>
            </a:r>
            <a:r>
              <a:rPr lang="es-MX" b="1" dirty="0"/>
              <a:t>B</a:t>
            </a:r>
            <a:r>
              <a:rPr lang="es-MX" dirty="0"/>
              <a:t>. </a:t>
            </a:r>
          </a:p>
          <a:p>
            <a:endParaRPr lang="es-MX" dirty="0"/>
          </a:p>
          <a:p>
            <a:r>
              <a:rPr lang="es-MX" dirty="0"/>
              <a:t>La atorvastatina y la rosuvastatina se clasifican como de alta intensidad; todas las demás estatinas se clasifican como de baja intensidad: simvastatina, </a:t>
            </a:r>
            <a:r>
              <a:rPr lang="es-MX" dirty="0" err="1"/>
              <a:t>lovastatina</a:t>
            </a:r>
            <a:r>
              <a:rPr lang="es-MX" dirty="0"/>
              <a:t>, pravastatina, fluvastatina, </a:t>
            </a:r>
            <a:r>
              <a:rPr lang="es-MX" dirty="0" err="1"/>
              <a:t>cerivastatina</a:t>
            </a:r>
            <a:r>
              <a:rPr lang="es-MX" dirty="0"/>
              <a:t> y </a:t>
            </a:r>
            <a:r>
              <a:rPr lang="es-MX" dirty="0" err="1"/>
              <a:t>pitavastatina</a:t>
            </a:r>
            <a:r>
              <a:rPr lang="es-MX" dirty="0"/>
              <a:t>. </a:t>
            </a:r>
          </a:p>
          <a:p>
            <a:endParaRPr lang="es-MX" dirty="0"/>
          </a:p>
          <a:p>
            <a:r>
              <a:rPr lang="es-MX" dirty="0"/>
              <a:t>El riesgo cardiovascular (CV) compuesto se basa en la carga de comorbilidad (antecedentes de enfermedad coronaria, diabetes o ictus isquémico) y la edad.</a:t>
            </a:r>
            <a:endParaRPr lang="es-PE" dirty="0"/>
          </a:p>
        </p:txBody>
      </p:sp>
      <p:sp>
        <p:nvSpPr>
          <p:cNvPr id="13" name="CuadroTexto 12">
            <a:extLst>
              <a:ext uri="{FF2B5EF4-FFF2-40B4-BE49-F238E27FC236}">
                <a16:creationId xmlns:a16="http://schemas.microsoft.com/office/drawing/2014/main" id="{D6066393-555C-2B15-1842-DB103C90AFD2}"/>
              </a:ext>
            </a:extLst>
          </p:cNvPr>
          <p:cNvSpPr txBox="1"/>
          <p:nvPr/>
        </p:nvSpPr>
        <p:spPr>
          <a:xfrm>
            <a:off x="9219438" y="6233083"/>
            <a:ext cx="6094476" cy="215444"/>
          </a:xfrm>
          <a:prstGeom prst="rect">
            <a:avLst/>
          </a:prstGeom>
          <a:noFill/>
        </p:spPr>
        <p:txBody>
          <a:bodyPr wrap="square">
            <a:spAutoFit/>
          </a:bodyPr>
          <a:lstStyle/>
          <a:p>
            <a:r>
              <a:rPr lang="en-US" sz="800" dirty="0"/>
              <a:t>Lipids Health Dis. 2023 May 25;22(1):67</a:t>
            </a:r>
            <a:endParaRPr lang="es-PE" sz="800" dirty="0"/>
          </a:p>
        </p:txBody>
      </p:sp>
    </p:spTree>
    <p:extLst>
      <p:ext uri="{BB962C8B-B14F-4D97-AF65-F5344CB8AC3E}">
        <p14:creationId xmlns:p14="http://schemas.microsoft.com/office/powerpoint/2010/main" val="4043884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3B8F8-FD3C-08F7-2D1E-843E4726352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C69EF148-D73C-46F9-4A83-D3F71E2ACF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2860B8DC-8FD7-782C-8717-17AB8004118D}"/>
              </a:ext>
            </a:extLst>
          </p:cNvPr>
          <p:cNvSpPr txBox="1"/>
          <p:nvPr/>
        </p:nvSpPr>
        <p:spPr>
          <a:xfrm>
            <a:off x="9219438" y="6233083"/>
            <a:ext cx="6094476" cy="215444"/>
          </a:xfrm>
          <a:prstGeom prst="rect">
            <a:avLst/>
          </a:prstGeom>
          <a:noFill/>
        </p:spPr>
        <p:txBody>
          <a:bodyPr wrap="square">
            <a:spAutoFit/>
          </a:bodyPr>
          <a:lstStyle/>
          <a:p>
            <a:r>
              <a:rPr lang="en-US" sz="800" dirty="0"/>
              <a:t>Lipids Health Dis. 2023 May 25;22(1):67</a:t>
            </a:r>
            <a:endParaRPr lang="es-PE" sz="800" dirty="0"/>
          </a:p>
        </p:txBody>
      </p:sp>
      <p:pic>
        <p:nvPicPr>
          <p:cNvPr id="17" name="Marcador de contenido 16">
            <a:extLst>
              <a:ext uri="{FF2B5EF4-FFF2-40B4-BE49-F238E27FC236}">
                <a16:creationId xmlns:a16="http://schemas.microsoft.com/office/drawing/2014/main" id="{3CD24516-F108-FAFB-D45A-F4E8CE8A06F3}"/>
              </a:ext>
            </a:extLst>
          </p:cNvPr>
          <p:cNvPicPr>
            <a:picLocks noGrp="1" noChangeAspect="1"/>
          </p:cNvPicPr>
          <p:nvPr>
            <p:ph idx="1"/>
          </p:nvPr>
        </p:nvPicPr>
        <p:blipFill>
          <a:blip r:embed="rId3"/>
          <a:stretch>
            <a:fillRect/>
          </a:stretch>
        </p:blipFill>
        <p:spPr>
          <a:xfrm>
            <a:off x="4968115" y="1701139"/>
            <a:ext cx="6519819" cy="3511883"/>
          </a:xfrm>
        </p:spPr>
      </p:pic>
      <p:sp>
        <p:nvSpPr>
          <p:cNvPr id="15" name="Marcador de texto 14">
            <a:extLst>
              <a:ext uri="{FF2B5EF4-FFF2-40B4-BE49-F238E27FC236}">
                <a16:creationId xmlns:a16="http://schemas.microsoft.com/office/drawing/2014/main" id="{4EF15F66-64C5-E540-09AC-BF1FC3E7AC82}"/>
              </a:ext>
            </a:extLst>
          </p:cNvPr>
          <p:cNvSpPr>
            <a:spLocks noGrp="1"/>
          </p:cNvSpPr>
          <p:nvPr>
            <p:ph type="body" sz="half" idx="2"/>
          </p:nvPr>
        </p:nvSpPr>
        <p:spPr>
          <a:xfrm>
            <a:off x="733977" y="2376668"/>
            <a:ext cx="3932237" cy="3811588"/>
          </a:xfrm>
        </p:spPr>
        <p:txBody>
          <a:bodyPr/>
          <a:lstStyle/>
          <a:p>
            <a:r>
              <a:rPr lang="es-MX" dirty="0"/>
              <a:t>Límite superior objetivo de c-LDL (en ayunas) por país y estadio de la ERC, según nefrólogos clínicos. </a:t>
            </a:r>
          </a:p>
          <a:p>
            <a:endParaRPr lang="es-MX" dirty="0"/>
          </a:p>
          <a:p>
            <a:r>
              <a:rPr lang="es-MX" dirty="0"/>
              <a:t>Se permitió a los nefrólogos responder "Sin límite superior"; el número de nefrólogos que respondieron fue 1 (Brasil), 6 (Francia), 1 (Alemania) y 8 (EE. UU.).</a:t>
            </a:r>
            <a:endParaRPr lang="es-PE" dirty="0"/>
          </a:p>
        </p:txBody>
      </p:sp>
    </p:spTree>
    <p:extLst>
      <p:ext uri="{BB962C8B-B14F-4D97-AF65-F5344CB8AC3E}">
        <p14:creationId xmlns:p14="http://schemas.microsoft.com/office/powerpoint/2010/main" val="2857984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DD805-9CE4-4C53-6808-7C8D0A9D0CF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2D3552B-111C-4A50-2AA2-B97FAD5CCF3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34DF1B77-EC9F-4D11-14EB-E5065B8FBE86}"/>
              </a:ext>
            </a:extLst>
          </p:cNvPr>
          <p:cNvSpPr txBox="1"/>
          <p:nvPr/>
        </p:nvSpPr>
        <p:spPr>
          <a:xfrm>
            <a:off x="9219438" y="6233083"/>
            <a:ext cx="6094476" cy="215444"/>
          </a:xfrm>
          <a:prstGeom prst="rect">
            <a:avLst/>
          </a:prstGeom>
          <a:noFill/>
        </p:spPr>
        <p:txBody>
          <a:bodyPr wrap="square">
            <a:spAutoFit/>
          </a:bodyPr>
          <a:lstStyle/>
          <a:p>
            <a:r>
              <a:rPr lang="en-US" sz="800" dirty="0"/>
              <a:t>Lipids Health Dis. 2023 May 25;22(1):67</a:t>
            </a:r>
            <a:endParaRPr lang="es-PE" sz="800" dirty="0"/>
          </a:p>
        </p:txBody>
      </p:sp>
      <p:sp>
        <p:nvSpPr>
          <p:cNvPr id="15" name="Marcador de texto 14">
            <a:extLst>
              <a:ext uri="{FF2B5EF4-FFF2-40B4-BE49-F238E27FC236}">
                <a16:creationId xmlns:a16="http://schemas.microsoft.com/office/drawing/2014/main" id="{7B8BF835-C34A-0371-1825-33E1154E5E40}"/>
              </a:ext>
            </a:extLst>
          </p:cNvPr>
          <p:cNvSpPr>
            <a:spLocks noGrp="1"/>
          </p:cNvSpPr>
          <p:nvPr>
            <p:ph type="body" sz="half" idx="2"/>
          </p:nvPr>
        </p:nvSpPr>
        <p:spPr>
          <a:xfrm>
            <a:off x="733977" y="2168165"/>
            <a:ext cx="3932237" cy="4020091"/>
          </a:xfrm>
        </p:spPr>
        <p:txBody>
          <a:bodyPr/>
          <a:lstStyle/>
          <a:p>
            <a:r>
              <a:rPr lang="es-MX" dirty="0"/>
              <a:t>Distribución del LDL (mg/dl) por país y uso e intensidad de estatinas. El uso de estatinas se determinó en los 6 meses previos a la medición del LDL. </a:t>
            </a:r>
          </a:p>
          <a:p>
            <a:endParaRPr lang="es-MX" dirty="0"/>
          </a:p>
          <a:p>
            <a:r>
              <a:rPr lang="es-MX" dirty="0"/>
              <a:t>Para determinar la intensidad de estatinas, los pacientes sin uso de estatinas en ese periodo se clasificaron como "ninguno"; los pacientes que usaron atorvastatina o rosuvastatina alguna vez dentro del periodo se clasificaron como "altos"; y los pacientes que usaron cualquier otra estatina se clasificaron como "bajos".</a:t>
            </a:r>
            <a:endParaRPr lang="es-PE" dirty="0"/>
          </a:p>
        </p:txBody>
      </p:sp>
      <p:pic>
        <p:nvPicPr>
          <p:cNvPr id="6" name="Marcador de contenido 5">
            <a:extLst>
              <a:ext uri="{FF2B5EF4-FFF2-40B4-BE49-F238E27FC236}">
                <a16:creationId xmlns:a16="http://schemas.microsoft.com/office/drawing/2014/main" id="{0C1E769C-E153-1E08-2CEC-5C6EA9964324}"/>
              </a:ext>
            </a:extLst>
          </p:cNvPr>
          <p:cNvPicPr>
            <a:picLocks noGrp="1" noChangeAspect="1"/>
          </p:cNvPicPr>
          <p:nvPr>
            <p:ph idx="1"/>
          </p:nvPr>
        </p:nvPicPr>
        <p:blipFill>
          <a:blip r:embed="rId3"/>
          <a:stretch>
            <a:fillRect/>
          </a:stretch>
        </p:blipFill>
        <p:spPr>
          <a:xfrm>
            <a:off x="5183188" y="1671921"/>
            <a:ext cx="6172200" cy="3504632"/>
          </a:xfrm>
        </p:spPr>
      </p:pic>
    </p:spTree>
    <p:extLst>
      <p:ext uri="{BB962C8B-B14F-4D97-AF65-F5344CB8AC3E}">
        <p14:creationId xmlns:p14="http://schemas.microsoft.com/office/powerpoint/2010/main" val="2615728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46333-6337-95B9-8004-C068BB6E675C}"/>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C93F1DE0-2394-8826-CE10-6799DA725E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8">
            <a:extLst>
              <a:ext uri="{FF2B5EF4-FFF2-40B4-BE49-F238E27FC236}">
                <a16:creationId xmlns:a16="http://schemas.microsoft.com/office/drawing/2014/main" id="{7233A49D-71A8-35EA-E021-C5EDD18E8E9C}"/>
              </a:ext>
            </a:extLst>
          </p:cNvPr>
          <p:cNvSpPr>
            <a:spLocks noGrp="1"/>
          </p:cNvSpPr>
          <p:nvPr>
            <p:ph idx="1"/>
          </p:nvPr>
        </p:nvSpPr>
        <p:spPr>
          <a:xfrm>
            <a:off x="1027585" y="1050390"/>
            <a:ext cx="10515600" cy="5133028"/>
          </a:xfrm>
        </p:spPr>
        <p:txBody>
          <a:bodyPr>
            <a:normAutofit/>
          </a:bodyPr>
          <a:lstStyle/>
          <a:p>
            <a:r>
              <a:rPr lang="es-MX" dirty="0"/>
              <a:t>La limitada evidencia explica recomendaciones tan diversas.</a:t>
            </a:r>
          </a:p>
          <a:p>
            <a:pPr marL="0" indent="0">
              <a:buNone/>
            </a:pPr>
            <a:endParaRPr lang="es-MX" dirty="0"/>
          </a:p>
          <a:p>
            <a:r>
              <a:rPr lang="es-MX" dirty="0"/>
              <a:t>Tenemos una idea de que medicamentos usar y a que dosis, pero la implementación de estas recomendaciones son complicadas.</a:t>
            </a:r>
          </a:p>
          <a:p>
            <a:pPr marL="0" indent="0">
              <a:buNone/>
            </a:pPr>
            <a:endParaRPr lang="es-MX" dirty="0"/>
          </a:p>
          <a:p>
            <a:r>
              <a:rPr lang="es-MX" dirty="0"/>
              <a:t>Aunque el objetivo es la disminución de los ECV, parece que nos preocupamos por los ATEC cuando en ERC los otros eventos son igual de importantes.</a:t>
            </a:r>
          </a:p>
          <a:p>
            <a:endParaRPr lang="es-MX" dirty="0"/>
          </a:p>
          <a:p>
            <a:r>
              <a:rPr lang="es-MX" dirty="0"/>
              <a:t>Probablemente un enfoque holístico sea el más adecuado.</a:t>
            </a:r>
          </a:p>
          <a:p>
            <a:endParaRPr lang="es-MX" dirty="0"/>
          </a:p>
        </p:txBody>
      </p:sp>
    </p:spTree>
    <p:extLst>
      <p:ext uri="{BB962C8B-B14F-4D97-AF65-F5344CB8AC3E}">
        <p14:creationId xmlns:p14="http://schemas.microsoft.com/office/powerpoint/2010/main" val="208971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218A645-CCB4-28ED-224F-D5938E32B489}"/>
              </a:ext>
            </a:extLst>
          </p:cNvPr>
          <p:cNvSpPr/>
          <p:nvPr/>
        </p:nvSpPr>
        <p:spPr>
          <a:xfrm>
            <a:off x="5445125" y="0"/>
            <a:ext cx="6746875" cy="6872288"/>
          </a:xfrm>
          <a:prstGeom prst="rect">
            <a:avLst/>
          </a:prstGeom>
          <a:solidFill>
            <a:srgbClr val="00A5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srgbClr val="0083B8"/>
              </a:solidFill>
              <a:effectLst/>
              <a:uLnTx/>
              <a:uFillTx/>
              <a:latin typeface="Calibri"/>
              <a:ea typeface="+mn-ea"/>
              <a:cs typeface="+mn-cs"/>
            </a:endParaRPr>
          </a:p>
        </p:txBody>
      </p:sp>
      <p:sp>
        <p:nvSpPr>
          <p:cNvPr id="10243" name="CuadroTexto 9">
            <a:extLst>
              <a:ext uri="{FF2B5EF4-FFF2-40B4-BE49-F238E27FC236}">
                <a16:creationId xmlns:a16="http://schemas.microsoft.com/office/drawing/2014/main" id="{50108D1A-5C6C-3415-757A-A158BEFE0C1F}"/>
              </a:ext>
            </a:extLst>
          </p:cNvPr>
          <p:cNvSpPr txBox="1">
            <a:spLocks noChangeArrowheads="1"/>
          </p:cNvSpPr>
          <p:nvPr/>
        </p:nvSpPr>
        <p:spPr bwMode="auto">
          <a:xfrm>
            <a:off x="7815263" y="3141663"/>
            <a:ext cx="2465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54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Gracias</a:t>
            </a:r>
          </a:p>
        </p:txBody>
      </p:sp>
      <p:cxnSp>
        <p:nvCxnSpPr>
          <p:cNvPr id="12" name="Conector recto 11">
            <a:extLst>
              <a:ext uri="{FF2B5EF4-FFF2-40B4-BE49-F238E27FC236}">
                <a16:creationId xmlns:a16="http://schemas.microsoft.com/office/drawing/2014/main" id="{17727039-2951-1438-BD7C-2E0748935A54}"/>
              </a:ext>
            </a:extLst>
          </p:cNvPr>
          <p:cNvCxnSpPr/>
          <p:nvPr/>
        </p:nvCxnSpPr>
        <p:spPr>
          <a:xfrm>
            <a:off x="7815263" y="3090863"/>
            <a:ext cx="246538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1A08D418-8C1E-9393-C2A4-92B9E501A2BB}"/>
              </a:ext>
            </a:extLst>
          </p:cNvPr>
          <p:cNvSpPr/>
          <p:nvPr/>
        </p:nvSpPr>
        <p:spPr bwMode="auto">
          <a:xfrm>
            <a:off x="1577975" y="3603625"/>
            <a:ext cx="184150" cy="5238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8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10246" name="Imagen 1">
            <a:extLst>
              <a:ext uri="{FF2B5EF4-FFF2-40B4-BE49-F238E27FC236}">
                <a16:creationId xmlns:a16="http://schemas.microsoft.com/office/drawing/2014/main" id="{558581B1-56DF-2CA5-DD5B-533D160D0C64}"/>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393000" y="3176588"/>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75ADA-30AA-6DB6-3AA4-EB4587F3BB3D}"/>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8CA0242-D926-A42D-84DE-19B5B2D2312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a:extLst>
              <a:ext uri="{FF2B5EF4-FFF2-40B4-BE49-F238E27FC236}">
                <a16:creationId xmlns:a16="http://schemas.microsoft.com/office/drawing/2014/main" id="{407749CE-9965-F968-F552-4C9BAB9509ED}"/>
              </a:ext>
            </a:extLst>
          </p:cNvPr>
          <p:cNvPicPr>
            <a:picLocks noChangeAspect="1"/>
          </p:cNvPicPr>
          <p:nvPr/>
        </p:nvPicPr>
        <p:blipFill>
          <a:blip r:embed="rId3"/>
          <a:srcRect t="3675"/>
          <a:stretch/>
        </p:blipFill>
        <p:spPr>
          <a:xfrm>
            <a:off x="2343480" y="926235"/>
            <a:ext cx="8416279" cy="5468750"/>
          </a:xfrm>
          <a:prstGeom prst="rect">
            <a:avLst/>
          </a:prstGeom>
        </p:spPr>
      </p:pic>
      <p:sp>
        <p:nvSpPr>
          <p:cNvPr id="15" name="CuadroTexto 14">
            <a:extLst>
              <a:ext uri="{FF2B5EF4-FFF2-40B4-BE49-F238E27FC236}">
                <a16:creationId xmlns:a16="http://schemas.microsoft.com/office/drawing/2014/main" id="{BB814E19-F633-358E-9B36-5D98F5CDC7BA}"/>
              </a:ext>
            </a:extLst>
          </p:cNvPr>
          <p:cNvSpPr txBox="1"/>
          <p:nvPr/>
        </p:nvSpPr>
        <p:spPr>
          <a:xfrm>
            <a:off x="587502" y="6351249"/>
            <a:ext cx="6094476" cy="215444"/>
          </a:xfrm>
          <a:prstGeom prst="rect">
            <a:avLst/>
          </a:prstGeom>
          <a:noFill/>
        </p:spPr>
        <p:txBody>
          <a:bodyPr wrap="square">
            <a:spAutoFit/>
          </a:bodyPr>
          <a:lstStyle/>
          <a:p>
            <a:r>
              <a:rPr lang="en-US" sz="800" dirty="0"/>
              <a:t>Biomolecules. 2024 Oct 31;14(11):1393.</a:t>
            </a:r>
            <a:endParaRPr lang="es-PE" sz="800" dirty="0"/>
          </a:p>
        </p:txBody>
      </p:sp>
    </p:spTree>
    <p:extLst>
      <p:ext uri="{BB962C8B-B14F-4D97-AF65-F5344CB8AC3E}">
        <p14:creationId xmlns:p14="http://schemas.microsoft.com/office/powerpoint/2010/main" val="89488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1A929-ED3A-4C70-F19A-00AC8C597D2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98CA39CD-4301-9486-7E89-E8D53BB436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Marcador de contenido 5">
            <a:extLst>
              <a:ext uri="{FF2B5EF4-FFF2-40B4-BE49-F238E27FC236}">
                <a16:creationId xmlns:a16="http://schemas.microsoft.com/office/drawing/2014/main" id="{17134EF7-5C27-81E5-3146-3ACEB08F1968}"/>
              </a:ext>
            </a:extLst>
          </p:cNvPr>
          <p:cNvPicPr>
            <a:picLocks noGrp="1" noChangeAspect="1"/>
          </p:cNvPicPr>
          <p:nvPr>
            <p:ph sz="half" idx="1"/>
          </p:nvPr>
        </p:nvPicPr>
        <p:blipFill>
          <a:blip r:embed="rId3"/>
          <a:stretch>
            <a:fillRect/>
          </a:stretch>
        </p:blipFill>
        <p:spPr>
          <a:xfrm>
            <a:off x="616157" y="1366838"/>
            <a:ext cx="4993226" cy="4351337"/>
          </a:xfrm>
        </p:spPr>
      </p:pic>
      <p:pic>
        <p:nvPicPr>
          <p:cNvPr id="14" name="Marcador de contenido 13">
            <a:extLst>
              <a:ext uri="{FF2B5EF4-FFF2-40B4-BE49-F238E27FC236}">
                <a16:creationId xmlns:a16="http://schemas.microsoft.com/office/drawing/2014/main" id="{B74843F5-64F5-400F-94D0-37B750047AFF}"/>
              </a:ext>
            </a:extLst>
          </p:cNvPr>
          <p:cNvPicPr>
            <a:picLocks noGrp="1" noChangeAspect="1"/>
          </p:cNvPicPr>
          <p:nvPr>
            <p:ph sz="half" idx="2"/>
          </p:nvPr>
        </p:nvPicPr>
        <p:blipFill>
          <a:blip r:embed="rId4"/>
          <a:stretch>
            <a:fillRect/>
          </a:stretch>
        </p:blipFill>
        <p:spPr>
          <a:xfrm>
            <a:off x="6394243" y="1851991"/>
            <a:ext cx="5181600" cy="3154017"/>
          </a:xfrm>
        </p:spPr>
      </p:pic>
      <p:sp>
        <p:nvSpPr>
          <p:cNvPr id="12" name="CuadroTexto 11">
            <a:extLst>
              <a:ext uri="{FF2B5EF4-FFF2-40B4-BE49-F238E27FC236}">
                <a16:creationId xmlns:a16="http://schemas.microsoft.com/office/drawing/2014/main" id="{4043A046-24A8-6426-6C80-1D7F9FAD61BE}"/>
              </a:ext>
            </a:extLst>
          </p:cNvPr>
          <p:cNvSpPr txBox="1"/>
          <p:nvPr/>
        </p:nvSpPr>
        <p:spPr>
          <a:xfrm>
            <a:off x="730578" y="5911190"/>
            <a:ext cx="8173038" cy="369332"/>
          </a:xfrm>
          <a:prstGeom prst="rect">
            <a:avLst/>
          </a:prstGeom>
          <a:noFill/>
        </p:spPr>
        <p:txBody>
          <a:bodyPr wrap="square">
            <a:spAutoFit/>
          </a:bodyPr>
          <a:lstStyle/>
          <a:p>
            <a:r>
              <a:rPr lang="es-PE" sz="800" dirty="0"/>
              <a:t>Front </a:t>
            </a:r>
            <a:r>
              <a:rPr lang="es-PE" sz="800" dirty="0" err="1"/>
              <a:t>Nephrol</a:t>
            </a:r>
            <a:r>
              <a:rPr lang="es-PE" sz="800" dirty="0"/>
              <a:t>. 2023 </a:t>
            </a:r>
            <a:r>
              <a:rPr lang="es-PE" sz="800" dirty="0" err="1"/>
              <a:t>Sep</a:t>
            </a:r>
            <a:r>
              <a:rPr lang="es-PE" sz="800" dirty="0"/>
              <a:t> 29:3:1198560</a:t>
            </a:r>
            <a:r>
              <a:rPr lang="es-PE" dirty="0"/>
              <a:t>.</a:t>
            </a:r>
          </a:p>
        </p:txBody>
      </p:sp>
      <p:sp>
        <p:nvSpPr>
          <p:cNvPr id="16" name="CuadroTexto 15">
            <a:extLst>
              <a:ext uri="{FF2B5EF4-FFF2-40B4-BE49-F238E27FC236}">
                <a16:creationId xmlns:a16="http://schemas.microsoft.com/office/drawing/2014/main" id="{603DFA09-60AA-F97E-0169-67AE65E6D37F}"/>
              </a:ext>
            </a:extLst>
          </p:cNvPr>
          <p:cNvSpPr txBox="1"/>
          <p:nvPr/>
        </p:nvSpPr>
        <p:spPr>
          <a:xfrm>
            <a:off x="8698230" y="5610453"/>
            <a:ext cx="6094476" cy="215444"/>
          </a:xfrm>
          <a:prstGeom prst="rect">
            <a:avLst/>
          </a:prstGeom>
          <a:noFill/>
        </p:spPr>
        <p:txBody>
          <a:bodyPr wrap="square">
            <a:spAutoFit/>
          </a:bodyPr>
          <a:lstStyle/>
          <a:p>
            <a:r>
              <a:rPr lang="pt-BR" sz="800" dirty="0" err="1"/>
              <a:t>Toxins</a:t>
            </a:r>
            <a:r>
              <a:rPr lang="pt-BR" sz="800" dirty="0"/>
              <a:t> (Basel). 2020 Mar 14;12(3):181.</a:t>
            </a:r>
            <a:endParaRPr lang="es-PE" sz="800" dirty="0"/>
          </a:p>
        </p:txBody>
      </p:sp>
    </p:spTree>
    <p:extLst>
      <p:ext uri="{BB962C8B-B14F-4D97-AF65-F5344CB8AC3E}">
        <p14:creationId xmlns:p14="http://schemas.microsoft.com/office/powerpoint/2010/main" val="279676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4369D-A43C-0AE4-02C5-5236A05499F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EC569EC3-7F4C-8FA9-95D2-015AEA837C6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8">
            <a:extLst>
              <a:ext uri="{FF2B5EF4-FFF2-40B4-BE49-F238E27FC236}">
                <a16:creationId xmlns:a16="http://schemas.microsoft.com/office/drawing/2014/main" id="{BFF2BC80-51AA-42D3-3B78-007521B8729F}"/>
              </a:ext>
            </a:extLst>
          </p:cNvPr>
          <p:cNvSpPr>
            <a:spLocks noGrp="1"/>
          </p:cNvSpPr>
          <p:nvPr>
            <p:ph idx="1"/>
          </p:nvPr>
        </p:nvSpPr>
        <p:spPr>
          <a:xfrm>
            <a:off x="1055017" y="1032102"/>
            <a:ext cx="10515600" cy="5133028"/>
          </a:xfrm>
        </p:spPr>
        <p:txBody>
          <a:bodyPr>
            <a:normAutofit/>
          </a:bodyPr>
          <a:lstStyle/>
          <a:p>
            <a:r>
              <a:rPr lang="es-MX" dirty="0"/>
              <a:t>La mortalidad CV en pacientes con ERC es alta.</a:t>
            </a:r>
          </a:p>
          <a:p>
            <a:pPr marL="0" indent="0">
              <a:buNone/>
            </a:pPr>
            <a:endParaRPr lang="es-MX" dirty="0"/>
          </a:p>
          <a:p>
            <a:r>
              <a:rPr lang="es-MX" dirty="0"/>
              <a:t>Existe un patrón particular de la hiperlipidemia en pacientes con ERC.</a:t>
            </a:r>
          </a:p>
          <a:p>
            <a:pPr marL="0" indent="0">
              <a:buNone/>
            </a:pPr>
            <a:endParaRPr lang="es-MX" dirty="0"/>
          </a:p>
          <a:p>
            <a:r>
              <a:rPr lang="es-MX" dirty="0"/>
              <a:t>La fisiopatología de la ECV en pacientes con ERC es compleja.</a:t>
            </a:r>
          </a:p>
          <a:p>
            <a:endParaRPr lang="es-MX" dirty="0"/>
          </a:p>
          <a:p>
            <a:r>
              <a:rPr lang="es-MX" dirty="0"/>
              <a:t>La causas de la mortalidad CV en pacientes con ERC no siempre es por ATSC.</a:t>
            </a:r>
          </a:p>
          <a:p>
            <a:endParaRPr lang="es-MX" dirty="0"/>
          </a:p>
          <a:p>
            <a:r>
              <a:rPr lang="es-MX" dirty="0"/>
              <a:t>La calcificación en pacientes con ERC es particular.</a:t>
            </a:r>
            <a:endParaRPr lang="es-PE" dirty="0"/>
          </a:p>
        </p:txBody>
      </p:sp>
    </p:spTree>
    <p:extLst>
      <p:ext uri="{BB962C8B-B14F-4D97-AF65-F5344CB8AC3E}">
        <p14:creationId xmlns:p14="http://schemas.microsoft.com/office/powerpoint/2010/main" val="364322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32CC4-E542-E0CF-E925-743CABE0564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882DC071-DEC9-1AB0-2F2B-55CD0000A19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3">
            <a:extLst>
              <a:ext uri="{FF2B5EF4-FFF2-40B4-BE49-F238E27FC236}">
                <a16:creationId xmlns:a16="http://schemas.microsoft.com/office/drawing/2014/main" id="{F3FDC635-B800-8AAD-9828-E5C12812D4C3}"/>
              </a:ext>
            </a:extLst>
          </p:cNvPr>
          <p:cNvSpPr>
            <a:spLocks noGrp="1"/>
          </p:cNvSpPr>
          <p:nvPr>
            <p:ph type="ctrTitle"/>
          </p:nvPr>
        </p:nvSpPr>
        <p:spPr>
          <a:xfrm>
            <a:off x="1465021" y="2695131"/>
            <a:ext cx="9144000" cy="2387600"/>
          </a:xfrm>
        </p:spPr>
        <p:txBody>
          <a:bodyPr>
            <a:normAutofit fontScale="90000"/>
          </a:bodyPr>
          <a:lstStyle/>
          <a:p>
            <a:r>
              <a:rPr lang="es-MX" b="1" dirty="0">
                <a:solidFill>
                  <a:srgbClr val="FF0000"/>
                </a:solidFill>
              </a:rPr>
              <a:t>¿QUÉ EVIDENCIA TENEMOS DE QUE LA DISLIPIDEMIA AFECTA LOS ECV EN PACIENTES CON ERC?</a:t>
            </a:r>
            <a:endParaRPr lang="es-PE" b="1" dirty="0">
              <a:solidFill>
                <a:srgbClr val="FF0000"/>
              </a:solidFill>
            </a:endParaRPr>
          </a:p>
        </p:txBody>
      </p:sp>
    </p:spTree>
    <p:extLst>
      <p:ext uri="{BB962C8B-B14F-4D97-AF65-F5344CB8AC3E}">
        <p14:creationId xmlns:p14="http://schemas.microsoft.com/office/powerpoint/2010/main" val="308718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61C9E-9213-8A34-739F-468CC44B7CB0}"/>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E706C1A2-8B43-063A-74D8-64584406E8F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433172EA-3B26-6A53-6DA8-0158AE09A106}"/>
              </a:ext>
            </a:extLst>
          </p:cNvPr>
          <p:cNvSpPr>
            <a:spLocks noGrp="1"/>
          </p:cNvSpPr>
          <p:nvPr>
            <p:ph idx="1"/>
          </p:nvPr>
        </p:nvSpPr>
        <p:spPr>
          <a:xfrm>
            <a:off x="838200" y="1435608"/>
            <a:ext cx="10515600" cy="4741355"/>
          </a:xfrm>
        </p:spPr>
        <p:txBody>
          <a:bodyPr>
            <a:normAutofit/>
          </a:bodyPr>
          <a:lstStyle/>
          <a:p>
            <a:pPr algn="just"/>
            <a:r>
              <a:rPr lang="es-MX" dirty="0"/>
              <a:t>El ensayo SHARP incluyó a 9270 pacientes con ERC, de los cuales 3015 estaban en diálisis.</a:t>
            </a:r>
          </a:p>
          <a:p>
            <a:pPr algn="just"/>
            <a:endParaRPr lang="es-MX" dirty="0"/>
          </a:p>
          <a:p>
            <a:pPr algn="just"/>
            <a:r>
              <a:rPr lang="es-MX" dirty="0"/>
              <a:t>Se observó una asociación positiva del LDL con el riesgo de ECV mayores por cada aumento de 0,6 mmol/L en el LDL.</a:t>
            </a:r>
          </a:p>
          <a:p>
            <a:pPr algn="just"/>
            <a:endParaRPr lang="es-MX" dirty="0"/>
          </a:p>
          <a:p>
            <a:pPr algn="just"/>
            <a:r>
              <a:rPr lang="es-MX" dirty="0"/>
              <a:t>También una asociación negativa con eventos no ateroscleróticos, como insuficiencia cardíaca y arritmia por cada aumento de 0,6 mmol/L en el LDL</a:t>
            </a:r>
            <a:endParaRPr lang="es-PE" dirty="0"/>
          </a:p>
        </p:txBody>
      </p:sp>
      <p:sp>
        <p:nvSpPr>
          <p:cNvPr id="6" name="CuadroTexto 5">
            <a:extLst>
              <a:ext uri="{FF2B5EF4-FFF2-40B4-BE49-F238E27FC236}">
                <a16:creationId xmlns:a16="http://schemas.microsoft.com/office/drawing/2014/main" id="{2538BC20-B97D-1BB8-91DA-01E8BD0195DF}"/>
              </a:ext>
            </a:extLst>
          </p:cNvPr>
          <p:cNvSpPr txBox="1"/>
          <p:nvPr/>
        </p:nvSpPr>
        <p:spPr>
          <a:xfrm>
            <a:off x="9036558" y="5961519"/>
            <a:ext cx="6094476" cy="215444"/>
          </a:xfrm>
          <a:prstGeom prst="rect">
            <a:avLst/>
          </a:prstGeom>
          <a:noFill/>
        </p:spPr>
        <p:txBody>
          <a:bodyPr wrap="square">
            <a:spAutoFit/>
          </a:bodyPr>
          <a:lstStyle/>
          <a:p>
            <a:r>
              <a:rPr lang="en-US" sz="800" dirty="0"/>
              <a:t>Kidney Int. 2018 Apr;93(4):1000-1007</a:t>
            </a:r>
            <a:endParaRPr lang="es-PE" sz="800" dirty="0"/>
          </a:p>
        </p:txBody>
      </p:sp>
    </p:spTree>
    <p:extLst>
      <p:ext uri="{BB962C8B-B14F-4D97-AF65-F5344CB8AC3E}">
        <p14:creationId xmlns:p14="http://schemas.microsoft.com/office/powerpoint/2010/main" val="246172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0073E-ACA4-38A8-C435-5A90450E9B91}"/>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8A41CC9-0910-457A-521F-3FBF0148F9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arcador de contenido 3">
            <a:extLst>
              <a:ext uri="{FF2B5EF4-FFF2-40B4-BE49-F238E27FC236}">
                <a16:creationId xmlns:a16="http://schemas.microsoft.com/office/drawing/2014/main" id="{1071909F-B80D-F16E-AE14-37D546807BDB}"/>
              </a:ext>
            </a:extLst>
          </p:cNvPr>
          <p:cNvSpPr>
            <a:spLocks noGrp="1"/>
          </p:cNvSpPr>
          <p:nvPr>
            <p:ph idx="1"/>
          </p:nvPr>
        </p:nvSpPr>
        <p:spPr>
          <a:xfrm>
            <a:off x="838200" y="1371600"/>
            <a:ext cx="10515600" cy="4805363"/>
          </a:xfrm>
        </p:spPr>
        <p:txBody>
          <a:bodyPr/>
          <a:lstStyle/>
          <a:p>
            <a:pPr algn="just"/>
            <a:r>
              <a:rPr lang="es-MX" dirty="0"/>
              <a:t>En pacientes con ERC, la asociación de HDL con el riesgo de ECV no es estadísticamente significativa después del ajuste por los factores de confusión. </a:t>
            </a:r>
          </a:p>
          <a:p>
            <a:pPr marL="0" indent="0" algn="just">
              <a:buNone/>
            </a:pPr>
            <a:endParaRPr lang="es-MX" dirty="0"/>
          </a:p>
          <a:p>
            <a:pPr algn="just"/>
            <a:r>
              <a:rPr lang="es-MX" dirty="0"/>
              <a:t>Por el contrario, algunos estudios informaron que la mortalidad por todas las causas aumenta con niveles muy bajos o muy altos de HDL entre los pacientes con ERC5D.</a:t>
            </a:r>
          </a:p>
          <a:p>
            <a:pPr algn="just"/>
            <a:endParaRPr lang="es-MX" dirty="0"/>
          </a:p>
          <a:p>
            <a:pPr algn="just"/>
            <a:r>
              <a:rPr lang="es-MX" dirty="0"/>
              <a:t>Esto probablemente debido a los cambios en la composición de las lipoproteínas relacionadas con la uremia </a:t>
            </a:r>
            <a:endParaRPr lang="es-PE" dirty="0"/>
          </a:p>
        </p:txBody>
      </p:sp>
      <p:sp>
        <p:nvSpPr>
          <p:cNvPr id="8" name="CuadroTexto 7">
            <a:extLst>
              <a:ext uri="{FF2B5EF4-FFF2-40B4-BE49-F238E27FC236}">
                <a16:creationId xmlns:a16="http://schemas.microsoft.com/office/drawing/2014/main" id="{2697C28A-01B5-C47A-5F3F-411D6D1D924F}"/>
              </a:ext>
            </a:extLst>
          </p:cNvPr>
          <p:cNvSpPr txBox="1"/>
          <p:nvPr/>
        </p:nvSpPr>
        <p:spPr>
          <a:xfrm>
            <a:off x="9027414" y="5992297"/>
            <a:ext cx="6094476" cy="369332"/>
          </a:xfrm>
          <a:prstGeom prst="rect">
            <a:avLst/>
          </a:prstGeom>
          <a:noFill/>
        </p:spPr>
        <p:txBody>
          <a:bodyPr wrap="square">
            <a:spAutoFit/>
          </a:bodyPr>
          <a:lstStyle/>
          <a:p>
            <a:r>
              <a:rPr lang="pt-BR" sz="800" dirty="0"/>
              <a:t>Diabetes </a:t>
            </a:r>
            <a:r>
              <a:rPr lang="pt-BR" sz="800" dirty="0" err="1"/>
              <a:t>Metab</a:t>
            </a:r>
            <a:r>
              <a:rPr lang="pt-BR" sz="800" dirty="0"/>
              <a:t> J. 2023 Sep;47(5):612-629</a:t>
            </a:r>
            <a:r>
              <a:rPr lang="pt-BR" dirty="0"/>
              <a:t>.</a:t>
            </a:r>
            <a:endParaRPr lang="es-PE" dirty="0"/>
          </a:p>
        </p:txBody>
      </p:sp>
    </p:spTree>
    <p:extLst>
      <p:ext uri="{BB962C8B-B14F-4D97-AF65-F5344CB8AC3E}">
        <p14:creationId xmlns:p14="http://schemas.microsoft.com/office/powerpoint/2010/main" val="185431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CCDDC-32DC-941F-1A71-1C735EBB145D}"/>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F9008B68-69BC-A915-5CE3-8CB96830722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46" y="291307"/>
            <a:ext cx="247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A98BC0EF-72CA-B148-0AFF-DD0B11963873}"/>
              </a:ext>
            </a:extLst>
          </p:cNvPr>
          <p:cNvSpPr>
            <a:spLocks noGrp="1"/>
          </p:cNvSpPr>
          <p:nvPr>
            <p:ph idx="1"/>
          </p:nvPr>
        </p:nvSpPr>
        <p:spPr>
          <a:xfrm>
            <a:off x="838200" y="1621410"/>
            <a:ext cx="10515600" cy="4555553"/>
          </a:xfrm>
        </p:spPr>
        <p:txBody>
          <a:bodyPr/>
          <a:lstStyle/>
          <a:p>
            <a:pPr algn="just">
              <a:lnSpc>
                <a:spcPct val="115000"/>
              </a:lnSpc>
              <a:spcAft>
                <a:spcPts val="800"/>
              </a:spcAft>
            </a:pPr>
            <a:r>
              <a:rPr lang="es-PE" kern="100" dirty="0">
                <a:effectLst/>
                <a:latin typeface="Calibri" panose="020F0502020204030204" pitchFamily="34" charset="0"/>
                <a:ea typeface="Calibri" panose="020F0502020204030204" pitchFamily="34" charset="0"/>
                <a:cs typeface="Times New Roman" panose="02020603050405020304" pitchFamily="18" charset="0"/>
              </a:rPr>
              <a:t>En pacientes con ERC 3a a 5 o 5D existe una asociación lineal entre los niveles de TG y el riesgo de hospitalización por EVAC, aunque la asociación se atenuó con el empeoramiento de las etapas de ERC. </a:t>
            </a:r>
          </a:p>
          <a:p>
            <a:pPr marL="0" indent="0" algn="just">
              <a:lnSpc>
                <a:spcPct val="115000"/>
              </a:lnSpc>
              <a:spcAft>
                <a:spcPts val="800"/>
              </a:spcAft>
              <a:buNone/>
            </a:pPr>
            <a:endParaRPr lang="es-PE"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PE" kern="100" dirty="0">
                <a:effectLst/>
                <a:latin typeface="Calibri" panose="020F0502020204030204" pitchFamily="34" charset="0"/>
                <a:ea typeface="Calibri" panose="020F0502020204030204" pitchFamily="34" charset="0"/>
                <a:cs typeface="Times New Roman" panose="02020603050405020304" pitchFamily="18" charset="0"/>
              </a:rPr>
              <a:t>Una relación inversa entre los niveles de TG y el riesgo de no EVAC donde los niveles elevados de TG se asocian con un menor riesgo, independientemente de las etapas de ERC</a:t>
            </a:r>
          </a:p>
          <a:p>
            <a:endParaRPr lang="es-PE" dirty="0"/>
          </a:p>
        </p:txBody>
      </p:sp>
      <p:sp>
        <p:nvSpPr>
          <p:cNvPr id="7" name="CuadroTexto 6">
            <a:extLst>
              <a:ext uri="{FF2B5EF4-FFF2-40B4-BE49-F238E27FC236}">
                <a16:creationId xmlns:a16="http://schemas.microsoft.com/office/drawing/2014/main" id="{5A3D1AB9-F7B5-9B30-870F-DFDD82B86B15}"/>
              </a:ext>
            </a:extLst>
          </p:cNvPr>
          <p:cNvSpPr txBox="1"/>
          <p:nvPr/>
        </p:nvSpPr>
        <p:spPr>
          <a:xfrm>
            <a:off x="9219438" y="6176963"/>
            <a:ext cx="6094476" cy="215444"/>
          </a:xfrm>
          <a:prstGeom prst="rect">
            <a:avLst/>
          </a:prstGeom>
          <a:noFill/>
        </p:spPr>
        <p:txBody>
          <a:bodyPr wrap="square">
            <a:spAutoFit/>
          </a:bodyPr>
          <a:lstStyle/>
          <a:p>
            <a:r>
              <a:rPr lang="en-US" sz="800" dirty="0"/>
              <a:t>J Am Heart Assoc. 2021 Dec 7;10(23):e022988.</a:t>
            </a:r>
            <a:endParaRPr lang="es-PE" sz="800" dirty="0"/>
          </a:p>
        </p:txBody>
      </p:sp>
    </p:spTree>
    <p:extLst>
      <p:ext uri="{BB962C8B-B14F-4D97-AF65-F5344CB8AC3E}">
        <p14:creationId xmlns:p14="http://schemas.microsoft.com/office/powerpoint/2010/main" val="2727131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TotalTime>
  <Words>1217</Words>
  <Application>Microsoft Office PowerPoint</Application>
  <PresentationFormat>Panorámica</PresentationFormat>
  <Paragraphs>95</Paragraphs>
  <Slides>25</Slides>
  <Notes>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25</vt:i4>
      </vt:variant>
    </vt:vector>
  </HeadingPairs>
  <TitlesOfParts>
    <vt:vector size="30" baseType="lpstr">
      <vt:lpstr>Arial</vt:lpstr>
      <vt:lpstr>Calibri</vt:lpstr>
      <vt:lpstr>Calibri Light</vt:lpstr>
      <vt:lpstr>Tema de Office</vt:lpstr>
      <vt:lpstr>1_Tema de Office</vt:lpstr>
      <vt:lpstr>MANEJO DE DISLIPIDEMIA EN PACIENTES CON ERC</vt:lpstr>
      <vt:lpstr>Presentación de PowerPoint</vt:lpstr>
      <vt:lpstr>Presentación de PowerPoint</vt:lpstr>
      <vt:lpstr>Presentación de PowerPoint</vt:lpstr>
      <vt:lpstr>Presentación de PowerPoint</vt:lpstr>
      <vt:lpstr>¿QUÉ EVIDENCIA TENEMOS DE QUE LA DISLIPIDEMIA AFECTA LOS ECV EN PACIENTES CON ERC?</vt:lpstr>
      <vt:lpstr>Presentación de PowerPoint</vt:lpstr>
      <vt:lpstr>Presentación de PowerPoint</vt:lpstr>
      <vt:lpstr>Presentación de PowerPoint</vt:lpstr>
      <vt:lpstr>ESTOS ANTECEDENTES, JUNTO A LA EVIDENCIA CONTROVERTIDA, EXPLICA ALGUNOS PUNTOS DISCREPANTES EN LAS RECOMENDACIONES DE LAS GPC DISPONIBLES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MANEJO DE DISLIPIDEMIA EN PACIENTES CON ERC</dc:title>
  <dc:creator>PERCY ALBERTO HERRERA AÑAZCO</dc:creator>
  <cp:lastModifiedBy>David Urquizo</cp:lastModifiedBy>
  <cp:revision>39</cp:revision>
  <dcterms:created xsi:type="dcterms:W3CDTF">2025-03-06T19:02:51Z</dcterms:created>
  <dcterms:modified xsi:type="dcterms:W3CDTF">2025-03-27T00:21:27Z</dcterms:modified>
</cp:coreProperties>
</file>