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5"/>
  </p:notesMasterIdLst>
  <p:sldIdLst>
    <p:sldId id="256" r:id="rId2"/>
    <p:sldId id="342" r:id="rId3"/>
    <p:sldId id="3333" r:id="rId4"/>
    <p:sldId id="3334" r:id="rId5"/>
    <p:sldId id="3335" r:id="rId6"/>
    <p:sldId id="3314" r:id="rId7"/>
    <p:sldId id="3336" r:id="rId8"/>
    <p:sldId id="278" r:id="rId9"/>
    <p:sldId id="339" r:id="rId10"/>
    <p:sldId id="276" r:id="rId11"/>
    <p:sldId id="3316" r:id="rId12"/>
    <p:sldId id="3328" r:id="rId13"/>
    <p:sldId id="3315" r:id="rId14"/>
    <p:sldId id="3330" r:id="rId15"/>
    <p:sldId id="3339" r:id="rId16"/>
    <p:sldId id="257" r:id="rId17"/>
    <p:sldId id="3327" r:id="rId18"/>
    <p:sldId id="3318" r:id="rId19"/>
    <p:sldId id="3321" r:id="rId20"/>
    <p:sldId id="3338" r:id="rId21"/>
    <p:sldId id="3342" r:id="rId22"/>
    <p:sldId id="3323" r:id="rId23"/>
    <p:sldId id="334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874" autoAdjust="0"/>
  </p:normalViewPr>
  <p:slideViewPr>
    <p:cSldViewPr snapToGrid="0">
      <p:cViewPr varScale="1">
        <p:scale>
          <a:sx n="81" d="100"/>
          <a:sy n="81" d="100"/>
        </p:scale>
        <p:origin x="11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D6DF9-E963-4E71-80A6-21878EA45E9D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E33C757-D30F-466F-BB01-FD9F6A7F5963}">
      <dgm:prSet custT="1"/>
      <dgm:spPr/>
      <dgm:t>
        <a:bodyPr/>
        <a:lstStyle/>
        <a:p>
          <a:r>
            <a:rPr lang="es-PE" sz="1600" dirty="0"/>
            <a:t>INTRODUCCION</a:t>
          </a:r>
        </a:p>
        <a:p>
          <a:r>
            <a:rPr lang="es-PE" sz="500" dirty="0"/>
            <a:t> </a:t>
          </a:r>
          <a:r>
            <a:rPr lang="es-PE" sz="1400" dirty="0">
              <a:sym typeface="Symbol" panose="05050102010706020507" pitchFamily="18" charset="2"/>
            </a:rPr>
            <a:t> ¿Qué es el Dinero?</a:t>
          </a:r>
        </a:p>
        <a:p>
          <a:r>
            <a:rPr lang="es-PE" sz="1400" dirty="0">
              <a:sym typeface="Symbol" panose="05050102010706020507" pitchFamily="18" charset="2"/>
            </a:rPr>
            <a:t>  ¿Cómo obtiene Dinero el estado?</a:t>
          </a:r>
        </a:p>
        <a:p>
          <a:r>
            <a:rPr lang="es-PE" sz="1400" dirty="0">
              <a:sym typeface="Symbol" panose="05050102010706020507" pitchFamily="18" charset="2"/>
            </a:rPr>
            <a:t>  Ruta de los ingresos</a:t>
          </a:r>
          <a:endParaRPr lang="en-US" sz="1400" dirty="0"/>
        </a:p>
      </dgm:t>
    </dgm:pt>
    <dgm:pt modelId="{A687A846-D20A-4D28-8CAF-54349AE4F961}" type="parTrans" cxnId="{B54962EF-CA87-4434-B32D-ED6AD29B0A0B}">
      <dgm:prSet/>
      <dgm:spPr/>
      <dgm:t>
        <a:bodyPr/>
        <a:lstStyle/>
        <a:p>
          <a:endParaRPr lang="en-US"/>
        </a:p>
      </dgm:t>
    </dgm:pt>
    <dgm:pt modelId="{B045E7FE-0AD2-4ED3-BE1A-19BF908AF1C9}" type="sibTrans" cxnId="{B54962EF-CA87-4434-B32D-ED6AD29B0A0B}">
      <dgm:prSet/>
      <dgm:spPr/>
      <dgm:t>
        <a:bodyPr/>
        <a:lstStyle/>
        <a:p>
          <a:endParaRPr lang="en-US"/>
        </a:p>
      </dgm:t>
    </dgm:pt>
    <dgm:pt modelId="{7431BFB9-F90D-4E11-BAFA-EAB7598030F6}">
      <dgm:prSet custT="1"/>
      <dgm:spPr/>
      <dgm:t>
        <a:bodyPr/>
        <a:lstStyle/>
        <a:p>
          <a:r>
            <a:rPr lang="es-PE" sz="1600" dirty="0"/>
            <a:t>CONCEPTOS DE ECONOMIA CLASICA</a:t>
          </a:r>
          <a:endParaRPr lang="en-US" sz="1600" dirty="0"/>
        </a:p>
      </dgm:t>
    </dgm:pt>
    <dgm:pt modelId="{1BFE85BD-0AC7-40D2-A4F6-FBD032588D45}" type="parTrans" cxnId="{B5C77FB1-1F48-4BEC-9A2B-7A4E5F7B54E2}">
      <dgm:prSet/>
      <dgm:spPr/>
      <dgm:t>
        <a:bodyPr/>
        <a:lstStyle/>
        <a:p>
          <a:endParaRPr lang="en-US"/>
        </a:p>
      </dgm:t>
    </dgm:pt>
    <dgm:pt modelId="{BDA6CE7B-DB75-49FA-BFC1-7EAEA427DEED}" type="sibTrans" cxnId="{B5C77FB1-1F48-4BEC-9A2B-7A4E5F7B54E2}">
      <dgm:prSet/>
      <dgm:spPr/>
      <dgm:t>
        <a:bodyPr/>
        <a:lstStyle/>
        <a:p>
          <a:endParaRPr lang="en-US"/>
        </a:p>
      </dgm:t>
    </dgm:pt>
    <dgm:pt modelId="{B60859C8-D9DC-4737-B84A-B0493BF889B0}">
      <dgm:prSet custT="1"/>
      <dgm:spPr/>
      <dgm:t>
        <a:bodyPr/>
        <a:lstStyle/>
        <a:p>
          <a:r>
            <a:rPr lang="es-PE" sz="1600" dirty="0"/>
            <a:t>ENFERMEDAD RENAL CRONICA</a:t>
          </a:r>
        </a:p>
        <a:p>
          <a:endParaRPr lang="es-PE" sz="500" dirty="0"/>
        </a:p>
      </dgm:t>
    </dgm:pt>
    <dgm:pt modelId="{570FED98-F3F3-471B-9175-54B4E6521CFD}" type="parTrans" cxnId="{8CABAF94-2DE4-4156-A59F-08117AF54A49}">
      <dgm:prSet/>
      <dgm:spPr/>
      <dgm:t>
        <a:bodyPr/>
        <a:lstStyle/>
        <a:p>
          <a:endParaRPr lang="en-US"/>
        </a:p>
      </dgm:t>
    </dgm:pt>
    <dgm:pt modelId="{174214D7-3B5B-4ED0-AE49-16BF9CEE08EE}" type="sibTrans" cxnId="{8CABAF94-2DE4-4156-A59F-08117AF54A49}">
      <dgm:prSet/>
      <dgm:spPr/>
      <dgm:t>
        <a:bodyPr/>
        <a:lstStyle/>
        <a:p>
          <a:endParaRPr lang="en-US"/>
        </a:p>
      </dgm:t>
    </dgm:pt>
    <dgm:pt modelId="{B3784930-8F80-420C-8D41-7981AB117A7F}">
      <dgm:prSet custT="1"/>
      <dgm:spPr/>
      <dgm:t>
        <a:bodyPr/>
        <a:lstStyle/>
        <a:p>
          <a:r>
            <a:rPr lang="es-PE" sz="1600" dirty="0"/>
            <a:t>ANALISIS FARMACOECONOMICO:</a:t>
          </a:r>
        </a:p>
        <a:p>
          <a:r>
            <a:rPr lang="es-PE" sz="1100" dirty="0"/>
            <a:t>	</a:t>
          </a:r>
          <a:r>
            <a:rPr lang="es-PE" sz="1600" dirty="0">
              <a:sym typeface="Symbol" panose="05050102010706020507" pitchFamily="18" charset="2"/>
            </a:rPr>
            <a:t> Proceso general de costo efectividad</a:t>
          </a:r>
        </a:p>
        <a:p>
          <a:r>
            <a:rPr lang="es-PE" sz="1600" dirty="0">
              <a:sym typeface="Symbol" panose="05050102010706020507" pitchFamily="18" charset="2"/>
            </a:rPr>
            <a:t>	 Concepto de nefro protección</a:t>
          </a:r>
          <a:endParaRPr lang="en-US" sz="1600" dirty="0"/>
        </a:p>
      </dgm:t>
    </dgm:pt>
    <dgm:pt modelId="{1E894F41-8BE0-48F3-8077-6C640E2C5A78}" type="parTrans" cxnId="{9002E50A-B0D5-4397-ABE9-EB3BC23F97F6}">
      <dgm:prSet/>
      <dgm:spPr/>
      <dgm:t>
        <a:bodyPr/>
        <a:lstStyle/>
        <a:p>
          <a:endParaRPr lang="en-US"/>
        </a:p>
      </dgm:t>
    </dgm:pt>
    <dgm:pt modelId="{87E5C2D9-773A-4175-8111-74047C80A9CC}" type="sibTrans" cxnId="{9002E50A-B0D5-4397-ABE9-EB3BC23F97F6}">
      <dgm:prSet/>
      <dgm:spPr/>
      <dgm:t>
        <a:bodyPr/>
        <a:lstStyle/>
        <a:p>
          <a:endParaRPr lang="en-US"/>
        </a:p>
      </dgm:t>
    </dgm:pt>
    <dgm:pt modelId="{576B1B91-D607-4C09-A10C-E42E9EE653EC}">
      <dgm:prSet custT="1"/>
      <dgm:spPr/>
      <dgm:t>
        <a:bodyPr/>
        <a:lstStyle/>
        <a:p>
          <a:r>
            <a:rPr lang="es-PE" sz="2000" dirty="0"/>
            <a:t>CONCLUSIONES</a:t>
          </a:r>
          <a:endParaRPr lang="en-US" sz="2000" dirty="0"/>
        </a:p>
      </dgm:t>
    </dgm:pt>
    <dgm:pt modelId="{33899DC7-471D-4212-8A85-847886022688}" type="parTrans" cxnId="{51B552F3-5CE3-4C8A-A091-EB6A88122239}">
      <dgm:prSet/>
      <dgm:spPr/>
      <dgm:t>
        <a:bodyPr/>
        <a:lstStyle/>
        <a:p>
          <a:endParaRPr lang="en-US"/>
        </a:p>
      </dgm:t>
    </dgm:pt>
    <dgm:pt modelId="{28C9A40A-0888-43D8-989B-B3D1A982EA65}" type="sibTrans" cxnId="{51B552F3-5CE3-4C8A-A091-EB6A88122239}">
      <dgm:prSet/>
      <dgm:spPr/>
      <dgm:t>
        <a:bodyPr/>
        <a:lstStyle/>
        <a:p>
          <a:endParaRPr lang="en-US"/>
        </a:p>
      </dgm:t>
    </dgm:pt>
    <dgm:pt modelId="{BC2ADADA-1B85-4913-96DD-F62FDD27C104}" type="pres">
      <dgm:prSet presAssocID="{B92D6DF9-E963-4E71-80A6-21878EA45E9D}" presName="linear" presStyleCnt="0">
        <dgm:presLayoutVars>
          <dgm:animLvl val="lvl"/>
          <dgm:resizeHandles val="exact"/>
        </dgm:presLayoutVars>
      </dgm:prSet>
      <dgm:spPr/>
    </dgm:pt>
    <dgm:pt modelId="{72993FFF-B212-4392-A1F3-5C8E89B9AC85}" type="pres">
      <dgm:prSet presAssocID="{0E33C757-D30F-466F-BB01-FD9F6A7F5963}" presName="parentText" presStyleLbl="node1" presStyleIdx="0" presStyleCnt="5" custScaleY="179483" custLinFactY="-96819" custLinFactNeighborX="565" custLinFactNeighborY="-100000">
        <dgm:presLayoutVars>
          <dgm:chMax val="0"/>
          <dgm:bulletEnabled val="1"/>
        </dgm:presLayoutVars>
      </dgm:prSet>
      <dgm:spPr/>
    </dgm:pt>
    <dgm:pt modelId="{1423BE2A-028A-482E-ADEC-F0D4A3268E23}" type="pres">
      <dgm:prSet presAssocID="{B045E7FE-0AD2-4ED3-BE1A-19BF908AF1C9}" presName="spacer" presStyleCnt="0"/>
      <dgm:spPr/>
    </dgm:pt>
    <dgm:pt modelId="{2EFD090B-0299-41D8-A915-AF360834FDC0}" type="pres">
      <dgm:prSet presAssocID="{7431BFB9-F90D-4E11-BAFA-EAB7598030F6}" presName="parentText" presStyleLbl="node1" presStyleIdx="1" presStyleCnt="5" custLinFactY="-57320" custLinFactNeighborX="565" custLinFactNeighborY="-100000">
        <dgm:presLayoutVars>
          <dgm:chMax val="0"/>
          <dgm:bulletEnabled val="1"/>
        </dgm:presLayoutVars>
      </dgm:prSet>
      <dgm:spPr/>
    </dgm:pt>
    <dgm:pt modelId="{DA6F3C19-CD95-4E05-95EC-316C48AF0D8B}" type="pres">
      <dgm:prSet presAssocID="{BDA6CE7B-DB75-49FA-BFC1-7EAEA427DEED}" presName="spacer" presStyleCnt="0"/>
      <dgm:spPr/>
    </dgm:pt>
    <dgm:pt modelId="{9321AFB0-AAE3-4877-AE66-2C5546697581}" type="pres">
      <dgm:prSet presAssocID="{B60859C8-D9DC-4737-B84A-B0493BF889B0}" presName="parentText" presStyleLbl="node1" presStyleIdx="2" presStyleCnt="5" custLinFactY="-35819" custLinFactNeighborY="-100000">
        <dgm:presLayoutVars>
          <dgm:chMax val="0"/>
          <dgm:bulletEnabled val="1"/>
        </dgm:presLayoutVars>
      </dgm:prSet>
      <dgm:spPr/>
    </dgm:pt>
    <dgm:pt modelId="{52ACFF32-1167-4CDE-8D10-E982C8719207}" type="pres">
      <dgm:prSet presAssocID="{174214D7-3B5B-4ED0-AE49-16BF9CEE08EE}" presName="spacer" presStyleCnt="0"/>
      <dgm:spPr/>
    </dgm:pt>
    <dgm:pt modelId="{DFA07C87-5C8E-4351-8E0D-7E64BF794003}" type="pres">
      <dgm:prSet presAssocID="{B3784930-8F80-420C-8D41-7981AB117A7F}" presName="parentText" presStyleLbl="node1" presStyleIdx="3" presStyleCnt="5" custScaleY="140557" custLinFactY="-3295" custLinFactNeighborY="-100000">
        <dgm:presLayoutVars>
          <dgm:chMax val="0"/>
          <dgm:bulletEnabled val="1"/>
        </dgm:presLayoutVars>
      </dgm:prSet>
      <dgm:spPr/>
    </dgm:pt>
    <dgm:pt modelId="{DCFCEC25-AFF1-4AEB-88EF-186CA9417470}" type="pres">
      <dgm:prSet presAssocID="{87E5C2D9-773A-4175-8111-74047C80A9CC}" presName="spacer" presStyleCnt="0"/>
      <dgm:spPr/>
    </dgm:pt>
    <dgm:pt modelId="{CA3A0FAC-69C6-4669-A858-738C4B54FD5C}" type="pres">
      <dgm:prSet presAssocID="{576B1B91-D607-4C09-A10C-E42E9EE653EC}" presName="parentText" presStyleLbl="node1" presStyleIdx="4" presStyleCnt="5" custLinFactY="20900" custLinFactNeighborX="753" custLinFactNeighborY="100000">
        <dgm:presLayoutVars>
          <dgm:chMax val="0"/>
          <dgm:bulletEnabled val="1"/>
        </dgm:presLayoutVars>
      </dgm:prSet>
      <dgm:spPr/>
    </dgm:pt>
  </dgm:ptLst>
  <dgm:cxnLst>
    <dgm:cxn modelId="{9002E50A-B0D5-4397-ABE9-EB3BC23F97F6}" srcId="{B92D6DF9-E963-4E71-80A6-21878EA45E9D}" destId="{B3784930-8F80-420C-8D41-7981AB117A7F}" srcOrd="3" destOrd="0" parTransId="{1E894F41-8BE0-48F3-8077-6C640E2C5A78}" sibTransId="{87E5C2D9-773A-4175-8111-74047C80A9CC}"/>
    <dgm:cxn modelId="{80EA6041-AF45-4BC3-9840-4D1A6D4A4CCB}" type="presOf" srcId="{576B1B91-D607-4C09-A10C-E42E9EE653EC}" destId="{CA3A0FAC-69C6-4669-A858-738C4B54FD5C}" srcOrd="0" destOrd="0" presId="urn:microsoft.com/office/officeart/2005/8/layout/vList2"/>
    <dgm:cxn modelId="{CCB8B66D-12D0-4192-BE3B-64F54439F6B6}" type="presOf" srcId="{7431BFB9-F90D-4E11-BAFA-EAB7598030F6}" destId="{2EFD090B-0299-41D8-A915-AF360834FDC0}" srcOrd="0" destOrd="0" presId="urn:microsoft.com/office/officeart/2005/8/layout/vList2"/>
    <dgm:cxn modelId="{8CABAF94-2DE4-4156-A59F-08117AF54A49}" srcId="{B92D6DF9-E963-4E71-80A6-21878EA45E9D}" destId="{B60859C8-D9DC-4737-B84A-B0493BF889B0}" srcOrd="2" destOrd="0" parTransId="{570FED98-F3F3-471B-9175-54B4E6521CFD}" sibTransId="{174214D7-3B5B-4ED0-AE49-16BF9CEE08EE}"/>
    <dgm:cxn modelId="{86358A96-C61D-41D8-AB2A-4E827F3CD8A8}" type="presOf" srcId="{B60859C8-D9DC-4737-B84A-B0493BF889B0}" destId="{9321AFB0-AAE3-4877-AE66-2C5546697581}" srcOrd="0" destOrd="0" presId="urn:microsoft.com/office/officeart/2005/8/layout/vList2"/>
    <dgm:cxn modelId="{786630AC-3D14-4A3E-A211-AC7480AFD368}" type="presOf" srcId="{B3784930-8F80-420C-8D41-7981AB117A7F}" destId="{DFA07C87-5C8E-4351-8E0D-7E64BF794003}" srcOrd="0" destOrd="0" presId="urn:microsoft.com/office/officeart/2005/8/layout/vList2"/>
    <dgm:cxn modelId="{B5C77FB1-1F48-4BEC-9A2B-7A4E5F7B54E2}" srcId="{B92D6DF9-E963-4E71-80A6-21878EA45E9D}" destId="{7431BFB9-F90D-4E11-BAFA-EAB7598030F6}" srcOrd="1" destOrd="0" parTransId="{1BFE85BD-0AC7-40D2-A4F6-FBD032588D45}" sibTransId="{BDA6CE7B-DB75-49FA-BFC1-7EAEA427DEED}"/>
    <dgm:cxn modelId="{B1A9DFC3-D8E6-4940-9AC4-C9BA2261CFB2}" type="presOf" srcId="{0E33C757-D30F-466F-BB01-FD9F6A7F5963}" destId="{72993FFF-B212-4392-A1F3-5C8E89B9AC85}" srcOrd="0" destOrd="0" presId="urn:microsoft.com/office/officeart/2005/8/layout/vList2"/>
    <dgm:cxn modelId="{C718A1E9-FBBE-4D53-BA3A-76C4A423766F}" type="presOf" srcId="{B92D6DF9-E963-4E71-80A6-21878EA45E9D}" destId="{BC2ADADA-1B85-4913-96DD-F62FDD27C104}" srcOrd="0" destOrd="0" presId="urn:microsoft.com/office/officeart/2005/8/layout/vList2"/>
    <dgm:cxn modelId="{B54962EF-CA87-4434-B32D-ED6AD29B0A0B}" srcId="{B92D6DF9-E963-4E71-80A6-21878EA45E9D}" destId="{0E33C757-D30F-466F-BB01-FD9F6A7F5963}" srcOrd="0" destOrd="0" parTransId="{A687A846-D20A-4D28-8CAF-54349AE4F961}" sibTransId="{B045E7FE-0AD2-4ED3-BE1A-19BF908AF1C9}"/>
    <dgm:cxn modelId="{51B552F3-5CE3-4C8A-A091-EB6A88122239}" srcId="{B92D6DF9-E963-4E71-80A6-21878EA45E9D}" destId="{576B1B91-D607-4C09-A10C-E42E9EE653EC}" srcOrd="4" destOrd="0" parTransId="{33899DC7-471D-4212-8A85-847886022688}" sibTransId="{28C9A40A-0888-43D8-989B-B3D1A982EA65}"/>
    <dgm:cxn modelId="{C6C2AF99-F583-4FCC-9093-151D9FB889F3}" type="presParOf" srcId="{BC2ADADA-1B85-4913-96DD-F62FDD27C104}" destId="{72993FFF-B212-4392-A1F3-5C8E89B9AC85}" srcOrd="0" destOrd="0" presId="urn:microsoft.com/office/officeart/2005/8/layout/vList2"/>
    <dgm:cxn modelId="{E2C75B0C-837C-4F84-93C0-1B88801BFCD5}" type="presParOf" srcId="{BC2ADADA-1B85-4913-96DD-F62FDD27C104}" destId="{1423BE2A-028A-482E-ADEC-F0D4A3268E23}" srcOrd="1" destOrd="0" presId="urn:microsoft.com/office/officeart/2005/8/layout/vList2"/>
    <dgm:cxn modelId="{EC42F959-CC2D-44CF-A868-F5C6E8A5B671}" type="presParOf" srcId="{BC2ADADA-1B85-4913-96DD-F62FDD27C104}" destId="{2EFD090B-0299-41D8-A915-AF360834FDC0}" srcOrd="2" destOrd="0" presId="urn:microsoft.com/office/officeart/2005/8/layout/vList2"/>
    <dgm:cxn modelId="{7EC34DBC-65AF-4B46-B093-C49BADDDE54F}" type="presParOf" srcId="{BC2ADADA-1B85-4913-96DD-F62FDD27C104}" destId="{DA6F3C19-CD95-4E05-95EC-316C48AF0D8B}" srcOrd="3" destOrd="0" presId="urn:microsoft.com/office/officeart/2005/8/layout/vList2"/>
    <dgm:cxn modelId="{D1A3EB0B-7D02-4452-914B-06DFB5978F4D}" type="presParOf" srcId="{BC2ADADA-1B85-4913-96DD-F62FDD27C104}" destId="{9321AFB0-AAE3-4877-AE66-2C5546697581}" srcOrd="4" destOrd="0" presId="urn:microsoft.com/office/officeart/2005/8/layout/vList2"/>
    <dgm:cxn modelId="{F077DDD8-AF08-4FFF-9425-BE755FEAE704}" type="presParOf" srcId="{BC2ADADA-1B85-4913-96DD-F62FDD27C104}" destId="{52ACFF32-1167-4CDE-8D10-E982C8719207}" srcOrd="5" destOrd="0" presId="urn:microsoft.com/office/officeart/2005/8/layout/vList2"/>
    <dgm:cxn modelId="{31E4334B-381C-4B7A-B9B3-F32286A286D6}" type="presParOf" srcId="{BC2ADADA-1B85-4913-96DD-F62FDD27C104}" destId="{DFA07C87-5C8E-4351-8E0D-7E64BF794003}" srcOrd="6" destOrd="0" presId="urn:microsoft.com/office/officeart/2005/8/layout/vList2"/>
    <dgm:cxn modelId="{DFA95934-DB7B-4CAD-BB81-AF3CB4FAF9E0}" type="presParOf" srcId="{BC2ADADA-1B85-4913-96DD-F62FDD27C104}" destId="{DCFCEC25-AFF1-4AEB-88EF-186CA9417470}" srcOrd="7" destOrd="0" presId="urn:microsoft.com/office/officeart/2005/8/layout/vList2"/>
    <dgm:cxn modelId="{A29C1E06-D909-428B-BAAC-2DE7BC7C60A5}" type="presParOf" srcId="{BC2ADADA-1B85-4913-96DD-F62FDD27C104}" destId="{CA3A0FAC-69C6-4669-A858-738C4B54FD5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898C8-558E-4451-923F-B6283FEC17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171467-51AB-412F-BE93-1F32FA304B5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PE" b="0" i="0" dirty="0"/>
            <a:t>Surgió como una solución al trueque para facilitar las transacciones cuando no había un interés mutuo en los bienes intercambiados.</a:t>
          </a:r>
          <a:endParaRPr lang="es-PE" dirty="0"/>
        </a:p>
      </dgm:t>
    </dgm:pt>
    <dgm:pt modelId="{A7788D70-80EF-4DEA-A9FD-3E588899EF6A}" type="parTrans" cxnId="{37A89DE6-13B8-4A1A-8468-80ACC9D8A47C}">
      <dgm:prSet/>
      <dgm:spPr/>
      <dgm:t>
        <a:bodyPr/>
        <a:lstStyle/>
        <a:p>
          <a:endParaRPr lang="en-US"/>
        </a:p>
      </dgm:t>
    </dgm:pt>
    <dgm:pt modelId="{12510AC7-C024-4DE5-8FA1-B73EBF4BDCD7}" type="sibTrans" cxnId="{37A89DE6-13B8-4A1A-8468-80ACC9D8A47C}">
      <dgm:prSet/>
      <dgm:spPr/>
      <dgm:t>
        <a:bodyPr/>
        <a:lstStyle/>
        <a:p>
          <a:endParaRPr lang="en-US"/>
        </a:p>
      </dgm:t>
    </dgm:pt>
    <dgm:pt modelId="{7B0E9437-98A9-4702-B419-CCCA7A0D7F65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PE" b="0" i="0" dirty="0"/>
            <a:t>Es fundamental en casi todos los aspectos de la vida, desde la compra de bienes y servicios hasta la inversión y el ahorro.</a:t>
          </a:r>
          <a:endParaRPr lang="en-US" dirty="0"/>
        </a:p>
      </dgm:t>
    </dgm:pt>
    <dgm:pt modelId="{E5530240-02E3-4DBF-BF03-739BD617D20B}" type="parTrans" cxnId="{54091F6D-EDC8-4A9F-88C4-017555465AA1}">
      <dgm:prSet/>
      <dgm:spPr/>
      <dgm:t>
        <a:bodyPr/>
        <a:lstStyle/>
        <a:p>
          <a:endParaRPr lang="en-US"/>
        </a:p>
      </dgm:t>
    </dgm:pt>
    <dgm:pt modelId="{838C2406-76B9-45D7-84B9-DA551491E781}" type="sibTrans" cxnId="{54091F6D-EDC8-4A9F-88C4-017555465AA1}">
      <dgm:prSet/>
      <dgm:spPr/>
      <dgm:t>
        <a:bodyPr/>
        <a:lstStyle/>
        <a:p>
          <a:endParaRPr lang="en-US"/>
        </a:p>
      </dgm:t>
    </dgm:pt>
    <dgm:pt modelId="{B1D0F20B-5550-4A74-8F59-9D356F8E12DD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just"/>
          <a:r>
            <a:rPr lang="es-PE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Es cualquier activo o recurso que es generalmente aceptado como bienes de pago para bienes, servicios y deudas.</a:t>
          </a:r>
          <a:endParaRPr lang="en-US" sz="2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DA93D-C2AA-42D3-8941-0FCD2FA860A3}" type="parTrans" cxnId="{03ADA030-6EF1-40FA-82A0-C173856BA40E}">
      <dgm:prSet/>
      <dgm:spPr/>
      <dgm:t>
        <a:bodyPr/>
        <a:lstStyle/>
        <a:p>
          <a:endParaRPr lang="es-PE"/>
        </a:p>
      </dgm:t>
    </dgm:pt>
    <dgm:pt modelId="{65CC5405-0786-48E3-849B-D362F9985F5B}" type="sibTrans" cxnId="{03ADA030-6EF1-40FA-82A0-C173856BA40E}">
      <dgm:prSet/>
      <dgm:spPr/>
      <dgm:t>
        <a:bodyPr/>
        <a:lstStyle/>
        <a:p>
          <a:endParaRPr lang="es-PE"/>
        </a:p>
      </dgm:t>
    </dgm:pt>
    <dgm:pt modelId="{5A8E43A6-0E8E-4D15-B5E3-495D1A563ED1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PE" b="0" i="0"/>
            <a:t>El dinero incluye no solo monedas y billetes sino también otros activos aceptados para realizar pagos.</a:t>
          </a:r>
          <a:endParaRPr lang="es-PE" dirty="0"/>
        </a:p>
      </dgm:t>
    </dgm:pt>
    <dgm:pt modelId="{2C9C9BAD-1DA6-46BD-A5AE-B4811BE9F233}" type="parTrans" cxnId="{786394E1-67E3-4560-B793-FB44F66A724D}">
      <dgm:prSet/>
      <dgm:spPr/>
      <dgm:t>
        <a:bodyPr/>
        <a:lstStyle/>
        <a:p>
          <a:endParaRPr lang="es-PE"/>
        </a:p>
      </dgm:t>
    </dgm:pt>
    <dgm:pt modelId="{E5183996-DB18-423B-8745-A8AD5CAC42EF}" type="sibTrans" cxnId="{786394E1-67E3-4560-B793-FB44F66A724D}">
      <dgm:prSet/>
      <dgm:spPr/>
      <dgm:t>
        <a:bodyPr/>
        <a:lstStyle/>
        <a:p>
          <a:endParaRPr lang="es-PE"/>
        </a:p>
      </dgm:t>
    </dgm:pt>
    <dgm:pt modelId="{3EF90766-6438-41AA-AFC2-6D54E28602CD}" type="pres">
      <dgm:prSet presAssocID="{9E1898C8-558E-4451-923F-B6283FEC17B9}" presName="linear" presStyleCnt="0">
        <dgm:presLayoutVars>
          <dgm:animLvl val="lvl"/>
          <dgm:resizeHandles val="exact"/>
        </dgm:presLayoutVars>
      </dgm:prSet>
      <dgm:spPr/>
    </dgm:pt>
    <dgm:pt modelId="{2F88E7FD-F67B-4FA3-AB70-0D0B24F23A8A}" type="pres">
      <dgm:prSet presAssocID="{CC171467-51AB-412F-BE93-1F32FA304B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5A7485F-A48C-4EF6-ABF5-7FE9ED7CBBC8}" type="pres">
      <dgm:prSet presAssocID="{12510AC7-C024-4DE5-8FA1-B73EBF4BDCD7}" presName="spacer" presStyleCnt="0"/>
      <dgm:spPr/>
    </dgm:pt>
    <dgm:pt modelId="{BB3317EA-FCD5-45F7-AE9E-DFEFC806DB8E}" type="pres">
      <dgm:prSet presAssocID="{5A8E43A6-0E8E-4D15-B5E3-495D1A563ED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A8F9770-1F8D-4990-82E3-7F19ACFD2BE4}" type="pres">
      <dgm:prSet presAssocID="{E5183996-DB18-423B-8745-A8AD5CAC42EF}" presName="spacer" presStyleCnt="0"/>
      <dgm:spPr/>
    </dgm:pt>
    <dgm:pt modelId="{5DCF256C-AA0F-473D-AA75-A440CB3ACB2B}" type="pres">
      <dgm:prSet presAssocID="{7B0E9437-98A9-4702-B419-CCCA7A0D7F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7BDE988-F2C7-4BF0-8366-C5D331440847}" type="pres">
      <dgm:prSet presAssocID="{838C2406-76B9-45D7-84B9-DA551491E781}" presName="spacer" presStyleCnt="0"/>
      <dgm:spPr/>
    </dgm:pt>
    <dgm:pt modelId="{4D8F195A-6270-451B-89A1-C6FB121622C0}" type="pres">
      <dgm:prSet presAssocID="{B1D0F20B-5550-4A74-8F59-9D356F8E12D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B443A14-539C-4C66-863F-EA897F6A8842}" type="presOf" srcId="{9E1898C8-558E-4451-923F-B6283FEC17B9}" destId="{3EF90766-6438-41AA-AFC2-6D54E28602CD}" srcOrd="0" destOrd="0" presId="urn:microsoft.com/office/officeart/2005/8/layout/vList2"/>
    <dgm:cxn modelId="{03ADA030-6EF1-40FA-82A0-C173856BA40E}" srcId="{9E1898C8-558E-4451-923F-B6283FEC17B9}" destId="{B1D0F20B-5550-4A74-8F59-9D356F8E12DD}" srcOrd="3" destOrd="0" parTransId="{139DA93D-C2AA-42D3-8941-0FCD2FA860A3}" sibTransId="{65CC5405-0786-48E3-849B-D362F9985F5B}"/>
    <dgm:cxn modelId="{DF5D5B49-7420-4762-B620-145BF5397758}" type="presOf" srcId="{CC171467-51AB-412F-BE93-1F32FA304B50}" destId="{2F88E7FD-F67B-4FA3-AB70-0D0B24F23A8A}" srcOrd="0" destOrd="0" presId="urn:microsoft.com/office/officeart/2005/8/layout/vList2"/>
    <dgm:cxn modelId="{ACC8254C-9A09-4531-ABCA-27B165FA52D9}" type="presOf" srcId="{B1D0F20B-5550-4A74-8F59-9D356F8E12DD}" destId="{4D8F195A-6270-451B-89A1-C6FB121622C0}" srcOrd="0" destOrd="0" presId="urn:microsoft.com/office/officeart/2005/8/layout/vList2"/>
    <dgm:cxn modelId="{54091F6D-EDC8-4A9F-88C4-017555465AA1}" srcId="{9E1898C8-558E-4451-923F-B6283FEC17B9}" destId="{7B0E9437-98A9-4702-B419-CCCA7A0D7F65}" srcOrd="2" destOrd="0" parTransId="{E5530240-02E3-4DBF-BF03-739BD617D20B}" sibTransId="{838C2406-76B9-45D7-84B9-DA551491E781}"/>
    <dgm:cxn modelId="{47A9296D-864E-4AC3-A533-97DF8861D7ED}" type="presOf" srcId="{7B0E9437-98A9-4702-B419-CCCA7A0D7F65}" destId="{5DCF256C-AA0F-473D-AA75-A440CB3ACB2B}" srcOrd="0" destOrd="0" presId="urn:microsoft.com/office/officeart/2005/8/layout/vList2"/>
    <dgm:cxn modelId="{74276287-2A08-442D-82EF-F1EA4E265A88}" type="presOf" srcId="{5A8E43A6-0E8E-4D15-B5E3-495D1A563ED1}" destId="{BB3317EA-FCD5-45F7-AE9E-DFEFC806DB8E}" srcOrd="0" destOrd="0" presId="urn:microsoft.com/office/officeart/2005/8/layout/vList2"/>
    <dgm:cxn modelId="{786394E1-67E3-4560-B793-FB44F66A724D}" srcId="{9E1898C8-558E-4451-923F-B6283FEC17B9}" destId="{5A8E43A6-0E8E-4D15-B5E3-495D1A563ED1}" srcOrd="1" destOrd="0" parTransId="{2C9C9BAD-1DA6-46BD-A5AE-B4811BE9F233}" sibTransId="{E5183996-DB18-423B-8745-A8AD5CAC42EF}"/>
    <dgm:cxn modelId="{37A89DE6-13B8-4A1A-8468-80ACC9D8A47C}" srcId="{9E1898C8-558E-4451-923F-B6283FEC17B9}" destId="{CC171467-51AB-412F-BE93-1F32FA304B50}" srcOrd="0" destOrd="0" parTransId="{A7788D70-80EF-4DEA-A9FD-3E588899EF6A}" sibTransId="{12510AC7-C024-4DE5-8FA1-B73EBF4BDCD7}"/>
    <dgm:cxn modelId="{FC2C3831-7287-4A23-912C-835695A2EFC3}" type="presParOf" srcId="{3EF90766-6438-41AA-AFC2-6D54E28602CD}" destId="{2F88E7FD-F67B-4FA3-AB70-0D0B24F23A8A}" srcOrd="0" destOrd="0" presId="urn:microsoft.com/office/officeart/2005/8/layout/vList2"/>
    <dgm:cxn modelId="{D45839A0-D7DD-409E-B896-9CAF94353C11}" type="presParOf" srcId="{3EF90766-6438-41AA-AFC2-6D54E28602CD}" destId="{C5A7485F-A48C-4EF6-ABF5-7FE9ED7CBBC8}" srcOrd="1" destOrd="0" presId="urn:microsoft.com/office/officeart/2005/8/layout/vList2"/>
    <dgm:cxn modelId="{DD5D28DE-E733-4E46-85C0-31D4BD1E44AC}" type="presParOf" srcId="{3EF90766-6438-41AA-AFC2-6D54E28602CD}" destId="{BB3317EA-FCD5-45F7-AE9E-DFEFC806DB8E}" srcOrd="2" destOrd="0" presId="urn:microsoft.com/office/officeart/2005/8/layout/vList2"/>
    <dgm:cxn modelId="{62FE60EF-62C3-4078-B4DB-360B9D9D1B4B}" type="presParOf" srcId="{3EF90766-6438-41AA-AFC2-6D54E28602CD}" destId="{AA8F9770-1F8D-4990-82E3-7F19ACFD2BE4}" srcOrd="3" destOrd="0" presId="urn:microsoft.com/office/officeart/2005/8/layout/vList2"/>
    <dgm:cxn modelId="{82780952-D48A-43DB-9FA8-6E179B1CEAB6}" type="presParOf" srcId="{3EF90766-6438-41AA-AFC2-6D54E28602CD}" destId="{5DCF256C-AA0F-473D-AA75-A440CB3ACB2B}" srcOrd="4" destOrd="0" presId="urn:microsoft.com/office/officeart/2005/8/layout/vList2"/>
    <dgm:cxn modelId="{2C6C5A30-8AB7-4B75-9F42-33199D8C9D9F}" type="presParOf" srcId="{3EF90766-6438-41AA-AFC2-6D54E28602CD}" destId="{27BDE988-F2C7-4BF0-8366-C5D331440847}" srcOrd="5" destOrd="0" presId="urn:microsoft.com/office/officeart/2005/8/layout/vList2"/>
    <dgm:cxn modelId="{97B559DD-D5FC-4B3B-8884-041432E90F40}" type="presParOf" srcId="{3EF90766-6438-41AA-AFC2-6D54E28602CD}" destId="{4D8F195A-6270-451B-89A1-C6FB121622C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4942E8-E506-4A29-B078-0C8ECC78DED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BCCF114-4ED4-4CC1-89C1-06935352ED9A}">
      <dgm:prSet/>
      <dgm:spPr/>
      <dgm:t>
        <a:bodyPr/>
        <a:lstStyle/>
        <a:p>
          <a:r>
            <a:rPr lang="es-PE" u="sng" dirty="0"/>
            <a:t>Funciones primarias</a:t>
          </a:r>
          <a:r>
            <a:rPr lang="es-PE" dirty="0"/>
            <a:t>:</a:t>
          </a:r>
          <a:endParaRPr lang="en-US" dirty="0"/>
        </a:p>
      </dgm:t>
    </dgm:pt>
    <dgm:pt modelId="{26518886-42DD-4F87-9F0E-C652551D52F2}" type="parTrans" cxnId="{B6B56883-75CE-451B-89B1-C1933A93B24F}">
      <dgm:prSet/>
      <dgm:spPr/>
      <dgm:t>
        <a:bodyPr/>
        <a:lstStyle/>
        <a:p>
          <a:endParaRPr lang="en-US"/>
        </a:p>
      </dgm:t>
    </dgm:pt>
    <dgm:pt modelId="{F4CCAC4C-AB0D-446F-A9F7-68DE4AC1F30A}" type="sibTrans" cxnId="{B6B56883-75CE-451B-89B1-C1933A93B24F}">
      <dgm:prSet/>
      <dgm:spPr/>
      <dgm:t>
        <a:bodyPr/>
        <a:lstStyle/>
        <a:p>
          <a:endParaRPr lang="en-US"/>
        </a:p>
      </dgm:t>
    </dgm:pt>
    <dgm:pt modelId="{FA45565D-47E3-4FEB-84BE-BF087CD8EBB9}">
      <dgm:prSet/>
      <dgm:spPr/>
      <dgm:t>
        <a:bodyPr/>
        <a:lstStyle/>
        <a:p>
          <a:r>
            <a:rPr lang="es-PE" dirty="0"/>
            <a:t>Medio de intercambio</a:t>
          </a:r>
          <a:endParaRPr lang="en-US" dirty="0"/>
        </a:p>
      </dgm:t>
    </dgm:pt>
    <dgm:pt modelId="{D0B442AD-FC1C-49F8-9C28-884395BDC338}" type="parTrans" cxnId="{2C242021-5944-4C9C-BBA0-B9008857CE4C}">
      <dgm:prSet/>
      <dgm:spPr/>
      <dgm:t>
        <a:bodyPr/>
        <a:lstStyle/>
        <a:p>
          <a:endParaRPr lang="en-US"/>
        </a:p>
      </dgm:t>
    </dgm:pt>
    <dgm:pt modelId="{28AC4DE1-D592-4947-A92B-14CA8CB12854}" type="sibTrans" cxnId="{2C242021-5944-4C9C-BBA0-B9008857CE4C}">
      <dgm:prSet/>
      <dgm:spPr/>
      <dgm:t>
        <a:bodyPr/>
        <a:lstStyle/>
        <a:p>
          <a:endParaRPr lang="en-US"/>
        </a:p>
      </dgm:t>
    </dgm:pt>
    <dgm:pt modelId="{780730F5-2391-4D26-A953-AE7620F4B19D}">
      <dgm:prSet/>
      <dgm:spPr/>
      <dgm:t>
        <a:bodyPr/>
        <a:lstStyle/>
        <a:p>
          <a:r>
            <a:rPr lang="es-PE"/>
            <a:t>Medida de valor</a:t>
          </a:r>
          <a:endParaRPr lang="en-US"/>
        </a:p>
      </dgm:t>
    </dgm:pt>
    <dgm:pt modelId="{C6A8B0F1-0220-4928-B87E-FC7358EEDC3C}" type="parTrans" cxnId="{28CA5D6E-BA27-4986-90CF-9933F24317D6}">
      <dgm:prSet/>
      <dgm:spPr/>
      <dgm:t>
        <a:bodyPr/>
        <a:lstStyle/>
        <a:p>
          <a:endParaRPr lang="en-US"/>
        </a:p>
      </dgm:t>
    </dgm:pt>
    <dgm:pt modelId="{898584D9-98C9-4D0B-8ACC-7D117A096834}" type="sibTrans" cxnId="{28CA5D6E-BA27-4986-90CF-9933F24317D6}">
      <dgm:prSet/>
      <dgm:spPr/>
      <dgm:t>
        <a:bodyPr/>
        <a:lstStyle/>
        <a:p>
          <a:endParaRPr lang="en-US"/>
        </a:p>
      </dgm:t>
    </dgm:pt>
    <dgm:pt modelId="{3B375EF2-F258-4989-AF38-73D403F8234F}">
      <dgm:prSet/>
      <dgm:spPr/>
      <dgm:t>
        <a:bodyPr/>
        <a:lstStyle/>
        <a:p>
          <a:r>
            <a:rPr lang="es-PE"/>
            <a:t>Almacenamiento de valor</a:t>
          </a:r>
          <a:endParaRPr lang="en-US"/>
        </a:p>
      </dgm:t>
    </dgm:pt>
    <dgm:pt modelId="{1BACD3FF-B92E-4D7F-8520-93880C684E33}" type="parTrans" cxnId="{F77EC6F2-8842-48AE-8ACF-F66922C1076B}">
      <dgm:prSet/>
      <dgm:spPr/>
      <dgm:t>
        <a:bodyPr/>
        <a:lstStyle/>
        <a:p>
          <a:endParaRPr lang="en-US"/>
        </a:p>
      </dgm:t>
    </dgm:pt>
    <dgm:pt modelId="{A07D7E31-FF70-42DF-AE9F-55AA370D3AAE}" type="sibTrans" cxnId="{F77EC6F2-8842-48AE-8ACF-F66922C1076B}">
      <dgm:prSet/>
      <dgm:spPr/>
      <dgm:t>
        <a:bodyPr/>
        <a:lstStyle/>
        <a:p>
          <a:endParaRPr lang="en-US"/>
        </a:p>
      </dgm:t>
    </dgm:pt>
    <dgm:pt modelId="{C5045107-AC44-4308-ACAC-F8674A68CC7B}">
      <dgm:prSet/>
      <dgm:spPr/>
      <dgm:t>
        <a:bodyPr/>
        <a:lstStyle/>
        <a:p>
          <a:r>
            <a:rPr lang="es-PE" u="sng"/>
            <a:t>Funciones secundarias</a:t>
          </a:r>
          <a:r>
            <a:rPr lang="es-PE"/>
            <a:t>:</a:t>
          </a:r>
          <a:endParaRPr lang="en-US"/>
        </a:p>
      </dgm:t>
    </dgm:pt>
    <dgm:pt modelId="{29879EB3-FC84-4FBA-B7E3-645BF8189B92}" type="parTrans" cxnId="{2FC5541F-9F14-4AB2-9635-FEE0160C8E31}">
      <dgm:prSet/>
      <dgm:spPr/>
      <dgm:t>
        <a:bodyPr/>
        <a:lstStyle/>
        <a:p>
          <a:endParaRPr lang="en-US"/>
        </a:p>
      </dgm:t>
    </dgm:pt>
    <dgm:pt modelId="{E444FC42-6C1F-4FDD-9164-29391C425A11}" type="sibTrans" cxnId="{2FC5541F-9F14-4AB2-9635-FEE0160C8E31}">
      <dgm:prSet/>
      <dgm:spPr/>
      <dgm:t>
        <a:bodyPr/>
        <a:lstStyle/>
        <a:p>
          <a:endParaRPr lang="en-US"/>
        </a:p>
      </dgm:t>
    </dgm:pt>
    <dgm:pt modelId="{4CF9AC60-D8A8-41BA-A2AE-42791C5B630B}">
      <dgm:prSet/>
      <dgm:spPr/>
      <dgm:t>
        <a:bodyPr/>
        <a:lstStyle/>
        <a:p>
          <a:r>
            <a:rPr lang="es-PE" dirty="0"/>
            <a:t>Sistemas de pagos diferidos</a:t>
          </a:r>
          <a:endParaRPr lang="en-US" dirty="0"/>
        </a:p>
      </dgm:t>
    </dgm:pt>
    <dgm:pt modelId="{7FCC11FB-9691-4D39-AFD5-21B00F69BAF9}" type="parTrans" cxnId="{118CA987-1563-47DF-98DB-1D21193D9B50}">
      <dgm:prSet/>
      <dgm:spPr/>
      <dgm:t>
        <a:bodyPr/>
        <a:lstStyle/>
        <a:p>
          <a:endParaRPr lang="en-US"/>
        </a:p>
      </dgm:t>
    </dgm:pt>
    <dgm:pt modelId="{1A5F11A8-652D-441A-AE2C-D0E232F1F48A}" type="sibTrans" cxnId="{118CA987-1563-47DF-98DB-1D21193D9B50}">
      <dgm:prSet/>
      <dgm:spPr/>
      <dgm:t>
        <a:bodyPr/>
        <a:lstStyle/>
        <a:p>
          <a:endParaRPr lang="en-US"/>
        </a:p>
      </dgm:t>
    </dgm:pt>
    <dgm:pt modelId="{19C88D93-7BCA-4F11-A59E-C0E388156F1A}">
      <dgm:prSet/>
      <dgm:spPr/>
      <dgm:t>
        <a:bodyPr/>
        <a:lstStyle/>
        <a:p>
          <a:r>
            <a:rPr lang="es-PE"/>
            <a:t>Facilita las transacciones unilaterales.</a:t>
          </a:r>
          <a:endParaRPr lang="en-US"/>
        </a:p>
      </dgm:t>
    </dgm:pt>
    <dgm:pt modelId="{EE4980B7-93A5-4B65-B1DA-C63E67C82E95}" type="parTrans" cxnId="{1A9698FE-A9BB-44C6-A087-32BA81E986EF}">
      <dgm:prSet/>
      <dgm:spPr/>
      <dgm:t>
        <a:bodyPr/>
        <a:lstStyle/>
        <a:p>
          <a:endParaRPr lang="en-US"/>
        </a:p>
      </dgm:t>
    </dgm:pt>
    <dgm:pt modelId="{3B9831BF-928B-45EA-9ECA-509F94141F95}" type="sibTrans" cxnId="{1A9698FE-A9BB-44C6-A087-32BA81E986EF}">
      <dgm:prSet/>
      <dgm:spPr/>
      <dgm:t>
        <a:bodyPr/>
        <a:lstStyle/>
        <a:p>
          <a:endParaRPr lang="en-US"/>
        </a:p>
      </dgm:t>
    </dgm:pt>
    <dgm:pt modelId="{2A45ADD5-2763-40FC-AD46-580E04AFB35C}">
      <dgm:prSet/>
      <dgm:spPr/>
      <dgm:t>
        <a:bodyPr/>
        <a:lstStyle/>
        <a:p>
          <a:r>
            <a:rPr lang="es-PE" dirty="0"/>
            <a:t>Medio por la que actúa el mecanismo de precio</a:t>
          </a:r>
          <a:endParaRPr lang="en-US" dirty="0"/>
        </a:p>
      </dgm:t>
    </dgm:pt>
    <dgm:pt modelId="{5CED04D3-F587-49DC-8907-294AA38DDD83}" type="parTrans" cxnId="{E08BD8A5-4007-4282-BA8F-C7B69CB7333C}">
      <dgm:prSet/>
      <dgm:spPr/>
      <dgm:t>
        <a:bodyPr/>
        <a:lstStyle/>
        <a:p>
          <a:endParaRPr lang="en-US"/>
        </a:p>
      </dgm:t>
    </dgm:pt>
    <dgm:pt modelId="{3EF9F464-1E25-4143-8D0C-8CB4302659CD}" type="sibTrans" cxnId="{E08BD8A5-4007-4282-BA8F-C7B69CB7333C}">
      <dgm:prSet/>
      <dgm:spPr/>
      <dgm:t>
        <a:bodyPr/>
        <a:lstStyle/>
        <a:p>
          <a:endParaRPr lang="en-US"/>
        </a:p>
      </dgm:t>
    </dgm:pt>
    <dgm:pt modelId="{AF54B3BB-25FC-42AE-8DD8-59832C177335}">
      <dgm:prSet/>
      <dgm:spPr/>
      <dgm:t>
        <a:bodyPr/>
        <a:lstStyle/>
        <a:p>
          <a:r>
            <a:rPr lang="es-PE"/>
            <a:t>Instrumento de política monetaria</a:t>
          </a:r>
          <a:endParaRPr lang="en-US"/>
        </a:p>
      </dgm:t>
    </dgm:pt>
    <dgm:pt modelId="{A6855059-ADA0-4C30-AFDB-A9BCE5233299}" type="parTrans" cxnId="{45644CBD-8EC4-4DDC-95AC-214CB5764B5E}">
      <dgm:prSet/>
      <dgm:spPr/>
      <dgm:t>
        <a:bodyPr/>
        <a:lstStyle/>
        <a:p>
          <a:endParaRPr lang="en-US"/>
        </a:p>
      </dgm:t>
    </dgm:pt>
    <dgm:pt modelId="{43A66402-E8F6-47B3-8AC6-2CAC5FC6169F}" type="sibTrans" cxnId="{45644CBD-8EC4-4DDC-95AC-214CB5764B5E}">
      <dgm:prSet/>
      <dgm:spPr/>
      <dgm:t>
        <a:bodyPr/>
        <a:lstStyle/>
        <a:p>
          <a:endParaRPr lang="en-US"/>
        </a:p>
      </dgm:t>
    </dgm:pt>
    <dgm:pt modelId="{A19A962C-05DF-4630-B0E3-1B149BF53FC1}" type="pres">
      <dgm:prSet presAssocID="{834942E8-E506-4A29-B078-0C8ECC78DED0}" presName="linear" presStyleCnt="0">
        <dgm:presLayoutVars>
          <dgm:animLvl val="lvl"/>
          <dgm:resizeHandles val="exact"/>
        </dgm:presLayoutVars>
      </dgm:prSet>
      <dgm:spPr/>
    </dgm:pt>
    <dgm:pt modelId="{E39CF0BF-1174-4DC4-8EAA-6553F5DAF7A1}" type="pres">
      <dgm:prSet presAssocID="{DBCCF114-4ED4-4CC1-89C1-06935352ED9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445DFDD-67CA-42A5-B21E-6D4B36703ABD}" type="pres">
      <dgm:prSet presAssocID="{DBCCF114-4ED4-4CC1-89C1-06935352ED9A}" presName="childText" presStyleLbl="revTx" presStyleIdx="0" presStyleCnt="2">
        <dgm:presLayoutVars>
          <dgm:bulletEnabled val="1"/>
        </dgm:presLayoutVars>
      </dgm:prSet>
      <dgm:spPr/>
    </dgm:pt>
    <dgm:pt modelId="{6EA664A8-9A6F-4A08-90C3-85F2E8CBD1F0}" type="pres">
      <dgm:prSet presAssocID="{C5045107-AC44-4308-ACAC-F8674A68CC7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B527179-74FD-4CD8-9D94-1BEDD4056FC6}" type="pres">
      <dgm:prSet presAssocID="{C5045107-AC44-4308-ACAC-F8674A68CC7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5A2E012-5DB3-4774-8C29-07A7900AE22E}" type="presOf" srcId="{2A45ADD5-2763-40FC-AD46-580E04AFB35C}" destId="{AB527179-74FD-4CD8-9D94-1BEDD4056FC6}" srcOrd="0" destOrd="2" presId="urn:microsoft.com/office/officeart/2005/8/layout/vList2"/>
    <dgm:cxn modelId="{BBBEF519-CEB7-45E3-B8BC-4E98FD6386C8}" type="presOf" srcId="{AF54B3BB-25FC-42AE-8DD8-59832C177335}" destId="{AB527179-74FD-4CD8-9D94-1BEDD4056FC6}" srcOrd="0" destOrd="3" presId="urn:microsoft.com/office/officeart/2005/8/layout/vList2"/>
    <dgm:cxn modelId="{2FC5541F-9F14-4AB2-9635-FEE0160C8E31}" srcId="{834942E8-E506-4A29-B078-0C8ECC78DED0}" destId="{C5045107-AC44-4308-ACAC-F8674A68CC7B}" srcOrd="1" destOrd="0" parTransId="{29879EB3-FC84-4FBA-B7E3-645BF8189B92}" sibTransId="{E444FC42-6C1F-4FDD-9164-29391C425A11}"/>
    <dgm:cxn modelId="{2C242021-5944-4C9C-BBA0-B9008857CE4C}" srcId="{DBCCF114-4ED4-4CC1-89C1-06935352ED9A}" destId="{FA45565D-47E3-4FEB-84BE-BF087CD8EBB9}" srcOrd="0" destOrd="0" parTransId="{D0B442AD-FC1C-49F8-9C28-884395BDC338}" sibTransId="{28AC4DE1-D592-4947-A92B-14CA8CB12854}"/>
    <dgm:cxn modelId="{737D912E-EF7B-4D8E-99ED-9F07DF3DE657}" type="presOf" srcId="{19C88D93-7BCA-4F11-A59E-C0E388156F1A}" destId="{AB527179-74FD-4CD8-9D94-1BEDD4056FC6}" srcOrd="0" destOrd="1" presId="urn:microsoft.com/office/officeart/2005/8/layout/vList2"/>
    <dgm:cxn modelId="{0AD07569-28C0-41FE-A89A-E61B659B5F53}" type="presOf" srcId="{4CF9AC60-D8A8-41BA-A2AE-42791C5B630B}" destId="{AB527179-74FD-4CD8-9D94-1BEDD4056FC6}" srcOrd="0" destOrd="0" presId="urn:microsoft.com/office/officeart/2005/8/layout/vList2"/>
    <dgm:cxn modelId="{28CA5D6E-BA27-4986-90CF-9933F24317D6}" srcId="{DBCCF114-4ED4-4CC1-89C1-06935352ED9A}" destId="{780730F5-2391-4D26-A953-AE7620F4B19D}" srcOrd="1" destOrd="0" parTransId="{C6A8B0F1-0220-4928-B87E-FC7358EEDC3C}" sibTransId="{898584D9-98C9-4D0B-8ACC-7D117A096834}"/>
    <dgm:cxn modelId="{B6B56883-75CE-451B-89B1-C1933A93B24F}" srcId="{834942E8-E506-4A29-B078-0C8ECC78DED0}" destId="{DBCCF114-4ED4-4CC1-89C1-06935352ED9A}" srcOrd="0" destOrd="0" parTransId="{26518886-42DD-4F87-9F0E-C652551D52F2}" sibTransId="{F4CCAC4C-AB0D-446F-A9F7-68DE4AC1F30A}"/>
    <dgm:cxn modelId="{118CA987-1563-47DF-98DB-1D21193D9B50}" srcId="{C5045107-AC44-4308-ACAC-F8674A68CC7B}" destId="{4CF9AC60-D8A8-41BA-A2AE-42791C5B630B}" srcOrd="0" destOrd="0" parTransId="{7FCC11FB-9691-4D39-AFD5-21B00F69BAF9}" sibTransId="{1A5F11A8-652D-441A-AE2C-D0E232F1F48A}"/>
    <dgm:cxn modelId="{2E55399C-1B60-4420-9127-BEE61DB17C19}" type="presOf" srcId="{DBCCF114-4ED4-4CC1-89C1-06935352ED9A}" destId="{E39CF0BF-1174-4DC4-8EAA-6553F5DAF7A1}" srcOrd="0" destOrd="0" presId="urn:microsoft.com/office/officeart/2005/8/layout/vList2"/>
    <dgm:cxn modelId="{E08BD8A5-4007-4282-BA8F-C7B69CB7333C}" srcId="{C5045107-AC44-4308-ACAC-F8674A68CC7B}" destId="{2A45ADD5-2763-40FC-AD46-580E04AFB35C}" srcOrd="2" destOrd="0" parTransId="{5CED04D3-F587-49DC-8907-294AA38DDD83}" sibTransId="{3EF9F464-1E25-4143-8D0C-8CB4302659CD}"/>
    <dgm:cxn modelId="{1331DBBA-4E11-457F-9598-0D292CC740A9}" type="presOf" srcId="{780730F5-2391-4D26-A953-AE7620F4B19D}" destId="{8445DFDD-67CA-42A5-B21E-6D4B36703ABD}" srcOrd="0" destOrd="1" presId="urn:microsoft.com/office/officeart/2005/8/layout/vList2"/>
    <dgm:cxn modelId="{45644CBD-8EC4-4DDC-95AC-214CB5764B5E}" srcId="{C5045107-AC44-4308-ACAC-F8674A68CC7B}" destId="{AF54B3BB-25FC-42AE-8DD8-59832C177335}" srcOrd="3" destOrd="0" parTransId="{A6855059-ADA0-4C30-AFDB-A9BCE5233299}" sibTransId="{43A66402-E8F6-47B3-8AC6-2CAC5FC6169F}"/>
    <dgm:cxn modelId="{92F920D2-5A0D-46DA-9C68-42743A6407B6}" type="presOf" srcId="{C5045107-AC44-4308-ACAC-F8674A68CC7B}" destId="{6EA664A8-9A6F-4A08-90C3-85F2E8CBD1F0}" srcOrd="0" destOrd="0" presId="urn:microsoft.com/office/officeart/2005/8/layout/vList2"/>
    <dgm:cxn modelId="{87D382DB-6FB7-4B42-95A9-EC172F021FD1}" type="presOf" srcId="{3B375EF2-F258-4989-AF38-73D403F8234F}" destId="{8445DFDD-67CA-42A5-B21E-6D4B36703ABD}" srcOrd="0" destOrd="2" presId="urn:microsoft.com/office/officeart/2005/8/layout/vList2"/>
    <dgm:cxn modelId="{B91E8AF1-739A-461F-A780-3A60B7446F68}" type="presOf" srcId="{FA45565D-47E3-4FEB-84BE-BF087CD8EBB9}" destId="{8445DFDD-67CA-42A5-B21E-6D4B36703ABD}" srcOrd="0" destOrd="0" presId="urn:microsoft.com/office/officeart/2005/8/layout/vList2"/>
    <dgm:cxn modelId="{F77EC6F2-8842-48AE-8ACF-F66922C1076B}" srcId="{DBCCF114-4ED4-4CC1-89C1-06935352ED9A}" destId="{3B375EF2-F258-4989-AF38-73D403F8234F}" srcOrd="2" destOrd="0" parTransId="{1BACD3FF-B92E-4D7F-8520-93880C684E33}" sibTransId="{A07D7E31-FF70-42DF-AE9F-55AA370D3AAE}"/>
    <dgm:cxn modelId="{1D1E5DFB-7B1C-473C-9084-B110A62F83EA}" type="presOf" srcId="{834942E8-E506-4A29-B078-0C8ECC78DED0}" destId="{A19A962C-05DF-4630-B0E3-1B149BF53FC1}" srcOrd="0" destOrd="0" presId="urn:microsoft.com/office/officeart/2005/8/layout/vList2"/>
    <dgm:cxn modelId="{1A9698FE-A9BB-44C6-A087-32BA81E986EF}" srcId="{C5045107-AC44-4308-ACAC-F8674A68CC7B}" destId="{19C88D93-7BCA-4F11-A59E-C0E388156F1A}" srcOrd="1" destOrd="0" parTransId="{EE4980B7-93A5-4B65-B1DA-C63E67C82E95}" sibTransId="{3B9831BF-928B-45EA-9ECA-509F94141F95}"/>
    <dgm:cxn modelId="{60686A2E-4B9B-48BB-B3AB-C18B18459885}" type="presParOf" srcId="{A19A962C-05DF-4630-B0E3-1B149BF53FC1}" destId="{E39CF0BF-1174-4DC4-8EAA-6553F5DAF7A1}" srcOrd="0" destOrd="0" presId="urn:microsoft.com/office/officeart/2005/8/layout/vList2"/>
    <dgm:cxn modelId="{1590F5C4-8E6B-45CE-ACEE-9B47D4E5041B}" type="presParOf" srcId="{A19A962C-05DF-4630-B0E3-1B149BF53FC1}" destId="{8445DFDD-67CA-42A5-B21E-6D4B36703ABD}" srcOrd="1" destOrd="0" presId="urn:microsoft.com/office/officeart/2005/8/layout/vList2"/>
    <dgm:cxn modelId="{2614ED4C-314A-4D7D-8D1B-EFA174DFE020}" type="presParOf" srcId="{A19A962C-05DF-4630-B0E3-1B149BF53FC1}" destId="{6EA664A8-9A6F-4A08-90C3-85F2E8CBD1F0}" srcOrd="2" destOrd="0" presId="urn:microsoft.com/office/officeart/2005/8/layout/vList2"/>
    <dgm:cxn modelId="{990C0F0F-3506-48F8-B285-EA4B1D52781F}" type="presParOf" srcId="{A19A962C-05DF-4630-B0E3-1B149BF53FC1}" destId="{AB527179-74FD-4CD8-9D94-1BEDD4056FC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CB491E-9C5E-4D2D-A31E-6B897698A530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F6EA2BF-32FA-4CDA-89EA-74E4F7069036}">
      <dgm:prSet/>
      <dgm:spPr/>
      <dgm:t>
        <a:bodyPr/>
        <a:lstStyle/>
        <a:p>
          <a:r>
            <a:rPr lang="es-PE"/>
            <a:t>MODELO DE ECONOMIA DE MERCADO</a:t>
          </a:r>
          <a:endParaRPr lang="en-US"/>
        </a:p>
      </dgm:t>
    </dgm:pt>
    <dgm:pt modelId="{A9003F8F-200D-4222-A4A7-149000978B02}" type="parTrans" cxnId="{FF84B9CA-75C2-46E8-91B3-7C1EE1F72140}">
      <dgm:prSet/>
      <dgm:spPr/>
      <dgm:t>
        <a:bodyPr/>
        <a:lstStyle/>
        <a:p>
          <a:endParaRPr lang="en-US"/>
        </a:p>
      </dgm:t>
    </dgm:pt>
    <dgm:pt modelId="{D431BFDF-83DF-44E0-875E-D3978F250A86}" type="sibTrans" cxnId="{FF84B9CA-75C2-46E8-91B3-7C1EE1F72140}">
      <dgm:prSet/>
      <dgm:spPr/>
      <dgm:t>
        <a:bodyPr/>
        <a:lstStyle/>
        <a:p>
          <a:endParaRPr lang="en-US"/>
        </a:p>
      </dgm:t>
    </dgm:pt>
    <dgm:pt modelId="{36484616-110C-4860-9D0D-B6AA1DFEC3CA}">
      <dgm:prSet/>
      <dgm:spPr/>
      <dgm:t>
        <a:bodyPr/>
        <a:lstStyle/>
        <a:p>
          <a:r>
            <a:rPr lang="es-PE" noProof="0" dirty="0"/>
            <a:t>Existe Mercado</a:t>
          </a:r>
        </a:p>
      </dgm:t>
    </dgm:pt>
    <dgm:pt modelId="{68EBE28D-EB49-4450-B261-E9921D4E2F7A}" type="parTrans" cxnId="{C86A4DEA-61E3-4035-9A4C-D3AE5E2997E4}">
      <dgm:prSet/>
      <dgm:spPr/>
      <dgm:t>
        <a:bodyPr/>
        <a:lstStyle/>
        <a:p>
          <a:endParaRPr lang="en-US"/>
        </a:p>
      </dgm:t>
    </dgm:pt>
    <dgm:pt modelId="{17D000C0-CB57-48B5-8D5E-D9EA2AC579CC}" type="sibTrans" cxnId="{C86A4DEA-61E3-4035-9A4C-D3AE5E2997E4}">
      <dgm:prSet/>
      <dgm:spPr/>
      <dgm:t>
        <a:bodyPr/>
        <a:lstStyle/>
        <a:p>
          <a:endParaRPr lang="en-US"/>
        </a:p>
      </dgm:t>
    </dgm:pt>
    <dgm:pt modelId="{CBCE216F-CEAB-474D-B578-5CBDA9085A6B}">
      <dgm:prSet/>
      <dgm:spPr/>
      <dgm:t>
        <a:bodyPr/>
        <a:lstStyle/>
        <a:p>
          <a:r>
            <a:rPr lang="es-PE" noProof="0" dirty="0"/>
            <a:t>Bienes de producción a manos de privados</a:t>
          </a:r>
        </a:p>
      </dgm:t>
    </dgm:pt>
    <dgm:pt modelId="{A3424B71-B58F-48A2-A19E-654AAB9FE4FE}" type="parTrans" cxnId="{F075C7FD-878F-4B34-A7F3-D60379573708}">
      <dgm:prSet/>
      <dgm:spPr/>
      <dgm:t>
        <a:bodyPr/>
        <a:lstStyle/>
        <a:p>
          <a:endParaRPr lang="en-US"/>
        </a:p>
      </dgm:t>
    </dgm:pt>
    <dgm:pt modelId="{D8E999FF-06C3-41E6-8C0E-734BE507217D}" type="sibTrans" cxnId="{F075C7FD-878F-4B34-A7F3-D60379573708}">
      <dgm:prSet/>
      <dgm:spPr/>
      <dgm:t>
        <a:bodyPr/>
        <a:lstStyle/>
        <a:p>
          <a:endParaRPr lang="en-US"/>
        </a:p>
      </dgm:t>
    </dgm:pt>
    <dgm:pt modelId="{7153DB10-9882-4E80-AA85-E680CF7231D1}">
      <dgm:prSet/>
      <dgm:spPr/>
      <dgm:t>
        <a:bodyPr/>
        <a:lstStyle/>
        <a:p>
          <a:r>
            <a:rPr lang="es-PE" noProof="0" dirty="0"/>
            <a:t>No intervención del estado</a:t>
          </a:r>
        </a:p>
      </dgm:t>
    </dgm:pt>
    <dgm:pt modelId="{14A851AB-6C40-4ECA-B783-22DBF5025721}" type="parTrans" cxnId="{3D396CBA-11D6-4DEE-9B67-CC926AD32A71}">
      <dgm:prSet/>
      <dgm:spPr/>
      <dgm:t>
        <a:bodyPr/>
        <a:lstStyle/>
        <a:p>
          <a:endParaRPr lang="en-US"/>
        </a:p>
      </dgm:t>
    </dgm:pt>
    <dgm:pt modelId="{13EDC22C-B9A1-4108-BA20-B811D9291644}" type="sibTrans" cxnId="{3D396CBA-11D6-4DEE-9B67-CC926AD32A71}">
      <dgm:prSet/>
      <dgm:spPr/>
      <dgm:t>
        <a:bodyPr/>
        <a:lstStyle/>
        <a:p>
          <a:endParaRPr lang="en-US"/>
        </a:p>
      </dgm:t>
    </dgm:pt>
    <dgm:pt modelId="{FEFCFAA6-FA31-44C4-BC1D-D318A4FD3A15}">
      <dgm:prSet/>
      <dgm:spPr/>
      <dgm:t>
        <a:bodyPr/>
        <a:lstStyle/>
        <a:p>
          <a:r>
            <a:rPr lang="es-PE" dirty="0"/>
            <a:t>MODELO DE ECONOMIA DE “ESTADO”</a:t>
          </a:r>
          <a:endParaRPr lang="en-US" dirty="0"/>
        </a:p>
      </dgm:t>
    </dgm:pt>
    <dgm:pt modelId="{B8A21A32-D855-4BD7-97D9-3EB381FC5B10}" type="parTrans" cxnId="{B1A44BB1-BF46-4ACE-A85B-E0F1C8405285}">
      <dgm:prSet/>
      <dgm:spPr/>
      <dgm:t>
        <a:bodyPr/>
        <a:lstStyle/>
        <a:p>
          <a:endParaRPr lang="en-US"/>
        </a:p>
      </dgm:t>
    </dgm:pt>
    <dgm:pt modelId="{6D2F89F6-E9AE-49FC-A38A-73F02073DA4C}" type="sibTrans" cxnId="{B1A44BB1-BF46-4ACE-A85B-E0F1C8405285}">
      <dgm:prSet/>
      <dgm:spPr/>
      <dgm:t>
        <a:bodyPr/>
        <a:lstStyle/>
        <a:p>
          <a:endParaRPr lang="en-US"/>
        </a:p>
      </dgm:t>
    </dgm:pt>
    <dgm:pt modelId="{28FFB388-A401-4DA2-BD3D-6212664BF53D}">
      <dgm:prSet/>
      <dgm:spPr/>
      <dgm:t>
        <a:bodyPr/>
        <a:lstStyle/>
        <a:p>
          <a:r>
            <a:rPr lang="es-PE" noProof="0" dirty="0"/>
            <a:t>No hay mercados</a:t>
          </a:r>
        </a:p>
      </dgm:t>
    </dgm:pt>
    <dgm:pt modelId="{2BFE8C71-0922-4487-9858-E1C2417D4843}" type="parTrans" cxnId="{84D2C750-6C56-47B9-92C0-C4452031D329}">
      <dgm:prSet/>
      <dgm:spPr/>
      <dgm:t>
        <a:bodyPr/>
        <a:lstStyle/>
        <a:p>
          <a:endParaRPr lang="en-US"/>
        </a:p>
      </dgm:t>
    </dgm:pt>
    <dgm:pt modelId="{3D282484-2B05-4A6A-A571-FE9E232FAE4B}" type="sibTrans" cxnId="{84D2C750-6C56-47B9-92C0-C4452031D329}">
      <dgm:prSet/>
      <dgm:spPr/>
      <dgm:t>
        <a:bodyPr/>
        <a:lstStyle/>
        <a:p>
          <a:endParaRPr lang="en-US"/>
        </a:p>
      </dgm:t>
    </dgm:pt>
    <dgm:pt modelId="{344BF676-2941-4821-A5F5-D17EB5101B5B}">
      <dgm:prSet/>
      <dgm:spPr/>
      <dgm:t>
        <a:bodyPr/>
        <a:lstStyle/>
        <a:p>
          <a:r>
            <a:rPr lang="es-PE" noProof="0" dirty="0"/>
            <a:t>Bienes de producción a manos de Estado (Gobierno)</a:t>
          </a:r>
        </a:p>
      </dgm:t>
    </dgm:pt>
    <dgm:pt modelId="{4BB0DC70-4BED-4C6C-AA2B-12FE8DC0845A}" type="parTrans" cxnId="{D6017764-3B32-4F46-A8B5-4D6A597F97E6}">
      <dgm:prSet/>
      <dgm:spPr/>
      <dgm:t>
        <a:bodyPr/>
        <a:lstStyle/>
        <a:p>
          <a:endParaRPr lang="en-US"/>
        </a:p>
      </dgm:t>
    </dgm:pt>
    <dgm:pt modelId="{18B297C4-0560-42E9-9556-80D02E625EA5}" type="sibTrans" cxnId="{D6017764-3B32-4F46-A8B5-4D6A597F97E6}">
      <dgm:prSet/>
      <dgm:spPr/>
      <dgm:t>
        <a:bodyPr/>
        <a:lstStyle/>
        <a:p>
          <a:endParaRPr lang="en-US"/>
        </a:p>
      </dgm:t>
    </dgm:pt>
    <dgm:pt modelId="{FE89CF77-D510-4984-9B66-337640990BB0}">
      <dgm:prSet/>
      <dgm:spPr/>
      <dgm:t>
        <a:bodyPr/>
        <a:lstStyle/>
        <a:p>
          <a:r>
            <a:rPr lang="es-PE" noProof="0" dirty="0"/>
            <a:t>Los bienes pasan a ser de patrimonio colectivo</a:t>
          </a:r>
        </a:p>
      </dgm:t>
    </dgm:pt>
    <dgm:pt modelId="{A22BAFF2-50E8-4210-A6D3-C659E458C1C4}" type="parTrans" cxnId="{B9045984-186F-46A0-A0F0-E2AFD06F3932}">
      <dgm:prSet/>
      <dgm:spPr/>
      <dgm:t>
        <a:bodyPr/>
        <a:lstStyle/>
        <a:p>
          <a:endParaRPr lang="en-US"/>
        </a:p>
      </dgm:t>
    </dgm:pt>
    <dgm:pt modelId="{2EE19508-9FCB-4B3F-B8A0-0E57D91995C3}" type="sibTrans" cxnId="{B9045984-186F-46A0-A0F0-E2AFD06F3932}">
      <dgm:prSet/>
      <dgm:spPr/>
      <dgm:t>
        <a:bodyPr/>
        <a:lstStyle/>
        <a:p>
          <a:endParaRPr lang="en-US"/>
        </a:p>
      </dgm:t>
    </dgm:pt>
    <dgm:pt modelId="{1054E96D-1D63-48A2-B47A-853581747FF9}">
      <dgm:prSet/>
      <dgm:spPr/>
      <dgm:t>
        <a:bodyPr/>
        <a:lstStyle/>
        <a:p>
          <a:r>
            <a:rPr lang="es-PE" noProof="0" dirty="0"/>
            <a:t>Existe propiedad privada</a:t>
          </a:r>
        </a:p>
      </dgm:t>
    </dgm:pt>
    <dgm:pt modelId="{946E86A4-8901-480B-90ED-59BD5AB34B2F}" type="parTrans" cxnId="{C48C5487-F718-4BF6-85A0-09A0E65D295F}">
      <dgm:prSet/>
      <dgm:spPr/>
      <dgm:t>
        <a:bodyPr/>
        <a:lstStyle/>
        <a:p>
          <a:endParaRPr lang="es-PE"/>
        </a:p>
      </dgm:t>
    </dgm:pt>
    <dgm:pt modelId="{8009B176-69C0-4468-B999-C6994125F94B}" type="sibTrans" cxnId="{C48C5487-F718-4BF6-85A0-09A0E65D295F}">
      <dgm:prSet/>
      <dgm:spPr/>
      <dgm:t>
        <a:bodyPr/>
        <a:lstStyle/>
        <a:p>
          <a:endParaRPr lang="es-PE"/>
        </a:p>
      </dgm:t>
    </dgm:pt>
    <dgm:pt modelId="{C95FB283-F907-4D79-8AF7-A827B2268082}">
      <dgm:prSet/>
      <dgm:spPr/>
      <dgm:t>
        <a:bodyPr/>
        <a:lstStyle/>
        <a:p>
          <a:r>
            <a:rPr lang="es-PE" noProof="0" dirty="0"/>
            <a:t>No existe propiedad privada</a:t>
          </a:r>
        </a:p>
      </dgm:t>
    </dgm:pt>
    <dgm:pt modelId="{1169FFC7-D475-4517-BF30-31C25D3A8B5E}" type="parTrans" cxnId="{BF0728B0-80B4-445B-AA61-CAE4B46E3D27}">
      <dgm:prSet/>
      <dgm:spPr/>
      <dgm:t>
        <a:bodyPr/>
        <a:lstStyle/>
        <a:p>
          <a:endParaRPr lang="es-PE"/>
        </a:p>
      </dgm:t>
    </dgm:pt>
    <dgm:pt modelId="{5030F730-19AD-4C92-B9B4-8E6F6A49B62C}" type="sibTrans" cxnId="{BF0728B0-80B4-445B-AA61-CAE4B46E3D27}">
      <dgm:prSet/>
      <dgm:spPr/>
      <dgm:t>
        <a:bodyPr/>
        <a:lstStyle/>
        <a:p>
          <a:endParaRPr lang="es-PE"/>
        </a:p>
      </dgm:t>
    </dgm:pt>
    <dgm:pt modelId="{BA7DCF1B-AF13-45A2-A4E7-EBA33BDC0D0D}" type="pres">
      <dgm:prSet presAssocID="{32CB491E-9C5E-4D2D-A31E-6B897698A530}" presName="linear" presStyleCnt="0">
        <dgm:presLayoutVars>
          <dgm:dir/>
          <dgm:animLvl val="lvl"/>
          <dgm:resizeHandles val="exact"/>
        </dgm:presLayoutVars>
      </dgm:prSet>
      <dgm:spPr/>
    </dgm:pt>
    <dgm:pt modelId="{7530CFA2-82A2-44AC-888A-7C4E182EC0E3}" type="pres">
      <dgm:prSet presAssocID="{9F6EA2BF-32FA-4CDA-89EA-74E4F7069036}" presName="parentLin" presStyleCnt="0"/>
      <dgm:spPr/>
    </dgm:pt>
    <dgm:pt modelId="{5F0E00AB-A905-4A48-A6D4-3AA3CD3953AE}" type="pres">
      <dgm:prSet presAssocID="{9F6EA2BF-32FA-4CDA-89EA-74E4F7069036}" presName="parentLeftMargin" presStyleLbl="node1" presStyleIdx="0" presStyleCnt="2"/>
      <dgm:spPr/>
    </dgm:pt>
    <dgm:pt modelId="{9AB80562-5D3A-4017-A742-948DF5DE24D4}" type="pres">
      <dgm:prSet presAssocID="{9F6EA2BF-32FA-4CDA-89EA-74E4F706903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2F6BBB9-98C7-4B42-84D1-55C01A734244}" type="pres">
      <dgm:prSet presAssocID="{9F6EA2BF-32FA-4CDA-89EA-74E4F7069036}" presName="negativeSpace" presStyleCnt="0"/>
      <dgm:spPr/>
    </dgm:pt>
    <dgm:pt modelId="{59E72D22-68EF-4FCB-9868-CD561F455E76}" type="pres">
      <dgm:prSet presAssocID="{9F6EA2BF-32FA-4CDA-89EA-74E4F7069036}" presName="childText" presStyleLbl="conFgAcc1" presStyleIdx="0" presStyleCnt="2">
        <dgm:presLayoutVars>
          <dgm:bulletEnabled val="1"/>
        </dgm:presLayoutVars>
      </dgm:prSet>
      <dgm:spPr/>
    </dgm:pt>
    <dgm:pt modelId="{9DB8D431-AFFF-49F3-BB13-DEF558079F8F}" type="pres">
      <dgm:prSet presAssocID="{D431BFDF-83DF-44E0-875E-D3978F250A86}" presName="spaceBetweenRectangles" presStyleCnt="0"/>
      <dgm:spPr/>
    </dgm:pt>
    <dgm:pt modelId="{BFF0BF40-E6A9-4E10-B0B8-EE57265BDFC5}" type="pres">
      <dgm:prSet presAssocID="{FEFCFAA6-FA31-44C4-BC1D-D318A4FD3A15}" presName="parentLin" presStyleCnt="0"/>
      <dgm:spPr/>
    </dgm:pt>
    <dgm:pt modelId="{34244ECB-94A6-410C-B18A-7C98CD5DCF97}" type="pres">
      <dgm:prSet presAssocID="{FEFCFAA6-FA31-44C4-BC1D-D318A4FD3A15}" presName="parentLeftMargin" presStyleLbl="node1" presStyleIdx="0" presStyleCnt="2"/>
      <dgm:spPr/>
    </dgm:pt>
    <dgm:pt modelId="{A3888EC1-FF2C-4F3D-8A9C-4C534C9B006E}" type="pres">
      <dgm:prSet presAssocID="{FEFCFAA6-FA31-44C4-BC1D-D318A4FD3A1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64C2905-0CC6-4673-A548-681DCBF5DE00}" type="pres">
      <dgm:prSet presAssocID="{FEFCFAA6-FA31-44C4-BC1D-D318A4FD3A15}" presName="negativeSpace" presStyleCnt="0"/>
      <dgm:spPr/>
    </dgm:pt>
    <dgm:pt modelId="{7BEFCB0A-A3BB-40A0-8903-0388BB10365E}" type="pres">
      <dgm:prSet presAssocID="{FEFCFAA6-FA31-44C4-BC1D-D318A4FD3A1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F178D0E-6274-4988-9ABB-7E80A88C5C90}" type="presOf" srcId="{C95FB283-F907-4D79-8AF7-A827B2268082}" destId="{7BEFCB0A-A3BB-40A0-8903-0388BB10365E}" srcOrd="0" destOrd="2" presId="urn:microsoft.com/office/officeart/2005/8/layout/list1"/>
    <dgm:cxn modelId="{BECAAF18-2C29-430B-B54E-46B995A29AB6}" type="presOf" srcId="{32CB491E-9C5E-4D2D-A31E-6B897698A530}" destId="{BA7DCF1B-AF13-45A2-A4E7-EBA33BDC0D0D}" srcOrd="0" destOrd="0" presId="urn:microsoft.com/office/officeart/2005/8/layout/list1"/>
    <dgm:cxn modelId="{649B921D-8CDB-4F0B-842E-EBE801F5011C}" type="presOf" srcId="{36484616-110C-4860-9D0D-B6AA1DFEC3CA}" destId="{59E72D22-68EF-4FCB-9868-CD561F455E76}" srcOrd="0" destOrd="0" presId="urn:microsoft.com/office/officeart/2005/8/layout/list1"/>
    <dgm:cxn modelId="{D765F520-F829-4A4B-8783-216F758C2A80}" type="presOf" srcId="{7153DB10-9882-4E80-AA85-E680CF7231D1}" destId="{59E72D22-68EF-4FCB-9868-CD561F455E76}" srcOrd="0" destOrd="3" presId="urn:microsoft.com/office/officeart/2005/8/layout/list1"/>
    <dgm:cxn modelId="{77A8CF5B-6E1A-486D-B50C-1E5AEDA37FB8}" type="presOf" srcId="{FEFCFAA6-FA31-44C4-BC1D-D318A4FD3A15}" destId="{A3888EC1-FF2C-4F3D-8A9C-4C534C9B006E}" srcOrd="1" destOrd="0" presId="urn:microsoft.com/office/officeart/2005/8/layout/list1"/>
    <dgm:cxn modelId="{D6017764-3B32-4F46-A8B5-4D6A597F97E6}" srcId="{FEFCFAA6-FA31-44C4-BC1D-D318A4FD3A15}" destId="{344BF676-2941-4821-A5F5-D17EB5101B5B}" srcOrd="1" destOrd="0" parTransId="{4BB0DC70-4BED-4C6C-AA2B-12FE8DC0845A}" sibTransId="{18B297C4-0560-42E9-9556-80D02E625EA5}"/>
    <dgm:cxn modelId="{B7B90B70-174A-48FD-9610-50434E1F0F21}" type="presOf" srcId="{344BF676-2941-4821-A5F5-D17EB5101B5B}" destId="{7BEFCB0A-A3BB-40A0-8903-0388BB10365E}" srcOrd="0" destOrd="1" presId="urn:microsoft.com/office/officeart/2005/8/layout/list1"/>
    <dgm:cxn modelId="{84D2C750-6C56-47B9-92C0-C4452031D329}" srcId="{FEFCFAA6-FA31-44C4-BC1D-D318A4FD3A15}" destId="{28FFB388-A401-4DA2-BD3D-6212664BF53D}" srcOrd="0" destOrd="0" parTransId="{2BFE8C71-0922-4487-9858-E1C2417D4843}" sibTransId="{3D282484-2B05-4A6A-A571-FE9E232FAE4B}"/>
    <dgm:cxn modelId="{D0B78380-8312-404E-B383-443C70729374}" type="presOf" srcId="{28FFB388-A401-4DA2-BD3D-6212664BF53D}" destId="{7BEFCB0A-A3BB-40A0-8903-0388BB10365E}" srcOrd="0" destOrd="0" presId="urn:microsoft.com/office/officeart/2005/8/layout/list1"/>
    <dgm:cxn modelId="{B9045984-186F-46A0-A0F0-E2AFD06F3932}" srcId="{FEFCFAA6-FA31-44C4-BC1D-D318A4FD3A15}" destId="{FE89CF77-D510-4984-9B66-337640990BB0}" srcOrd="3" destOrd="0" parTransId="{A22BAFF2-50E8-4210-A6D3-C659E458C1C4}" sibTransId="{2EE19508-9FCB-4B3F-B8A0-0E57D91995C3}"/>
    <dgm:cxn modelId="{C48C5487-F718-4BF6-85A0-09A0E65D295F}" srcId="{9F6EA2BF-32FA-4CDA-89EA-74E4F7069036}" destId="{1054E96D-1D63-48A2-B47A-853581747FF9}" srcOrd="2" destOrd="0" parTransId="{946E86A4-8901-480B-90ED-59BD5AB34B2F}" sibTransId="{8009B176-69C0-4468-B999-C6994125F94B}"/>
    <dgm:cxn modelId="{66263CA2-D198-47DB-A4F2-C2055B5B5CF8}" type="presOf" srcId="{CBCE216F-CEAB-474D-B578-5CBDA9085A6B}" destId="{59E72D22-68EF-4FCB-9868-CD561F455E76}" srcOrd="0" destOrd="1" presId="urn:microsoft.com/office/officeart/2005/8/layout/list1"/>
    <dgm:cxn modelId="{709A4CA5-138D-4757-BE6F-B19600BC1F92}" type="presOf" srcId="{9F6EA2BF-32FA-4CDA-89EA-74E4F7069036}" destId="{5F0E00AB-A905-4A48-A6D4-3AA3CD3953AE}" srcOrd="0" destOrd="0" presId="urn:microsoft.com/office/officeart/2005/8/layout/list1"/>
    <dgm:cxn modelId="{F4321FAE-915C-49B5-89D1-D0334F475F82}" type="presOf" srcId="{9F6EA2BF-32FA-4CDA-89EA-74E4F7069036}" destId="{9AB80562-5D3A-4017-A742-948DF5DE24D4}" srcOrd="1" destOrd="0" presId="urn:microsoft.com/office/officeart/2005/8/layout/list1"/>
    <dgm:cxn modelId="{BF0728B0-80B4-445B-AA61-CAE4B46E3D27}" srcId="{FEFCFAA6-FA31-44C4-BC1D-D318A4FD3A15}" destId="{C95FB283-F907-4D79-8AF7-A827B2268082}" srcOrd="2" destOrd="0" parTransId="{1169FFC7-D475-4517-BF30-31C25D3A8B5E}" sibTransId="{5030F730-19AD-4C92-B9B4-8E6F6A49B62C}"/>
    <dgm:cxn modelId="{B1A44BB1-BF46-4ACE-A85B-E0F1C8405285}" srcId="{32CB491E-9C5E-4D2D-A31E-6B897698A530}" destId="{FEFCFAA6-FA31-44C4-BC1D-D318A4FD3A15}" srcOrd="1" destOrd="0" parTransId="{B8A21A32-D855-4BD7-97D9-3EB381FC5B10}" sibTransId="{6D2F89F6-E9AE-49FC-A38A-73F02073DA4C}"/>
    <dgm:cxn modelId="{3D396CBA-11D6-4DEE-9B67-CC926AD32A71}" srcId="{9F6EA2BF-32FA-4CDA-89EA-74E4F7069036}" destId="{7153DB10-9882-4E80-AA85-E680CF7231D1}" srcOrd="3" destOrd="0" parTransId="{14A851AB-6C40-4ECA-B783-22DBF5025721}" sibTransId="{13EDC22C-B9A1-4108-BA20-B811D9291644}"/>
    <dgm:cxn modelId="{9413C9BC-13C8-455D-9007-C52A045EDAA9}" type="presOf" srcId="{FEFCFAA6-FA31-44C4-BC1D-D318A4FD3A15}" destId="{34244ECB-94A6-410C-B18A-7C98CD5DCF97}" srcOrd="0" destOrd="0" presId="urn:microsoft.com/office/officeart/2005/8/layout/list1"/>
    <dgm:cxn modelId="{B070EFC8-68FB-4123-983A-3C536AEA7180}" type="presOf" srcId="{1054E96D-1D63-48A2-B47A-853581747FF9}" destId="{59E72D22-68EF-4FCB-9868-CD561F455E76}" srcOrd="0" destOrd="2" presId="urn:microsoft.com/office/officeart/2005/8/layout/list1"/>
    <dgm:cxn modelId="{FF84B9CA-75C2-46E8-91B3-7C1EE1F72140}" srcId="{32CB491E-9C5E-4D2D-A31E-6B897698A530}" destId="{9F6EA2BF-32FA-4CDA-89EA-74E4F7069036}" srcOrd="0" destOrd="0" parTransId="{A9003F8F-200D-4222-A4A7-149000978B02}" sibTransId="{D431BFDF-83DF-44E0-875E-D3978F250A86}"/>
    <dgm:cxn modelId="{691466DA-B242-484B-BDCF-21AD02B25984}" type="presOf" srcId="{FE89CF77-D510-4984-9B66-337640990BB0}" destId="{7BEFCB0A-A3BB-40A0-8903-0388BB10365E}" srcOrd="0" destOrd="3" presId="urn:microsoft.com/office/officeart/2005/8/layout/list1"/>
    <dgm:cxn modelId="{C86A4DEA-61E3-4035-9A4C-D3AE5E2997E4}" srcId="{9F6EA2BF-32FA-4CDA-89EA-74E4F7069036}" destId="{36484616-110C-4860-9D0D-B6AA1DFEC3CA}" srcOrd="0" destOrd="0" parTransId="{68EBE28D-EB49-4450-B261-E9921D4E2F7A}" sibTransId="{17D000C0-CB57-48B5-8D5E-D9EA2AC579CC}"/>
    <dgm:cxn modelId="{F075C7FD-878F-4B34-A7F3-D60379573708}" srcId="{9F6EA2BF-32FA-4CDA-89EA-74E4F7069036}" destId="{CBCE216F-CEAB-474D-B578-5CBDA9085A6B}" srcOrd="1" destOrd="0" parTransId="{A3424B71-B58F-48A2-A19E-654AAB9FE4FE}" sibTransId="{D8E999FF-06C3-41E6-8C0E-734BE507217D}"/>
    <dgm:cxn modelId="{A7618A45-740B-4D9F-A4DD-A5DD63CF719F}" type="presParOf" srcId="{BA7DCF1B-AF13-45A2-A4E7-EBA33BDC0D0D}" destId="{7530CFA2-82A2-44AC-888A-7C4E182EC0E3}" srcOrd="0" destOrd="0" presId="urn:microsoft.com/office/officeart/2005/8/layout/list1"/>
    <dgm:cxn modelId="{CD5CB153-B5A1-45DF-ACCE-DB66D08869F7}" type="presParOf" srcId="{7530CFA2-82A2-44AC-888A-7C4E182EC0E3}" destId="{5F0E00AB-A905-4A48-A6D4-3AA3CD3953AE}" srcOrd="0" destOrd="0" presId="urn:microsoft.com/office/officeart/2005/8/layout/list1"/>
    <dgm:cxn modelId="{C94CACD8-0BF2-451E-B990-269D04F59BC6}" type="presParOf" srcId="{7530CFA2-82A2-44AC-888A-7C4E182EC0E3}" destId="{9AB80562-5D3A-4017-A742-948DF5DE24D4}" srcOrd="1" destOrd="0" presId="urn:microsoft.com/office/officeart/2005/8/layout/list1"/>
    <dgm:cxn modelId="{E49F70B2-8701-450E-B850-0DB4CDA579B0}" type="presParOf" srcId="{BA7DCF1B-AF13-45A2-A4E7-EBA33BDC0D0D}" destId="{02F6BBB9-98C7-4B42-84D1-55C01A734244}" srcOrd="1" destOrd="0" presId="urn:microsoft.com/office/officeart/2005/8/layout/list1"/>
    <dgm:cxn modelId="{4B25D0A7-EA57-43A9-9F82-3475841AE4F5}" type="presParOf" srcId="{BA7DCF1B-AF13-45A2-A4E7-EBA33BDC0D0D}" destId="{59E72D22-68EF-4FCB-9868-CD561F455E76}" srcOrd="2" destOrd="0" presId="urn:microsoft.com/office/officeart/2005/8/layout/list1"/>
    <dgm:cxn modelId="{398809D0-124B-4F3F-8418-BE73711934D4}" type="presParOf" srcId="{BA7DCF1B-AF13-45A2-A4E7-EBA33BDC0D0D}" destId="{9DB8D431-AFFF-49F3-BB13-DEF558079F8F}" srcOrd="3" destOrd="0" presId="urn:microsoft.com/office/officeart/2005/8/layout/list1"/>
    <dgm:cxn modelId="{999114D0-AA80-4383-ABD8-5030A4C81F47}" type="presParOf" srcId="{BA7DCF1B-AF13-45A2-A4E7-EBA33BDC0D0D}" destId="{BFF0BF40-E6A9-4E10-B0B8-EE57265BDFC5}" srcOrd="4" destOrd="0" presId="urn:microsoft.com/office/officeart/2005/8/layout/list1"/>
    <dgm:cxn modelId="{59D6D1C5-27D6-4548-929C-E809B5D0B4AF}" type="presParOf" srcId="{BFF0BF40-E6A9-4E10-B0B8-EE57265BDFC5}" destId="{34244ECB-94A6-410C-B18A-7C98CD5DCF97}" srcOrd="0" destOrd="0" presId="urn:microsoft.com/office/officeart/2005/8/layout/list1"/>
    <dgm:cxn modelId="{0FB92ADB-25EB-43A7-A38A-20F8BD7BBB55}" type="presParOf" srcId="{BFF0BF40-E6A9-4E10-B0B8-EE57265BDFC5}" destId="{A3888EC1-FF2C-4F3D-8A9C-4C534C9B006E}" srcOrd="1" destOrd="0" presId="urn:microsoft.com/office/officeart/2005/8/layout/list1"/>
    <dgm:cxn modelId="{B5DC4820-F1E4-4305-B04D-097B288A31A6}" type="presParOf" srcId="{BA7DCF1B-AF13-45A2-A4E7-EBA33BDC0D0D}" destId="{164C2905-0CC6-4673-A548-681DCBF5DE00}" srcOrd="5" destOrd="0" presId="urn:microsoft.com/office/officeart/2005/8/layout/list1"/>
    <dgm:cxn modelId="{AE48CC84-F1E9-4292-98FC-B4E97BEDAD79}" type="presParOf" srcId="{BA7DCF1B-AF13-45A2-A4E7-EBA33BDC0D0D}" destId="{7BEFCB0A-A3BB-40A0-8903-0388BB10365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93FFF-B212-4392-A1F3-5C8E89B9AC85}">
      <dsp:nvSpPr>
        <dsp:cNvPr id="0" name=""/>
        <dsp:cNvSpPr/>
      </dsp:nvSpPr>
      <dsp:spPr>
        <a:xfrm>
          <a:off x="0" y="167602"/>
          <a:ext cx="6655495" cy="10833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INTRODUCCION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500" kern="1200" dirty="0"/>
            <a:t> </a:t>
          </a:r>
          <a:r>
            <a:rPr lang="es-PE" sz="1400" kern="1200" dirty="0">
              <a:sym typeface="Symbol" panose="05050102010706020507" pitchFamily="18" charset="2"/>
            </a:rPr>
            <a:t> ¿Qué es el Dinero?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sym typeface="Symbol" panose="05050102010706020507" pitchFamily="18" charset="2"/>
            </a:rPr>
            <a:t>  ¿Cómo obtiene Dinero el estado?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sym typeface="Symbol" panose="05050102010706020507" pitchFamily="18" charset="2"/>
            </a:rPr>
            <a:t>  Ruta de los ingresos</a:t>
          </a:r>
          <a:endParaRPr lang="en-US" sz="1400" kern="1200" dirty="0"/>
        </a:p>
      </dsp:txBody>
      <dsp:txXfrm>
        <a:off x="52887" y="220489"/>
        <a:ext cx="6549721" cy="977624"/>
      </dsp:txXfrm>
    </dsp:sp>
    <dsp:sp modelId="{2EFD090B-0299-41D8-A915-AF360834FDC0}">
      <dsp:nvSpPr>
        <dsp:cNvPr id="0" name=""/>
        <dsp:cNvSpPr/>
      </dsp:nvSpPr>
      <dsp:spPr>
        <a:xfrm>
          <a:off x="0" y="1498749"/>
          <a:ext cx="6655495" cy="60362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CONCEPTOS DE ECONOMIA CLASICA</a:t>
          </a:r>
          <a:endParaRPr lang="en-US" sz="1600" kern="1200" dirty="0"/>
        </a:p>
      </dsp:txBody>
      <dsp:txXfrm>
        <a:off x="29466" y="1528215"/>
        <a:ext cx="6596563" cy="544689"/>
      </dsp:txXfrm>
    </dsp:sp>
    <dsp:sp modelId="{9321AFB0-AAE3-4877-AE66-2C5546697581}">
      <dsp:nvSpPr>
        <dsp:cNvPr id="0" name=""/>
        <dsp:cNvSpPr/>
      </dsp:nvSpPr>
      <dsp:spPr>
        <a:xfrm>
          <a:off x="0" y="2241479"/>
          <a:ext cx="6655495" cy="60362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ENFERMEDAD RENAL CRONICA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 dirty="0"/>
        </a:p>
      </dsp:txBody>
      <dsp:txXfrm>
        <a:off x="29466" y="2270945"/>
        <a:ext cx="6596563" cy="544689"/>
      </dsp:txXfrm>
    </dsp:sp>
    <dsp:sp modelId="{DFA07C87-5C8E-4351-8E0D-7E64BF794003}">
      <dsp:nvSpPr>
        <dsp:cNvPr id="0" name=""/>
        <dsp:cNvSpPr/>
      </dsp:nvSpPr>
      <dsp:spPr>
        <a:xfrm>
          <a:off x="0" y="3050747"/>
          <a:ext cx="6655495" cy="84843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ANALISIS FARMACOECONOMICO: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kern="1200" dirty="0"/>
            <a:t>	</a:t>
          </a:r>
          <a:r>
            <a:rPr lang="es-PE" sz="1600" kern="1200" dirty="0">
              <a:sym typeface="Symbol" panose="05050102010706020507" pitchFamily="18" charset="2"/>
            </a:rPr>
            <a:t> Proceso general de costo efectividad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ym typeface="Symbol" panose="05050102010706020507" pitchFamily="18" charset="2"/>
            </a:rPr>
            <a:t>	 Concepto de nefro protección</a:t>
          </a:r>
          <a:endParaRPr lang="en-US" sz="1600" kern="1200" dirty="0"/>
        </a:p>
      </dsp:txBody>
      <dsp:txXfrm>
        <a:off x="41417" y="3092164"/>
        <a:ext cx="6572661" cy="765598"/>
      </dsp:txXfrm>
    </dsp:sp>
    <dsp:sp modelId="{CA3A0FAC-69C6-4669-A858-738C4B54FD5C}">
      <dsp:nvSpPr>
        <dsp:cNvPr id="0" name=""/>
        <dsp:cNvSpPr/>
      </dsp:nvSpPr>
      <dsp:spPr>
        <a:xfrm>
          <a:off x="0" y="4073196"/>
          <a:ext cx="6655495" cy="60362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CONCLUSIONES</a:t>
          </a:r>
          <a:endParaRPr lang="en-US" sz="2000" kern="1200" dirty="0"/>
        </a:p>
      </dsp:txBody>
      <dsp:txXfrm>
        <a:off x="29466" y="4102662"/>
        <a:ext cx="6596563" cy="544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8E7FD-F67B-4FA3-AB70-0D0B24F23A8A}">
      <dsp:nvSpPr>
        <dsp:cNvPr id="0" name=""/>
        <dsp:cNvSpPr/>
      </dsp:nvSpPr>
      <dsp:spPr>
        <a:xfrm>
          <a:off x="0" y="127679"/>
          <a:ext cx="6199187" cy="1184040"/>
        </a:xfrm>
        <a:prstGeom prst="roundRect">
          <a:avLst/>
        </a:prstGeom>
        <a:solidFill>
          <a:schemeClr val="tx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0" i="0" kern="1200" dirty="0"/>
            <a:t>Surgió como una solución al trueque para facilitar las transacciones cuando no había un interés mutuo en los bienes intercambiados.</a:t>
          </a:r>
          <a:endParaRPr lang="es-PE" sz="2200" kern="1200" dirty="0"/>
        </a:p>
      </dsp:txBody>
      <dsp:txXfrm>
        <a:off x="57800" y="185479"/>
        <a:ext cx="6083587" cy="1068440"/>
      </dsp:txXfrm>
    </dsp:sp>
    <dsp:sp modelId="{BB3317EA-FCD5-45F7-AE9E-DFEFC806DB8E}">
      <dsp:nvSpPr>
        <dsp:cNvPr id="0" name=""/>
        <dsp:cNvSpPr/>
      </dsp:nvSpPr>
      <dsp:spPr>
        <a:xfrm>
          <a:off x="0" y="1375079"/>
          <a:ext cx="6199187" cy="1184040"/>
        </a:xfrm>
        <a:prstGeom prst="roundRect">
          <a:avLst/>
        </a:prstGeom>
        <a:solidFill>
          <a:schemeClr val="tx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0" i="0" kern="1200"/>
            <a:t>El dinero incluye no solo monedas y billetes sino también otros activos aceptados para realizar pagos.</a:t>
          </a:r>
          <a:endParaRPr lang="es-PE" sz="2200" kern="1200" dirty="0"/>
        </a:p>
      </dsp:txBody>
      <dsp:txXfrm>
        <a:off x="57800" y="1432879"/>
        <a:ext cx="6083587" cy="1068440"/>
      </dsp:txXfrm>
    </dsp:sp>
    <dsp:sp modelId="{5DCF256C-AA0F-473D-AA75-A440CB3ACB2B}">
      <dsp:nvSpPr>
        <dsp:cNvPr id="0" name=""/>
        <dsp:cNvSpPr/>
      </dsp:nvSpPr>
      <dsp:spPr>
        <a:xfrm>
          <a:off x="0" y="2622480"/>
          <a:ext cx="6199187" cy="1184040"/>
        </a:xfrm>
        <a:prstGeom prst="roundRect">
          <a:avLst/>
        </a:prstGeom>
        <a:solidFill>
          <a:schemeClr val="tx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0" i="0" kern="1200" dirty="0"/>
            <a:t>Es fundamental en casi todos los aspectos de la vida, desde la compra de bienes y servicios hasta la inversión y el ahorro.</a:t>
          </a:r>
          <a:endParaRPr lang="en-US" sz="2200" kern="1200" dirty="0"/>
        </a:p>
      </dsp:txBody>
      <dsp:txXfrm>
        <a:off x="57800" y="2680280"/>
        <a:ext cx="6083587" cy="1068440"/>
      </dsp:txXfrm>
    </dsp:sp>
    <dsp:sp modelId="{4D8F195A-6270-451B-89A1-C6FB121622C0}">
      <dsp:nvSpPr>
        <dsp:cNvPr id="0" name=""/>
        <dsp:cNvSpPr/>
      </dsp:nvSpPr>
      <dsp:spPr>
        <a:xfrm>
          <a:off x="0" y="3869880"/>
          <a:ext cx="6199187" cy="1184040"/>
        </a:xfrm>
        <a:prstGeom prst="roundRect">
          <a:avLst/>
        </a:prstGeom>
        <a:solidFill>
          <a:schemeClr val="tx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 cualquier activo o recurso que es generalmente aceptado como bienes de pago para bienes, servicios y deudas.</a:t>
          </a:r>
          <a:endParaRPr lang="en-US" sz="2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00" y="3927680"/>
        <a:ext cx="6083587" cy="1068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CF0BF-1174-4DC4-8EAA-6553F5DAF7A1}">
      <dsp:nvSpPr>
        <dsp:cNvPr id="0" name=""/>
        <dsp:cNvSpPr/>
      </dsp:nvSpPr>
      <dsp:spPr>
        <a:xfrm>
          <a:off x="0" y="219120"/>
          <a:ext cx="6199187" cy="748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u="sng" kern="1200" dirty="0"/>
            <a:t>Funciones primarias</a:t>
          </a:r>
          <a:r>
            <a:rPr lang="es-PE" sz="3200" kern="1200" dirty="0"/>
            <a:t>:</a:t>
          </a:r>
          <a:endParaRPr lang="en-US" sz="3200" kern="1200" dirty="0"/>
        </a:p>
      </dsp:txBody>
      <dsp:txXfrm>
        <a:off x="36553" y="255673"/>
        <a:ext cx="6126081" cy="675694"/>
      </dsp:txXfrm>
    </dsp:sp>
    <dsp:sp modelId="{8445DFDD-67CA-42A5-B21E-6D4B36703ABD}">
      <dsp:nvSpPr>
        <dsp:cNvPr id="0" name=""/>
        <dsp:cNvSpPr/>
      </dsp:nvSpPr>
      <dsp:spPr>
        <a:xfrm>
          <a:off x="0" y="967920"/>
          <a:ext cx="6199187" cy="125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2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2500" kern="1200" dirty="0"/>
            <a:t>Medio de intercambio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2500" kern="1200"/>
            <a:t>Medida de valor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2500" kern="1200"/>
            <a:t>Almacenamiento de valor</a:t>
          </a:r>
          <a:endParaRPr lang="en-US" sz="2500" kern="1200"/>
        </a:p>
      </dsp:txBody>
      <dsp:txXfrm>
        <a:off x="0" y="967920"/>
        <a:ext cx="6199187" cy="1258560"/>
      </dsp:txXfrm>
    </dsp:sp>
    <dsp:sp modelId="{6EA664A8-9A6F-4A08-90C3-85F2E8CBD1F0}">
      <dsp:nvSpPr>
        <dsp:cNvPr id="0" name=""/>
        <dsp:cNvSpPr/>
      </dsp:nvSpPr>
      <dsp:spPr>
        <a:xfrm>
          <a:off x="0" y="2226480"/>
          <a:ext cx="6199187" cy="748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u="sng" kern="1200"/>
            <a:t>Funciones secundarias</a:t>
          </a:r>
          <a:r>
            <a:rPr lang="es-PE" sz="3200" kern="1200"/>
            <a:t>:</a:t>
          </a:r>
          <a:endParaRPr lang="en-US" sz="3200" kern="1200"/>
        </a:p>
      </dsp:txBody>
      <dsp:txXfrm>
        <a:off x="36553" y="2263033"/>
        <a:ext cx="6126081" cy="675694"/>
      </dsp:txXfrm>
    </dsp:sp>
    <dsp:sp modelId="{AB527179-74FD-4CD8-9D94-1BEDD4056FC6}">
      <dsp:nvSpPr>
        <dsp:cNvPr id="0" name=""/>
        <dsp:cNvSpPr/>
      </dsp:nvSpPr>
      <dsp:spPr>
        <a:xfrm>
          <a:off x="0" y="2975280"/>
          <a:ext cx="6199187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2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2500" kern="1200" dirty="0"/>
            <a:t>Sistemas de pagos diferidos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2500" kern="1200"/>
            <a:t>Facilita las transacciones unilaterales.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2500" kern="1200" dirty="0"/>
            <a:t>Medio por la que actúa el mecanismo de precio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2500" kern="1200"/>
            <a:t>Instrumento de política monetaria</a:t>
          </a:r>
          <a:endParaRPr lang="en-US" sz="2500" kern="1200"/>
        </a:p>
      </dsp:txBody>
      <dsp:txXfrm>
        <a:off x="0" y="2975280"/>
        <a:ext cx="6199187" cy="1987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72D22-68EF-4FCB-9868-CD561F455E76}">
      <dsp:nvSpPr>
        <dsp:cNvPr id="0" name=""/>
        <dsp:cNvSpPr/>
      </dsp:nvSpPr>
      <dsp:spPr>
        <a:xfrm>
          <a:off x="0" y="1111200"/>
          <a:ext cx="6199187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1126" tIns="333248" rIns="48112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kern="1200" noProof="0" dirty="0"/>
            <a:t>Existe Mercado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kern="1200" noProof="0" dirty="0"/>
            <a:t>Bienes de producción a manos de privados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kern="1200" noProof="0" dirty="0"/>
            <a:t>Existe propiedad privada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kern="1200" noProof="0" dirty="0"/>
            <a:t>No intervención del estado</a:t>
          </a:r>
        </a:p>
      </dsp:txBody>
      <dsp:txXfrm>
        <a:off x="0" y="1111200"/>
        <a:ext cx="6199187" cy="1436400"/>
      </dsp:txXfrm>
    </dsp:sp>
    <dsp:sp modelId="{9AB80562-5D3A-4017-A742-948DF5DE24D4}">
      <dsp:nvSpPr>
        <dsp:cNvPr id="0" name=""/>
        <dsp:cNvSpPr/>
      </dsp:nvSpPr>
      <dsp:spPr>
        <a:xfrm>
          <a:off x="309959" y="875040"/>
          <a:ext cx="4339430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4020" tIns="0" rIns="1640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/>
            <a:t>MODELO DE ECONOMIA DE MERCADO</a:t>
          </a:r>
          <a:endParaRPr lang="en-US" sz="1600" kern="1200"/>
        </a:p>
      </dsp:txBody>
      <dsp:txXfrm>
        <a:off x="333016" y="898097"/>
        <a:ext cx="4293316" cy="426206"/>
      </dsp:txXfrm>
    </dsp:sp>
    <dsp:sp modelId="{7BEFCB0A-A3BB-40A0-8903-0388BB10365E}">
      <dsp:nvSpPr>
        <dsp:cNvPr id="0" name=""/>
        <dsp:cNvSpPr/>
      </dsp:nvSpPr>
      <dsp:spPr>
        <a:xfrm>
          <a:off x="0" y="2870160"/>
          <a:ext cx="6199187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1126" tIns="333248" rIns="48112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kern="1200" noProof="0" dirty="0"/>
            <a:t>No hay mercados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kern="1200" noProof="0" dirty="0"/>
            <a:t>Bienes de producción a manos de Estado (Gobierno)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kern="1200" noProof="0" dirty="0"/>
            <a:t>No existe propiedad privada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kern="1200" noProof="0" dirty="0"/>
            <a:t>Los bienes pasan a ser de patrimonio colectivo</a:t>
          </a:r>
        </a:p>
      </dsp:txBody>
      <dsp:txXfrm>
        <a:off x="0" y="2870160"/>
        <a:ext cx="6199187" cy="1436400"/>
      </dsp:txXfrm>
    </dsp:sp>
    <dsp:sp modelId="{A3888EC1-FF2C-4F3D-8A9C-4C534C9B006E}">
      <dsp:nvSpPr>
        <dsp:cNvPr id="0" name=""/>
        <dsp:cNvSpPr/>
      </dsp:nvSpPr>
      <dsp:spPr>
        <a:xfrm>
          <a:off x="309959" y="2634000"/>
          <a:ext cx="4339430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4020" tIns="0" rIns="1640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MODELO DE ECONOMIA DE “ESTADO”</a:t>
          </a:r>
          <a:endParaRPr lang="en-US" sz="1600" kern="1200" dirty="0"/>
        </a:p>
      </dsp:txBody>
      <dsp:txXfrm>
        <a:off x="333016" y="2657057"/>
        <a:ext cx="429331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0.26934</cdr:y>
    </cdr:from>
    <cdr:to>
      <cdr:x>1</cdr:x>
      <cdr:y>0.46125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51F672BD-99A8-892E-E8EA-9215F665086C}"/>
            </a:ext>
          </a:extLst>
        </cdr:cNvPr>
        <cdr:cNvSpPr txBox="1"/>
      </cdr:nvSpPr>
      <cdr:spPr>
        <a:xfrm xmlns:a="http://schemas.openxmlformats.org/drawingml/2006/main">
          <a:off x="0" y="297182"/>
          <a:ext cx="1376328" cy="211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PE" sz="1400" b="1" kern="1200" dirty="0"/>
            <a:t>PRESUPUESTO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0.26934</cdr:y>
    </cdr:from>
    <cdr:to>
      <cdr:x>1</cdr:x>
      <cdr:y>0.46125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51F672BD-99A8-892E-E8EA-9215F665086C}"/>
            </a:ext>
          </a:extLst>
        </cdr:cNvPr>
        <cdr:cNvSpPr txBox="1"/>
      </cdr:nvSpPr>
      <cdr:spPr>
        <a:xfrm xmlns:a="http://schemas.openxmlformats.org/drawingml/2006/main">
          <a:off x="0" y="297182"/>
          <a:ext cx="1376328" cy="211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PE" sz="1400" b="1" kern="1200" dirty="0"/>
            <a:t>PRESUPUESTO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8009A-4B63-4457-BA21-44D303E27126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AD8C5-49A1-4EBD-94B3-8814F2C5D6F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02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AD8C5-49A1-4EBD-94B3-8814F2C5D6FD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9694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F9A02-651D-E3BE-1193-720CD3BB5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B0235AC-C14A-7D7D-C399-2BA3BD92D7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0EC605-D831-422F-91C8-0BFCB7A6AAE2}" type="slidenum">
              <a:rPr kumimoji="0" lang="es-ES" altLang="es-PE" smtClean="0"/>
              <a:pPr>
                <a:spcBef>
                  <a:spcPct val="0"/>
                </a:spcBef>
              </a:pPr>
              <a:t>13</a:t>
            </a:fld>
            <a:endParaRPr kumimoji="0" lang="es-ES" altLang="es-PE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36C56CA-A791-FD9A-8909-96F8127C9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8C9AF07-04C4-4C23-D9FA-42FF3B683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PE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61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DF41C-2321-C95E-C7DA-7C3846219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BB2DE77-2A32-B72C-1863-BD2EB03340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0EC605-D831-422F-91C8-0BFCB7A6AAE2}" type="slidenum">
              <a:rPr kumimoji="0" lang="es-ES" altLang="es-PE" smtClean="0"/>
              <a:pPr>
                <a:spcBef>
                  <a:spcPct val="0"/>
                </a:spcBef>
              </a:pPr>
              <a:t>14</a:t>
            </a:fld>
            <a:endParaRPr kumimoji="0" lang="es-ES" altLang="es-PE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406D6B7-EE0D-9DF7-9F4B-00B3EC649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8D0C89D-9148-E03C-4B5C-B692E974A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PE" dirty="0"/>
              <a:t>COI = COST OF ILLNESS = Costo total de la enfermedad </a:t>
            </a:r>
          </a:p>
          <a:p>
            <a:r>
              <a:rPr lang="es-PE" dirty="0"/>
              <a:t>CMA =  COST MINIMIZATION ANALYSIS = ANALISIS DE MINIMIZACION DE COSTOS (AMC)</a:t>
            </a:r>
          </a:p>
          <a:p>
            <a:r>
              <a:rPr lang="es-PE" dirty="0"/>
              <a:t>CEA = COST EFECTIVITY ANALYSIS = ANALISIS DE COSTO EFECTIVIDAD</a:t>
            </a:r>
          </a:p>
          <a:p>
            <a:r>
              <a:rPr lang="es-PE" dirty="0"/>
              <a:t>CBA = COST BENEFICT ANALISYS = ANALISIS DE COSTO BENEFICIO</a:t>
            </a:r>
          </a:p>
          <a:p>
            <a:r>
              <a:rPr lang="es-PE" dirty="0"/>
              <a:t>CUA = COST UTILITY ANALISYS = ANALISIS COSTO UTILIDAD</a:t>
            </a:r>
          </a:p>
          <a:p>
            <a:pPr eaLnBrk="1" hangingPunct="1"/>
            <a:endParaRPr lang="es-ES" altLang="es-PE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18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AD8C5-49A1-4EBD-94B3-8814F2C5D6FD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8294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AD8C5-49A1-4EBD-94B3-8814F2C5D6FD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7903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7B169-5A4D-C956-5DFA-71FC1302C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AFDA067-25DF-FD24-1538-9DEC9A3BB0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0EC605-D831-422F-91C8-0BFCB7A6AAE2}" type="slidenum">
              <a:rPr kumimoji="0" lang="es-ES" altLang="es-PE" smtClean="0"/>
              <a:pPr>
                <a:spcBef>
                  <a:spcPct val="0"/>
                </a:spcBef>
              </a:pPr>
              <a:t>22</a:t>
            </a:fld>
            <a:endParaRPr kumimoji="0" lang="es-ES" altLang="es-PE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113E10A-E8F1-5053-7478-AB846DBD7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6BD9643-D183-8995-D6F8-EFCC7F64E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PE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60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F7532-C1B7-14C1-E922-7B51A0E85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8F71AF6-B244-D8C4-F651-C28070BDA6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0EC605-D831-422F-91C8-0BFCB7A6AAE2}" type="slidenum">
              <a:rPr kumimoji="0" lang="es-ES" altLang="es-PE" smtClean="0"/>
              <a:pPr>
                <a:spcBef>
                  <a:spcPct val="0"/>
                </a:spcBef>
              </a:pPr>
              <a:t>23</a:t>
            </a:fld>
            <a:endParaRPr kumimoji="0" lang="es-ES" altLang="es-PE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5CC1F26-9B1E-F266-0566-3939E26224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53124C2-4E0A-9FC9-6078-F36B22FB8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PE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7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AD8C5-49A1-4EBD-94B3-8814F2C5D6FD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309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AD8C5-49A1-4EBD-94B3-8814F2C5D6FD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394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AD8C5-49A1-4EBD-94B3-8814F2C5D6FD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212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249FD62-802B-4398-AB54-D6D9682967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9FD69C-553D-42AA-84AA-FDE0D88590CB}" type="slidenum">
              <a:rPr kumimoji="0" lang="es-ES" altLang="es-PE" smtClean="0"/>
              <a:pPr>
                <a:spcBef>
                  <a:spcPct val="0"/>
                </a:spcBef>
              </a:pPr>
              <a:t>8</a:t>
            </a:fld>
            <a:endParaRPr kumimoji="0" lang="es-ES" altLang="es-PE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AA8167A-ED03-456F-AC13-02ACB5F4A8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7BAAAAF-7483-4C00-8C37-2574B1F95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MX" b="0" i="0" dirty="0">
                <a:solidFill>
                  <a:srgbClr val="001D35"/>
                </a:solidFill>
                <a:effectLst/>
                <a:latin typeface="Google Sans"/>
              </a:rPr>
              <a:t>El costo de oportunidad </a:t>
            </a:r>
            <a:r>
              <a:rPr lang="es-MX" dirty="0"/>
              <a:t>es el valor de la mejor alternativa que se deja de obtener al tomar la decisión que se ha tomado. </a:t>
            </a:r>
            <a:endParaRPr lang="es-ES" altLang="es-PE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E191E3DA-079B-42F8-87B3-9E7F06C0C1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0EC605-D831-422F-91C8-0BFCB7A6AAE2}" type="slidenum">
              <a:rPr kumimoji="0" lang="es-ES" altLang="es-PE" smtClean="0"/>
              <a:pPr>
                <a:spcBef>
                  <a:spcPct val="0"/>
                </a:spcBef>
              </a:pPr>
              <a:t>9</a:t>
            </a:fld>
            <a:endParaRPr kumimoji="0" lang="es-ES" altLang="es-PE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E118BA6-AF5C-4A63-9D98-00FA20DA87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9974F47-C9C2-48C3-962E-228C5608E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PE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46C8D50-B9EF-4315-A324-05BAD40C90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970413-3EA3-418D-B861-01F4F84FBB45}" type="slidenum">
              <a:rPr kumimoji="0" lang="es-ES" altLang="es-PE" smtClean="0"/>
              <a:pPr>
                <a:spcBef>
                  <a:spcPct val="0"/>
                </a:spcBef>
              </a:pPr>
              <a:t>10</a:t>
            </a:fld>
            <a:endParaRPr kumimoji="0" lang="es-ES" altLang="es-PE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A6745E5-9F88-4E61-900F-BF2999B8A3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944A6EB-BF76-4349-BB5F-A81874B84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buFont typeface="+mj-lt"/>
              <a:buAutoNum type="arabicPeriod"/>
            </a:pPr>
            <a:r>
              <a:rPr lang="es-ES" altLang="es-PE" dirty="0">
                <a:cs typeface="Arial" panose="020B0604020202020204" pitchFamily="34" charset="0"/>
              </a:rPr>
              <a:t>Eficiencia.- Uso optimo de recursos para obtener el máximo resultado posible. </a:t>
            </a:r>
            <a:r>
              <a:rPr lang="es-MX" b="0" i="0" dirty="0">
                <a:solidFill>
                  <a:srgbClr val="212529"/>
                </a:solidFill>
                <a:effectLst/>
                <a:latin typeface="Open Sans" panose="020F0502020204030204" pitchFamily="34" charset="0"/>
              </a:rPr>
              <a:t>En términos sencillos, significa obtener el máximo resultado posible con la menor cantidad de recursos.</a:t>
            </a:r>
            <a:endParaRPr lang="es-ES" altLang="es-PE" dirty="0">
              <a:cs typeface="Arial" panose="020B0604020202020204" pitchFamily="34" charset="0"/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es-ES" altLang="es-PE" dirty="0">
                <a:cs typeface="Arial" panose="020B0604020202020204" pitchFamily="34" charset="0"/>
              </a:rPr>
              <a:t>Eficacia.- </a:t>
            </a:r>
            <a:r>
              <a:rPr lang="es-ES" altLang="es-PE" b="0" dirty="0">
                <a:cs typeface="Arial" panose="020B0604020202020204" pitchFamily="34" charset="0"/>
              </a:rPr>
              <a:t>e</a:t>
            </a:r>
            <a:r>
              <a:rPr lang="es-MX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 la capacidad de una organización para cumplir objetivos predefinidos en condiciones preestablecidas.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s-MX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Efectividad.- Es la capacidad de conseguir el efecto deseado en lo que se realiza.</a:t>
            </a:r>
            <a:endParaRPr lang="es-ES" altLang="es-PE" b="0" dirty="0">
              <a:cs typeface="Arial" panose="020B0604020202020204" pitchFamily="34" charset="0"/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es-ES" altLang="es-PE" dirty="0">
                <a:cs typeface="Arial" panose="020B0604020202020204" pitchFamily="34" charset="0"/>
              </a:rPr>
              <a:t>Calidad.- Característica o características que hacen que algo sea apreciado o valioso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s-ES" altLang="es-PE" dirty="0">
                <a:cs typeface="Arial" panose="020B0604020202020204" pitchFamily="34" charset="0"/>
              </a:rPr>
              <a:t>Equidad.- </a:t>
            </a:r>
            <a:r>
              <a:rPr lang="es-MX" b="0" i="0">
                <a:solidFill>
                  <a:srgbClr val="000000"/>
                </a:solidFill>
                <a:effectLst/>
                <a:latin typeface="Lato" panose="020F0502020204030204" pitchFamily="34" charset="0"/>
              </a:rPr>
              <a:t> Disposición del ánimo que mueve a dar a cada uno lo que merece.</a:t>
            </a:r>
            <a:endParaRPr lang="es-ES" altLang="es-PE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AD8C5-49A1-4EBD-94B3-8814F2C5D6FD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8139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6FF17-E2BA-3A52-B975-91A6F48D2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2C7C0C4-0B0B-A3EA-9CFD-F34AC32504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2F9090D-3D1A-5A6D-3C81-C3135155B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2C5AA7-69E2-CF98-E733-B69E108A66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AD8C5-49A1-4EBD-94B3-8814F2C5D6FD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839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387-C32F-466F-B672-FA43C8BC40EB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DBF2-BC47-4B77-A935-53E0E7F3B9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376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4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7690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05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8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8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61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90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387-C32F-466F-B672-FA43C8BC40EB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DBF2-BC47-4B77-A935-53E0E7F3B9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2707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46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51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48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6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1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4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5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DBF2-BC47-4B77-A935-53E0E7F3B9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561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8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4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07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680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2E640-440D-CC1A-6C63-7F636E0A1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256" y="649521"/>
            <a:ext cx="10296024" cy="3242561"/>
          </a:xfrm>
        </p:spPr>
        <p:txBody>
          <a:bodyPr>
            <a:normAutofit/>
          </a:bodyPr>
          <a:lstStyle/>
          <a:p>
            <a:pPr algn="l"/>
            <a:r>
              <a:rPr lang="es-PE" sz="5400" noProof="0" dirty="0"/>
              <a:t>Estrategias de Nefro protección: ¿son Costo -  efectivas?.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038588-FC59-6C7E-6F32-D38D858AB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3882" y="5420258"/>
            <a:ext cx="6247721" cy="1264209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</a:pPr>
            <a:r>
              <a:rPr lang="es-PE" sz="17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Manuel Ige Afuso</a:t>
            </a:r>
          </a:p>
          <a:p>
            <a:pPr algn="r">
              <a:lnSpc>
                <a:spcPct val="110000"/>
              </a:lnSpc>
            </a:pPr>
            <a:r>
              <a:rPr lang="es-PE" sz="17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Clínica Centenario Peruano Japonesa.</a:t>
            </a:r>
          </a:p>
          <a:p>
            <a:pPr algn="r">
              <a:lnSpc>
                <a:spcPct val="110000"/>
              </a:lnSpc>
            </a:pPr>
            <a:r>
              <a:rPr lang="es-PE" sz="17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UPCH</a:t>
            </a:r>
          </a:p>
        </p:txBody>
      </p:sp>
    </p:spTree>
    <p:extLst>
      <p:ext uri="{BB962C8B-B14F-4D97-AF65-F5344CB8AC3E}">
        <p14:creationId xmlns:p14="http://schemas.microsoft.com/office/powerpoint/2010/main" val="16362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C705ED5-9635-4575-85FA-CC107ACE2A9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42378" y="1198418"/>
            <a:ext cx="3200400" cy="4461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PE" noProof="0" dirty="0">
                <a:latin typeface="Arial Narrow" pitchFamily="34" charset="0"/>
              </a:rPr>
              <a:t>Otros Aportes de la Economía al Sector Salud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897BFF6-6539-4696-BF26-DBFDB8D341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71375" y="319087"/>
            <a:ext cx="7578247" cy="6382337"/>
          </a:xfrm>
        </p:spPr>
        <p:txBody>
          <a:bodyPr anchor="ctr">
            <a:normAutofit fontScale="925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s-PE" sz="2400" b="1" u="sng" noProof="0" dirty="0"/>
              <a:t>Incentivos</a:t>
            </a:r>
            <a:r>
              <a:rPr lang="es-PE" sz="2400" b="1" noProof="0" dirty="0"/>
              <a:t>: Que inducen a ciertos comportamientos sin que los afectados tengan que estar de acuerdo con las razones subyacentes.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E" sz="2400" b="1" u="sng" noProof="0" dirty="0"/>
              <a:t>Mercado</a:t>
            </a:r>
            <a:r>
              <a:rPr lang="es-PE" sz="2400" b="1" noProof="0" dirty="0"/>
              <a:t>: Cualquier lugar real o virtual en el que exista una coincidencia entre alguien que quiere comprar (demanda) y alguien que quiere vender (Oferta)</a:t>
            </a:r>
          </a:p>
          <a:p>
            <a:pPr lvl="1">
              <a:defRPr/>
            </a:pPr>
            <a:r>
              <a:rPr lang="es-PE" b="1" noProof="0" dirty="0"/>
              <a:t>Sistema particular de incentivos que afecta a todos sin que sea dirigido por nadie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E" sz="2400" b="1" noProof="0" dirty="0"/>
              <a:t>Eficiencia, eficacia, calidad,  equidad</a:t>
            </a:r>
          </a:p>
          <a:p>
            <a:pPr eaLnBrk="1" hangingPunct="1">
              <a:defRPr/>
            </a:pPr>
            <a:r>
              <a:rPr lang="es-PE" sz="2400" b="1" noProof="0" dirty="0"/>
              <a:t>En el campo microeconómico: Organización interna del sector</a:t>
            </a:r>
          </a:p>
          <a:p>
            <a:pPr eaLnBrk="1" hangingPunct="1">
              <a:defRPr/>
            </a:pPr>
            <a:r>
              <a:rPr lang="es-PE" sz="2400" b="1" noProof="0" dirty="0"/>
              <a:t>En el campo  Macroeconómico: Asignación global de recursos al sector.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2444C-C531-8E2E-4C52-98A248325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597B70-0B57-5ECF-4B8F-B19DB558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8" y="1153572"/>
            <a:ext cx="3482226" cy="4461163"/>
          </a:xfrm>
        </p:spPr>
        <p:txBody>
          <a:bodyPr>
            <a:normAutofit/>
          </a:bodyPr>
          <a:lstStyle/>
          <a:p>
            <a:r>
              <a:rPr lang="es-PE" sz="3200" noProof="0" dirty="0">
                <a:solidFill>
                  <a:srgbClr val="FFFFFF"/>
                </a:solidFill>
              </a:rPr>
              <a:t>Enfermedad Renal Crónica: definiciones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1B0FE1-CE91-A06B-0372-54759E2FB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200416"/>
            <a:ext cx="7619720" cy="6338496"/>
          </a:xfrm>
        </p:spPr>
        <p:txBody>
          <a:bodyPr anchor="ctr">
            <a:normAutofit/>
          </a:bodyPr>
          <a:lstStyle/>
          <a:p>
            <a:r>
              <a:rPr lang="es-PE" noProof="0" dirty="0"/>
              <a:t>ERC: </a:t>
            </a:r>
          </a:p>
          <a:p>
            <a:pPr marL="514350" indent="-514350">
              <a:buFont typeface="+mj-lt"/>
              <a:buAutoNum type="arabicPeriod"/>
            </a:pPr>
            <a:r>
              <a:rPr lang="es-PE" noProof="0" dirty="0"/>
              <a:t>Disminución de la TFG menor a 60 ml/min / 173 m</a:t>
            </a:r>
            <a:r>
              <a:rPr lang="es-PE" baseline="30000" noProof="0" dirty="0"/>
              <a:t>2 </a:t>
            </a:r>
            <a:r>
              <a:rPr lang="es-PE" noProof="0" dirty="0"/>
              <a:t>SC o</a:t>
            </a:r>
          </a:p>
          <a:p>
            <a:pPr marL="514350" indent="-514350">
              <a:buFont typeface="+mj-lt"/>
              <a:buAutoNum type="arabicPeriod"/>
            </a:pPr>
            <a:r>
              <a:rPr lang="es-PE" noProof="0" dirty="0"/>
              <a:t>Uno o mas de los siguientes marcadores de daño renal por mas de tres meses: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PE" noProof="0" dirty="0"/>
              <a:t>Albuminuria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PE" noProof="0" dirty="0"/>
              <a:t>Anormalidades del sedimento urinario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PE" noProof="0" dirty="0"/>
              <a:t>Alteraciones electrolíticas secundarias a desordenes tubulares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PE" noProof="0" dirty="0"/>
              <a:t>Anormalidades detectadas por histología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PE" noProof="0" dirty="0"/>
              <a:t>Anormalidades estructurales determinadas por imágenes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PE" noProof="0" dirty="0"/>
              <a:t>Historia de trasplante renal.</a:t>
            </a:r>
          </a:p>
          <a:p>
            <a:endParaRPr lang="es-PE" baseline="30000" noProof="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13D2DFA-3DEE-B859-BD9A-AE8EF759A906}"/>
              </a:ext>
            </a:extLst>
          </p:cNvPr>
          <p:cNvSpPr txBox="1"/>
          <p:nvPr/>
        </p:nvSpPr>
        <p:spPr>
          <a:xfrm>
            <a:off x="9962060" y="6570227"/>
            <a:ext cx="22268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KDIGO 2012, 2013</a:t>
            </a:r>
          </a:p>
        </p:txBody>
      </p:sp>
    </p:spTree>
    <p:extLst>
      <p:ext uri="{BB962C8B-B14F-4D97-AF65-F5344CB8AC3E}">
        <p14:creationId xmlns:p14="http://schemas.microsoft.com/office/powerpoint/2010/main" val="5298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6C0CF-C79A-F020-0A18-1910976F4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D6DEA4-3470-B977-04DB-95E126E0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3260"/>
            <a:ext cx="3732756" cy="4461163"/>
          </a:xfrm>
        </p:spPr>
        <p:txBody>
          <a:bodyPr>
            <a:normAutofit/>
          </a:bodyPr>
          <a:lstStyle/>
          <a:p>
            <a:r>
              <a:rPr lang="es-PE" noProof="0" dirty="0"/>
              <a:t>Enfermedad Renal Crónica: definiciones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1E8364-D39B-1993-0431-BF1A8931E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173" y="150312"/>
            <a:ext cx="8004131" cy="6388599"/>
          </a:xfrm>
        </p:spPr>
        <p:txBody>
          <a:bodyPr anchor="ctr">
            <a:normAutofit fontScale="92500" lnSpcReduction="20000"/>
          </a:bodyPr>
          <a:lstStyle/>
          <a:p>
            <a:r>
              <a:rPr lang="es-PE" sz="2200" noProof="0" dirty="0"/>
              <a:t>Severidad es la ERC: Se clasifica dependiendo 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PE" sz="2200" noProof="0" dirty="0"/>
              <a:t>Nivel de albumina presente en la orina: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PE" sz="2200" noProof="0" dirty="0"/>
              <a:t>Normal o incremento leve: &lt; 30 mg / g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PE" sz="2200" noProof="0" dirty="0"/>
              <a:t>Incremento moderado: 31-300 mg / g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PE" sz="2200" noProof="0" dirty="0"/>
              <a:t>Incremento severo: &gt; 300 mg / g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PE" sz="2200" noProof="0" dirty="0"/>
              <a:t>Según la TFG:</a:t>
            </a:r>
          </a:p>
          <a:p>
            <a:pPr lvl="2"/>
            <a:r>
              <a:rPr lang="es-PE" sz="2200" noProof="0" dirty="0"/>
              <a:t>1. Normal o alto: &gt; 90 ml/min / 173 m</a:t>
            </a:r>
            <a:r>
              <a:rPr lang="es-PE" sz="2200" baseline="30000" noProof="0" dirty="0"/>
              <a:t>2 </a:t>
            </a:r>
            <a:r>
              <a:rPr lang="es-PE" sz="2200" noProof="0" dirty="0"/>
              <a:t>SC</a:t>
            </a:r>
          </a:p>
          <a:p>
            <a:pPr lvl="2"/>
            <a:r>
              <a:rPr lang="es-PE" sz="2200" noProof="0" dirty="0"/>
              <a:t> 2. Levemente disminuido 60 – 89 ml/min / 173 m</a:t>
            </a:r>
            <a:r>
              <a:rPr lang="es-PE" sz="2200" baseline="30000" noProof="0" dirty="0"/>
              <a:t>2 </a:t>
            </a:r>
            <a:r>
              <a:rPr lang="es-PE" sz="2200" noProof="0" dirty="0"/>
              <a:t>SC</a:t>
            </a:r>
          </a:p>
          <a:p>
            <a:pPr lvl="2"/>
            <a:r>
              <a:rPr lang="es-PE" sz="2200" noProof="0" dirty="0"/>
              <a:t>3A.  Disminución leve a moderada: 45 – 59 ml/min / 173 m</a:t>
            </a:r>
            <a:r>
              <a:rPr lang="es-PE" sz="2200" baseline="30000" noProof="0" dirty="0"/>
              <a:t>2 </a:t>
            </a:r>
            <a:r>
              <a:rPr lang="es-PE" sz="2200" noProof="0" dirty="0"/>
              <a:t>SC</a:t>
            </a:r>
          </a:p>
          <a:p>
            <a:pPr lvl="2"/>
            <a:r>
              <a:rPr lang="es-PE" sz="2200" noProof="0" dirty="0"/>
              <a:t>3B. Disminución moderada a severa: 30 – 44 ml/min / 173 m</a:t>
            </a:r>
            <a:r>
              <a:rPr lang="es-PE" sz="2200" baseline="30000" noProof="0" dirty="0"/>
              <a:t>2 </a:t>
            </a:r>
            <a:r>
              <a:rPr lang="es-PE" sz="2200" noProof="0" dirty="0"/>
              <a:t>SC</a:t>
            </a:r>
          </a:p>
          <a:p>
            <a:pPr lvl="2"/>
            <a:r>
              <a:rPr lang="es-PE" sz="2200" noProof="0" dirty="0"/>
              <a:t>4. Disminución severa: 15 – 29 ml/min / 173 m</a:t>
            </a:r>
            <a:r>
              <a:rPr lang="es-PE" sz="2200" baseline="30000" noProof="0" dirty="0"/>
              <a:t>2 </a:t>
            </a:r>
            <a:r>
              <a:rPr lang="es-PE" sz="2200" noProof="0" dirty="0"/>
              <a:t>SC</a:t>
            </a:r>
          </a:p>
          <a:p>
            <a:pPr lvl="2"/>
            <a:r>
              <a:rPr lang="es-PE" sz="2200" noProof="0" dirty="0"/>
              <a:t>5 Falla renal: menor de 15 ml/min / 173 m</a:t>
            </a:r>
            <a:r>
              <a:rPr lang="es-PE" sz="2200" baseline="30000" noProof="0" dirty="0"/>
              <a:t>2 </a:t>
            </a:r>
            <a:r>
              <a:rPr lang="es-PE" sz="2200" noProof="0" dirty="0"/>
              <a:t>SC (Por lo general deben  iniciar algún tipo de terapia de reemplazo renal (Hemodiálisis , diálisis peritoneal o trasplante)</a:t>
            </a:r>
            <a:endParaRPr lang="es-PE" sz="2200" baseline="30000" noProof="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5F2B19C-AA73-6B08-9916-84CEC3028ACC}"/>
              </a:ext>
            </a:extLst>
          </p:cNvPr>
          <p:cNvSpPr txBox="1"/>
          <p:nvPr/>
        </p:nvSpPr>
        <p:spPr>
          <a:xfrm>
            <a:off x="9962060" y="6570227"/>
            <a:ext cx="22268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KDIGO 2012, 2013</a:t>
            </a:r>
          </a:p>
        </p:txBody>
      </p:sp>
    </p:spTree>
    <p:extLst>
      <p:ext uri="{BB962C8B-B14F-4D97-AF65-F5344CB8AC3E}">
        <p14:creationId xmlns:p14="http://schemas.microsoft.com/office/powerpoint/2010/main" val="39188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6A03A-8B44-E6FF-8CE8-F81BEBB82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E9E1FDA7-D0C2-8401-FAF5-AD69210CAF8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PE" sz="4100" noProof="0" dirty="0">
                <a:latin typeface="Arial Narrow" pitchFamily="34" charset="0"/>
              </a:rPr>
              <a:t>TIPOS DE ANALISIS FARMACO ECONOMICOS</a:t>
            </a:r>
          </a:p>
        </p:txBody>
      </p:sp>
      <p:graphicFrame>
        <p:nvGraphicFramePr>
          <p:cNvPr id="22" name="Marcador de contenido 21">
            <a:extLst>
              <a:ext uri="{FF2B5EF4-FFF2-40B4-BE49-F238E27FC236}">
                <a16:creationId xmlns:a16="http://schemas.microsoft.com/office/drawing/2014/main" id="{3AA6D207-79A1-5291-62B0-53ABA8EF4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122511"/>
              </p:ext>
            </p:extLst>
          </p:nvPr>
        </p:nvGraphicFramePr>
        <p:xfrm>
          <a:off x="4284041" y="939452"/>
          <a:ext cx="7791189" cy="5558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030">
                  <a:extLst>
                    <a:ext uri="{9D8B030D-6E8A-4147-A177-3AD203B41FA5}">
                      <a16:colId xmlns:a16="http://schemas.microsoft.com/office/drawing/2014/main" val="984559221"/>
                    </a:ext>
                  </a:extLst>
                </a:gridCol>
                <a:gridCol w="1820598">
                  <a:extLst>
                    <a:ext uri="{9D8B030D-6E8A-4147-A177-3AD203B41FA5}">
                      <a16:colId xmlns:a16="http://schemas.microsoft.com/office/drawing/2014/main" val="1872317985"/>
                    </a:ext>
                  </a:extLst>
                </a:gridCol>
                <a:gridCol w="3737561">
                  <a:extLst>
                    <a:ext uri="{9D8B030D-6E8A-4147-A177-3AD203B41FA5}">
                      <a16:colId xmlns:a16="http://schemas.microsoft.com/office/drawing/2014/main" val="1475197690"/>
                    </a:ext>
                  </a:extLst>
                </a:gridCol>
              </a:tblGrid>
              <a:tr h="702138">
                <a:tc>
                  <a:txBody>
                    <a:bodyPr/>
                    <a:lstStyle/>
                    <a:p>
                      <a:pPr algn="l"/>
                      <a:r>
                        <a:rPr lang="es-PE" noProof="0" dirty="0"/>
                        <a:t>TIPOS DE ANALISIS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noProof="0" dirty="0"/>
                        <a:t>NUMERADOR: COSTOS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noProof="0" dirty="0"/>
                        <a:t>DENOMINADOR: RESULTADOS O BENEFICIOS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37794"/>
                  </a:ext>
                </a:extLst>
              </a:tr>
              <a:tr h="738355">
                <a:tc>
                  <a:txBody>
                    <a:bodyPr/>
                    <a:lstStyle/>
                    <a:p>
                      <a:pPr algn="l"/>
                      <a:r>
                        <a:rPr lang="es-PE" b="1" noProof="0" dirty="0"/>
                        <a:t>COSTOS CONSECUENCIAS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noProof="0" dirty="0"/>
                        <a:t>DINERO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noProof="0" dirty="0"/>
                        <a:t>LISTA MULTIDIMENSIONAL DE RESULTADOS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858407"/>
                  </a:ext>
                </a:extLst>
              </a:tr>
              <a:tr h="446816">
                <a:tc>
                  <a:txBody>
                    <a:bodyPr/>
                    <a:lstStyle/>
                    <a:p>
                      <a:pPr algn="l"/>
                      <a:r>
                        <a:rPr lang="es-PE" b="1" noProof="0" dirty="0"/>
                        <a:t>COSTOS MINIMIZADOS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noProof="0" dirty="0"/>
                        <a:t>DINERO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noProof="0" dirty="0"/>
                        <a:t>NADA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050739"/>
                  </a:ext>
                </a:extLst>
              </a:tr>
              <a:tr h="421283">
                <a:tc>
                  <a:txBody>
                    <a:bodyPr/>
                    <a:lstStyle/>
                    <a:p>
                      <a:pPr algn="l"/>
                      <a:r>
                        <a:rPr lang="es-PE" b="1" noProof="0" dirty="0"/>
                        <a:t>COSTO BENEFICIO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noProof="0" dirty="0"/>
                        <a:t>DINERO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noProof="0" dirty="0"/>
                        <a:t>DINERO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9558104"/>
                  </a:ext>
                </a:extLst>
              </a:tr>
              <a:tr h="1770667">
                <a:tc>
                  <a:txBody>
                    <a:bodyPr/>
                    <a:lstStyle/>
                    <a:p>
                      <a:pPr algn="l"/>
                      <a:r>
                        <a:rPr lang="es-PE" b="1" noProof="0" dirty="0"/>
                        <a:t>COSTO EFECTIVIDAD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noProof="0" dirty="0"/>
                        <a:t>DINERO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noProof="0" dirty="0"/>
                        <a:t>MEDIDAS ESPECIFICAS DE EFECTIVIDAD: UNIDADES “NATURALES”. VIDA SALVADA, GLUCOSA SANGUINEA, PRESION ARTERIAL en mm Hg, etc.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1766174"/>
                  </a:ext>
                </a:extLst>
              </a:tr>
              <a:tr h="1067251">
                <a:tc>
                  <a:txBody>
                    <a:bodyPr/>
                    <a:lstStyle/>
                    <a:p>
                      <a:pPr algn="l"/>
                      <a:r>
                        <a:rPr lang="es-PE" b="1" noProof="0" dirty="0"/>
                        <a:t>COSTO UTILIDAD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noProof="0" dirty="0"/>
                        <a:t>DINERO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noProof="0" dirty="0"/>
                        <a:t>UNA UTILIDAD COMUN MEDIDA p ej. CALIDAD AJUSTADA A AÑOS DE VIDA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5314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8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70F49-F626-5305-20DA-861D5CE96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02BEA92B-84AA-6FA6-967E-60B65E3F2B1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2237984"/>
            <a:ext cx="2467627" cy="3987452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es-PE" sz="2800" noProof="0" dirty="0">
                <a:latin typeface="Arial Narrow" pitchFamily="34" charset="0"/>
              </a:rPr>
              <a:t>Cuadro General de Estudios de Resultados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A11EBB-B691-B2B1-41C7-766BC57B66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</a:blip>
          <a:srcRect t="12572"/>
          <a:stretch/>
        </p:blipFill>
        <p:spPr>
          <a:xfrm>
            <a:off x="2348763" y="281187"/>
            <a:ext cx="9843237" cy="65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1FC5B23-48E0-ED7B-FBA0-02D2A9DBD261}"/>
              </a:ext>
            </a:extLst>
          </p:cNvPr>
          <p:cNvSpPr txBox="1"/>
          <p:nvPr/>
        </p:nvSpPr>
        <p:spPr>
          <a:xfrm>
            <a:off x="268871" y="1579609"/>
            <a:ext cx="2050754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s-PE" dirty="0"/>
              <a:t>Paciente con ERC</a:t>
            </a:r>
          </a:p>
          <a:p>
            <a:r>
              <a:rPr lang="es-PE" dirty="0"/>
              <a:t>Clasificación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3310805-ED45-75C5-D245-E8E15AC33956}"/>
              </a:ext>
            </a:extLst>
          </p:cNvPr>
          <p:cNvGrpSpPr/>
          <p:nvPr/>
        </p:nvGrpSpPr>
        <p:grpSpPr>
          <a:xfrm>
            <a:off x="1044628" y="2225940"/>
            <a:ext cx="1530484" cy="1480102"/>
            <a:chOff x="1178973" y="2200887"/>
            <a:chExt cx="1530484" cy="1480102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B894FE07-4C3B-E49A-2F83-6942E3A1E378}"/>
                </a:ext>
              </a:extLst>
            </p:cNvPr>
            <p:cNvSpPr txBox="1"/>
            <p:nvPr/>
          </p:nvSpPr>
          <p:spPr>
            <a:xfrm>
              <a:off x="1178973" y="3311657"/>
              <a:ext cx="1530484" cy="36933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PE" dirty="0"/>
                <a:t>Intervención</a:t>
              </a:r>
            </a:p>
          </p:txBody>
        </p:sp>
        <p:cxnSp>
          <p:nvCxnSpPr>
            <p:cNvPr id="13" name="Conector: angular 12">
              <a:extLst>
                <a:ext uri="{FF2B5EF4-FFF2-40B4-BE49-F238E27FC236}">
                  <a16:creationId xmlns:a16="http://schemas.microsoft.com/office/drawing/2014/main" id="{AA8578B0-3CDF-52D9-803D-FD98D7223EBA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rot="16200000" flipH="1">
              <a:off x="1131019" y="2498461"/>
              <a:ext cx="1110770" cy="515622"/>
            </a:xfrm>
            <a:prstGeom prst="bentConnector3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01D472F-ADB3-8B53-62EA-784AFCD32526}"/>
              </a:ext>
            </a:extLst>
          </p:cNvPr>
          <p:cNvGrpSpPr/>
          <p:nvPr/>
        </p:nvGrpSpPr>
        <p:grpSpPr>
          <a:xfrm>
            <a:off x="2575112" y="3521376"/>
            <a:ext cx="2573205" cy="508778"/>
            <a:chOff x="2575112" y="3959882"/>
            <a:chExt cx="2573205" cy="50877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FB7714C-2CE7-962A-7196-8554911248EC}"/>
                </a:ext>
              </a:extLst>
            </p:cNvPr>
            <p:cNvSpPr txBox="1"/>
            <p:nvPr/>
          </p:nvSpPr>
          <p:spPr>
            <a:xfrm>
              <a:off x="3920096" y="4099328"/>
              <a:ext cx="1228221" cy="36933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PE" dirty="0"/>
                <a:t>Resultado</a:t>
              </a:r>
            </a:p>
          </p:txBody>
        </p:sp>
        <p:cxnSp>
          <p:nvCxnSpPr>
            <p:cNvPr id="16" name="Conector: angular 15">
              <a:extLst>
                <a:ext uri="{FF2B5EF4-FFF2-40B4-BE49-F238E27FC236}">
                  <a16:creationId xmlns:a16="http://schemas.microsoft.com/office/drawing/2014/main" id="{B0BED76C-7D0C-019A-E0B7-D2D9F04C852E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2575112" y="3959882"/>
              <a:ext cx="1344984" cy="324112"/>
            </a:xfrm>
            <a:prstGeom prst="bentConnector3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3328872D-439A-464E-DB3E-29B2820A6BF6}"/>
              </a:ext>
            </a:extLst>
          </p:cNvPr>
          <p:cNvGrpSpPr/>
          <p:nvPr/>
        </p:nvGrpSpPr>
        <p:grpSpPr>
          <a:xfrm>
            <a:off x="5148316" y="3106828"/>
            <a:ext cx="2404877" cy="738665"/>
            <a:chOff x="5023652" y="3545330"/>
            <a:chExt cx="2567644" cy="492443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8305840-0748-C074-AE94-39AC189E680C}"/>
                </a:ext>
              </a:extLst>
            </p:cNvPr>
            <p:cNvSpPr txBox="1"/>
            <p:nvPr/>
          </p:nvSpPr>
          <p:spPr>
            <a:xfrm>
              <a:off x="6246312" y="3545330"/>
              <a:ext cx="1344984" cy="36933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PE" dirty="0"/>
                <a:t>Evaluación</a:t>
              </a:r>
            </a:p>
          </p:txBody>
        </p:sp>
        <p:cxnSp>
          <p:nvCxnSpPr>
            <p:cNvPr id="18" name="Conector: angular 17">
              <a:extLst>
                <a:ext uri="{FF2B5EF4-FFF2-40B4-BE49-F238E27FC236}">
                  <a16:creationId xmlns:a16="http://schemas.microsoft.com/office/drawing/2014/main" id="{8A03AD8A-ABA6-B207-08E4-422F47C4886E}"/>
                </a:ext>
              </a:extLst>
            </p:cNvPr>
            <p:cNvCxnSpPr>
              <a:cxnSpLocks/>
              <a:stCxn id="6" idx="3"/>
              <a:endCxn id="9" idx="1"/>
            </p:cNvCxnSpPr>
            <p:nvPr/>
          </p:nvCxnSpPr>
          <p:spPr>
            <a:xfrm flipV="1">
              <a:off x="5023652" y="3729996"/>
              <a:ext cx="1222659" cy="307777"/>
            </a:xfrm>
            <a:prstGeom prst="bentConnector3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9C88543-2593-B145-F668-248A4133D61F}"/>
              </a:ext>
            </a:extLst>
          </p:cNvPr>
          <p:cNvGrpSpPr/>
          <p:nvPr/>
        </p:nvGrpSpPr>
        <p:grpSpPr>
          <a:xfrm>
            <a:off x="2799780" y="3845488"/>
            <a:ext cx="745717" cy="1767596"/>
            <a:chOff x="2895822" y="4283994"/>
            <a:chExt cx="745717" cy="1767596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33732B2-7BBD-0E3E-89F7-6CE3D9DC3BEB}"/>
                </a:ext>
              </a:extLst>
            </p:cNvPr>
            <p:cNvSpPr txBox="1"/>
            <p:nvPr/>
          </p:nvSpPr>
          <p:spPr>
            <a:xfrm>
              <a:off x="2895822" y="5682258"/>
              <a:ext cx="745717" cy="36933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PE" dirty="0"/>
                <a:t>costo</a:t>
              </a:r>
            </a:p>
          </p:txBody>
        </p:sp>
        <p:cxnSp>
          <p:nvCxnSpPr>
            <p:cNvPr id="21" name="Conector: angular 20">
              <a:extLst>
                <a:ext uri="{FF2B5EF4-FFF2-40B4-BE49-F238E27FC236}">
                  <a16:creationId xmlns:a16="http://schemas.microsoft.com/office/drawing/2014/main" id="{44A63415-8783-4068-726E-3F7AB87A04E7}"/>
                </a:ext>
              </a:extLst>
            </p:cNvPr>
            <p:cNvCxnSpPr>
              <a:stCxn id="7" idx="0"/>
            </p:cNvCxnSpPr>
            <p:nvPr/>
          </p:nvCxnSpPr>
          <p:spPr>
            <a:xfrm rot="5400000" flipH="1" flipV="1">
              <a:off x="2606660" y="4946015"/>
              <a:ext cx="1398264" cy="74222"/>
            </a:xfrm>
            <a:prstGeom prst="bentConnector3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D7B0254-DD59-AD2F-A600-8B3F485CB14B}"/>
              </a:ext>
            </a:extLst>
          </p:cNvPr>
          <p:cNvGrpSpPr/>
          <p:nvPr/>
        </p:nvGrpSpPr>
        <p:grpSpPr>
          <a:xfrm>
            <a:off x="6923331" y="1788030"/>
            <a:ext cx="4725874" cy="1318800"/>
            <a:chOff x="6923332" y="2689499"/>
            <a:chExt cx="4725875" cy="855832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32D92EB0-0BA6-00B8-30A3-A9EAA6698CBA}"/>
                </a:ext>
              </a:extLst>
            </p:cNvPr>
            <p:cNvSpPr txBox="1"/>
            <p:nvPr/>
          </p:nvSpPr>
          <p:spPr>
            <a:xfrm>
              <a:off x="8136764" y="2689499"/>
              <a:ext cx="3512443" cy="184338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E" dirty="0"/>
                <a:t>Resultado Único / costo Único</a:t>
              </a:r>
            </a:p>
          </p:txBody>
        </p:sp>
        <p:cxnSp>
          <p:nvCxnSpPr>
            <p:cNvPr id="23" name="Conector: angular 22">
              <a:extLst>
                <a:ext uri="{FF2B5EF4-FFF2-40B4-BE49-F238E27FC236}">
                  <a16:creationId xmlns:a16="http://schemas.microsoft.com/office/drawing/2014/main" id="{95A6FED7-75BD-382A-2E53-CFAC291A2E0A}"/>
                </a:ext>
              </a:extLst>
            </p:cNvPr>
            <p:cNvCxnSpPr>
              <a:cxnSpLocks/>
              <a:stCxn id="9" idx="0"/>
              <a:endCxn id="10" idx="1"/>
            </p:cNvCxnSpPr>
            <p:nvPr/>
          </p:nvCxnSpPr>
          <p:spPr>
            <a:xfrm rot="5400000" flipH="1" flipV="1">
              <a:off x="7169220" y="2577787"/>
              <a:ext cx="721656" cy="1213431"/>
            </a:xfrm>
            <a:prstGeom prst="bentConnector2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B5124BED-FCEA-F1AB-55F4-F6835D89451C}"/>
              </a:ext>
            </a:extLst>
          </p:cNvPr>
          <p:cNvGrpSpPr/>
          <p:nvPr/>
        </p:nvGrpSpPr>
        <p:grpSpPr>
          <a:xfrm>
            <a:off x="6923332" y="3660821"/>
            <a:ext cx="5077464" cy="1641965"/>
            <a:chOff x="6923332" y="3660821"/>
            <a:chExt cx="5077464" cy="1641965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52FBA369-D406-791F-BCD3-B7C8CD1EB09C}"/>
                </a:ext>
              </a:extLst>
            </p:cNvPr>
            <p:cNvSpPr txBox="1"/>
            <p:nvPr/>
          </p:nvSpPr>
          <p:spPr>
            <a:xfrm>
              <a:off x="8122811" y="4656455"/>
              <a:ext cx="3877985" cy="646331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PE" dirty="0"/>
                <a:t>Resultado múltiple / costo múltiple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PE" dirty="0"/>
                <a:t>Modelo de Márkov</a:t>
              </a:r>
            </a:p>
          </p:txBody>
        </p:sp>
        <p:cxnSp>
          <p:nvCxnSpPr>
            <p:cNvPr id="25" name="Conector: angular 24">
              <a:extLst>
                <a:ext uri="{FF2B5EF4-FFF2-40B4-BE49-F238E27FC236}">
                  <a16:creationId xmlns:a16="http://schemas.microsoft.com/office/drawing/2014/main" id="{3EB91477-5972-704C-F59E-153C2A1FF182}"/>
                </a:ext>
              </a:extLst>
            </p:cNvPr>
            <p:cNvCxnSpPr>
              <a:stCxn id="9" idx="2"/>
              <a:endCxn id="11" idx="1"/>
            </p:cNvCxnSpPr>
            <p:nvPr/>
          </p:nvCxnSpPr>
          <p:spPr>
            <a:xfrm rot="16200000" flipH="1">
              <a:off x="6863672" y="3720481"/>
              <a:ext cx="1318799" cy="1199479"/>
            </a:xfrm>
            <a:prstGeom prst="bentConnector2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9DEB2C2-6727-6224-2B84-A3F924003457}"/>
              </a:ext>
            </a:extLst>
          </p:cNvPr>
          <p:cNvSpPr txBox="1"/>
          <p:nvPr/>
        </p:nvSpPr>
        <p:spPr>
          <a:xfrm>
            <a:off x="1231545" y="6240122"/>
            <a:ext cx="10769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PE" sz="1800" dirty="0">
                <a:solidFill>
                  <a:srgbClr val="FF0000"/>
                </a:solidFill>
                <a:latin typeface="Arial Narrow" pitchFamily="34" charset="0"/>
              </a:rPr>
              <a:t>Recordar que la eficiencia en Salud tiene que pasar por la eficacia o efectividad</a:t>
            </a:r>
            <a:endParaRPr lang="es-PE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7B118F6-C591-33AC-FCF8-FFB9731DC269}"/>
              </a:ext>
            </a:extLst>
          </p:cNvPr>
          <p:cNvSpPr txBox="1"/>
          <p:nvPr/>
        </p:nvSpPr>
        <p:spPr>
          <a:xfrm>
            <a:off x="3444658" y="568135"/>
            <a:ext cx="430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Proceso General de costo efectividad</a:t>
            </a:r>
          </a:p>
        </p:txBody>
      </p:sp>
    </p:spTree>
    <p:extLst>
      <p:ext uri="{BB962C8B-B14F-4D97-AF65-F5344CB8AC3E}">
        <p14:creationId xmlns:p14="http://schemas.microsoft.com/office/powerpoint/2010/main" val="224700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1638414-A1A1-9582-7F4E-91D2C8F5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92" y="1153572"/>
            <a:ext cx="3647171" cy="2123811"/>
          </a:xfrm>
        </p:spPr>
        <p:txBody>
          <a:bodyPr>
            <a:normAutofit/>
          </a:bodyPr>
          <a:lstStyle/>
          <a:p>
            <a:r>
              <a:rPr lang="es-PE" noProof="0" dirty="0"/>
              <a:t>Trasplante Renal es mas costo efectivo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DD4416-A48B-5229-B7D2-70CB7549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2402377"/>
          </a:xfrm>
        </p:spPr>
        <p:txBody>
          <a:bodyPr anchor="ctr">
            <a:normAutofit/>
          </a:bodyPr>
          <a:lstStyle/>
          <a:p>
            <a:r>
              <a:rPr lang="es-PE" noProof="0" dirty="0"/>
              <a:t>Existe un incremento de pacientes que requieren reemplazo de la función renal en todas sus formas.</a:t>
            </a:r>
          </a:p>
          <a:p>
            <a:pPr lvl="1"/>
            <a:r>
              <a:rPr lang="es-PE" noProof="0" dirty="0"/>
              <a:t>Diálisis peritoneal</a:t>
            </a:r>
          </a:p>
          <a:p>
            <a:pPr lvl="1"/>
            <a:r>
              <a:rPr lang="es-PE" noProof="0" dirty="0"/>
              <a:t>Hemodiálisis </a:t>
            </a:r>
          </a:p>
          <a:p>
            <a:pPr lvl="1"/>
            <a:r>
              <a:rPr lang="es-PE" noProof="0" dirty="0"/>
              <a:t>Trasplante renal.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BAE458-62A1-3F4A-0AB3-430F6CA3845E}"/>
              </a:ext>
            </a:extLst>
          </p:cNvPr>
          <p:cNvSpPr txBox="1"/>
          <p:nvPr/>
        </p:nvSpPr>
        <p:spPr>
          <a:xfrm>
            <a:off x="9408546" y="6506697"/>
            <a:ext cx="2225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Arredondo. Rev. de </a:t>
            </a:r>
            <a:r>
              <a:rPr lang="es-PE" sz="11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Saude</a:t>
            </a:r>
            <a:r>
              <a:rPr lang="es-PE" sz="11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 1998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6F4E642-543C-7EF0-815C-5EA5CD2C5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71" y="3429000"/>
            <a:ext cx="2492812" cy="3062598"/>
          </a:xfrm>
          <a:prstGeom prst="rect">
            <a:avLst/>
          </a:prstGeom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660E05A-C7FC-5351-3250-43A61AFE6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21658"/>
              </p:ext>
            </p:extLst>
          </p:nvPr>
        </p:nvGraphicFramePr>
        <p:xfrm>
          <a:off x="4447308" y="3277383"/>
          <a:ext cx="7057859" cy="2698865"/>
        </p:xfrm>
        <a:graphic>
          <a:graphicData uri="http://schemas.openxmlformats.org/drawingml/2006/table">
            <a:tbl>
              <a:tblPr/>
              <a:tblGrid>
                <a:gridCol w="2016122">
                  <a:extLst>
                    <a:ext uri="{9D8B030D-6E8A-4147-A177-3AD203B41FA5}">
                      <a16:colId xmlns:a16="http://schemas.microsoft.com/office/drawing/2014/main" val="431834383"/>
                    </a:ext>
                  </a:extLst>
                </a:gridCol>
                <a:gridCol w="2167048">
                  <a:extLst>
                    <a:ext uri="{9D8B030D-6E8A-4147-A177-3AD203B41FA5}">
                      <a16:colId xmlns:a16="http://schemas.microsoft.com/office/drawing/2014/main" val="4210293342"/>
                    </a:ext>
                  </a:extLst>
                </a:gridCol>
                <a:gridCol w="1506734">
                  <a:extLst>
                    <a:ext uri="{9D8B030D-6E8A-4147-A177-3AD203B41FA5}">
                      <a16:colId xmlns:a16="http://schemas.microsoft.com/office/drawing/2014/main" val="297748429"/>
                    </a:ext>
                  </a:extLst>
                </a:gridCol>
                <a:gridCol w="1367955">
                  <a:extLst>
                    <a:ext uri="{9D8B030D-6E8A-4147-A177-3AD203B41FA5}">
                      <a16:colId xmlns:a16="http://schemas.microsoft.com/office/drawing/2014/main" val="3234638064"/>
                    </a:ext>
                  </a:extLst>
                </a:gridCol>
              </a:tblGrid>
              <a:tr h="4287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noProof="0" dirty="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noProof="0" dirty="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Diálisis peritoneal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noProof="0" dirty="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Hemodiálisis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noProof="0" dirty="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trasplante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648684"/>
                  </a:ext>
                </a:extLst>
              </a:tr>
              <a:tr h="428775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i="0" u="none" strike="noStrike" noProof="0" dirty="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de manejo Anual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noProof="0" dirty="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$5,643.07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noProof="0" dirty="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$9,631.60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noProof="0" dirty="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$3,061.23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321651"/>
                  </a:ext>
                </a:extLst>
              </a:tr>
              <a:tr h="428775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i="0" u="none" strike="noStrike" noProof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Sobrevida 1 año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noProof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noProof="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endParaRPr lang="es-PE" sz="1800" b="1" i="0" u="none" strike="noStrike" noProof="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noProof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117330"/>
                  </a:ext>
                </a:extLst>
              </a:tr>
              <a:tr h="428775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i="0" u="none" strike="noStrike" noProof="0" dirty="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Sobrevida 3 años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noProof="0" dirty="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noProof="0" dirty="0" err="1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endParaRPr lang="es-PE" sz="1800" b="1" i="0" u="none" strike="noStrike" noProof="0" dirty="0">
                        <a:solidFill>
                          <a:srgbClr val="0E284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noProof="0" dirty="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99922"/>
                  </a:ext>
                </a:extLst>
              </a:tr>
              <a:tr h="428775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i="0" u="none" strike="noStrike" noProof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 de Rosser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noProof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noProof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noProof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465929"/>
                  </a:ext>
                </a:extLst>
              </a:tr>
              <a:tr h="428775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i="0" u="none" strike="noStrike" noProof="0" dirty="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Coeficiente C-E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noProof="0" dirty="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6,416.95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noProof="0" dirty="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11,147.68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noProof="0" dirty="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3,088.69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553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32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76AA4-62A7-A7D6-DC71-5A67C348F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6CC13C0-EEA8-DC97-7764-F5F07A96F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7" y="1153571"/>
            <a:ext cx="3960322" cy="4461163"/>
          </a:xfrm>
        </p:spPr>
        <p:txBody>
          <a:bodyPr>
            <a:normAutofit/>
          </a:bodyPr>
          <a:lstStyle/>
          <a:p>
            <a:r>
              <a:rPr lang="es-PE" noProof="0" dirty="0"/>
              <a:t>Nefro protección: Conceptos</a:t>
            </a:r>
            <a:br>
              <a:rPr lang="es-PE" noProof="0" dirty="0"/>
            </a:br>
            <a:endParaRPr lang="es-PE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649DC1-B6D3-87DF-847E-B74B4C73C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PE" noProof="0" dirty="0"/>
              <a:t>Se ha demostrado intervenciones que son efectivas para detener o disminuir la progresión de la enfermedad renal crónica:</a:t>
            </a:r>
          </a:p>
          <a:p>
            <a:pPr lvl="1"/>
            <a:r>
              <a:rPr lang="es-PE" noProof="0" dirty="0"/>
              <a:t>El bloqueo del sistema renina angiotensina</a:t>
            </a:r>
          </a:p>
          <a:p>
            <a:pPr lvl="1"/>
            <a:r>
              <a:rPr lang="es-PE" noProof="0" dirty="0"/>
              <a:t>Adecuado control de la presión arterial</a:t>
            </a:r>
          </a:p>
          <a:p>
            <a:pPr lvl="1"/>
            <a:r>
              <a:rPr lang="es-PE" noProof="0" dirty="0"/>
              <a:t>Disminución de la proteinuria</a:t>
            </a:r>
          </a:p>
          <a:p>
            <a:pPr lvl="1"/>
            <a:r>
              <a:rPr lang="es-PE" noProof="0" dirty="0"/>
              <a:t>Así como:</a:t>
            </a:r>
          </a:p>
          <a:p>
            <a:pPr lvl="2"/>
            <a:r>
              <a:rPr lang="es-PE" noProof="0" dirty="0"/>
              <a:t>Control metabólico en los pacientes diabéticos</a:t>
            </a:r>
          </a:p>
          <a:p>
            <a:pPr lvl="2"/>
            <a:r>
              <a:rPr lang="es-PE" noProof="0" dirty="0"/>
              <a:t>Abandono de: el habito de fumar, la vida sedentaria</a:t>
            </a:r>
          </a:p>
          <a:p>
            <a:pPr lvl="2"/>
            <a:r>
              <a:rPr lang="es-PE" noProof="0" dirty="0"/>
              <a:t>Dieta saludable.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432C4BB-7DA7-7795-29EC-03B1B6D189FF}"/>
              </a:ext>
            </a:extLst>
          </p:cNvPr>
          <p:cNvSpPr txBox="1"/>
          <p:nvPr/>
        </p:nvSpPr>
        <p:spPr>
          <a:xfrm>
            <a:off x="7863119" y="6596390"/>
            <a:ext cx="34579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Campos et al. </a:t>
            </a:r>
            <a:r>
              <a:rPr lang="es-PE" sz="11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es-PE" sz="11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nefrología diálisis y trasplante 2006</a:t>
            </a:r>
          </a:p>
        </p:txBody>
      </p:sp>
    </p:spTree>
    <p:extLst>
      <p:ext uri="{BB962C8B-B14F-4D97-AF65-F5344CB8AC3E}">
        <p14:creationId xmlns:p14="http://schemas.microsoft.com/office/powerpoint/2010/main" val="6811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86E7A-C0E5-2050-0214-872FC8FE2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B09B691-8198-C0DD-21EB-8D7017CD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90" y="1153572"/>
            <a:ext cx="3699344" cy="4461163"/>
          </a:xfrm>
        </p:spPr>
        <p:txBody>
          <a:bodyPr>
            <a:normAutofit/>
          </a:bodyPr>
          <a:lstStyle/>
          <a:p>
            <a:r>
              <a:rPr lang="es-PE" sz="2800" noProof="0" dirty="0"/>
              <a:t>Nefro protección: Intervenciones efectivas publicadas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4838CE-FD25-41B9-3B00-D6371B255344}"/>
              </a:ext>
            </a:extLst>
          </p:cNvPr>
          <p:cNvSpPr txBox="1"/>
          <p:nvPr/>
        </p:nvSpPr>
        <p:spPr>
          <a:xfrm>
            <a:off x="7863119" y="6596390"/>
            <a:ext cx="4017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Barreto J. </a:t>
            </a:r>
            <a:r>
              <a:rPr lang="es-PE" sz="11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es-PE" sz="11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Latinoamericana de </a:t>
            </a:r>
            <a:r>
              <a:rPr lang="es-PE" sz="11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es-PE" sz="11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sociales y humanidades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BC1AED-0B07-503D-9471-BA32009E9F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70" t="-1" r="2161" b="2332"/>
          <a:stretch/>
        </p:blipFill>
        <p:spPr>
          <a:xfrm>
            <a:off x="3987592" y="563671"/>
            <a:ext cx="8233776" cy="55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9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BDFA6-7656-4DD6-BD68-2C06E5E62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0FE415C-6CA6-E5DD-AF4C-ACD97F56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87" y="2252787"/>
            <a:ext cx="3200400" cy="1930905"/>
          </a:xfrm>
        </p:spPr>
        <p:txBody>
          <a:bodyPr anchor="t">
            <a:normAutofit/>
          </a:bodyPr>
          <a:lstStyle/>
          <a:p>
            <a:r>
              <a:rPr lang="es-PE" sz="2400" noProof="0" dirty="0"/>
              <a:t>Nefro protección: Intervenciones efectivas publicadas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4A32212-15F1-880A-6775-267F3F511C44}"/>
              </a:ext>
            </a:extLst>
          </p:cNvPr>
          <p:cNvSpPr txBox="1"/>
          <p:nvPr/>
        </p:nvSpPr>
        <p:spPr>
          <a:xfrm>
            <a:off x="7863119" y="6596390"/>
            <a:ext cx="4017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Barreto J. </a:t>
            </a:r>
            <a:r>
              <a:rPr lang="es-PE" sz="11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es-PE" sz="11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Latinoamericana de </a:t>
            </a:r>
            <a:r>
              <a:rPr lang="es-PE" sz="11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es-PE" sz="11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sociales y humanidades 2025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028729-4851-6507-C54E-BE9BACCBF2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4" r="1684"/>
          <a:stretch/>
        </p:blipFill>
        <p:spPr>
          <a:xfrm>
            <a:off x="3708825" y="1446810"/>
            <a:ext cx="8308588" cy="39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0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BE32F-7E1C-434E-234D-DEE3C49C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86" y="2598106"/>
            <a:ext cx="3935688" cy="830894"/>
          </a:xfrm>
        </p:spPr>
        <p:txBody>
          <a:bodyPr anchor="t">
            <a:normAutofit/>
          </a:bodyPr>
          <a:lstStyle/>
          <a:p>
            <a:r>
              <a:rPr lang="es-PE" noProof="0" dirty="0"/>
              <a:t>Hoja de Ruta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AA26D03C-B627-B570-C266-065F8AF09CD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885001"/>
              </p:ext>
            </p:extLst>
          </p:nvPr>
        </p:nvGraphicFramePr>
        <p:xfrm>
          <a:off x="4659683" y="622126"/>
          <a:ext cx="6655496" cy="5302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26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993FFF-B212-4392-A1F3-5C8E89B9A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2993FFF-B212-4392-A1F3-5C8E89B9A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FD090B-0299-41D8-A915-AF360834F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EFD090B-0299-41D8-A915-AF360834F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21AFB0-AAE3-4877-AE66-2C5546697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321AFB0-AAE3-4877-AE66-2C5546697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A07C87-5C8E-4351-8E0D-7E64BF794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FA07C87-5C8E-4351-8E0D-7E64BF794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3A0FAC-69C6-4669-A858-738C4B54F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A3A0FAC-69C6-4669-A858-738C4B54F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97D96-FD84-B334-7F6E-C11F15749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7B54B91-B77A-63F4-3416-8B810ED2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87" y="2252787"/>
            <a:ext cx="3200400" cy="1930905"/>
          </a:xfrm>
        </p:spPr>
        <p:txBody>
          <a:bodyPr anchor="t">
            <a:normAutofit/>
          </a:bodyPr>
          <a:lstStyle/>
          <a:p>
            <a:r>
              <a:rPr lang="es-PE" sz="2400" noProof="0" dirty="0"/>
              <a:t>EFECTIVIDAD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938ED7B-0F67-83FB-7382-F997A80A73FD}"/>
              </a:ext>
            </a:extLst>
          </p:cNvPr>
          <p:cNvSpPr txBox="1"/>
          <p:nvPr/>
        </p:nvSpPr>
        <p:spPr>
          <a:xfrm>
            <a:off x="7863119" y="6596390"/>
            <a:ext cx="4017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Barreto J. </a:t>
            </a:r>
            <a:r>
              <a:rPr lang="es-PE" sz="11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es-PE" sz="11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Latinoamericana de </a:t>
            </a:r>
            <a:r>
              <a:rPr lang="es-PE" sz="11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es-PE" sz="11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sociales y humanidades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50202D-0620-DEAB-5E26-6401E29A81DD}"/>
              </a:ext>
            </a:extLst>
          </p:cNvPr>
          <p:cNvSpPr txBox="1"/>
          <p:nvPr/>
        </p:nvSpPr>
        <p:spPr>
          <a:xfrm>
            <a:off x="3720230" y="1127341"/>
            <a:ext cx="76659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TRATAMIENOT FARMACOLOGICO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Intervenciones Farmacológicas con cierto grado de eficacia en estudios individuales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000" dirty="0"/>
              <a:t>Inhibidores de la enzima convertidora de angiotensina (IECAs)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000" dirty="0"/>
              <a:t>Bloqueadores del receptor de angiotensina (ARA-II)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000" dirty="0"/>
              <a:t>Inhibidores de SGLT2</a:t>
            </a:r>
          </a:p>
          <a:p>
            <a:r>
              <a:rPr lang="es-PE" sz="2000" dirty="0"/>
              <a:t>TRATAMIENTO NO FARMACOLOGICO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Ejercicio físico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Terapia metabólico cetogénica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En avanzados dieta baja en proteínas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Suplemento de aminoácidos esenciales, calcio, vitamina D3 y ácidos grasos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88691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831AC-93EA-CAE2-7272-71BEA0C73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D400088-8979-0B5A-D8B6-849CED1BC7D6}"/>
              </a:ext>
            </a:extLst>
          </p:cNvPr>
          <p:cNvSpPr txBox="1"/>
          <p:nvPr/>
        </p:nvSpPr>
        <p:spPr>
          <a:xfrm>
            <a:off x="481813" y="674699"/>
            <a:ext cx="2050754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s-PE" dirty="0"/>
              <a:t>Paciente con ERC</a:t>
            </a:r>
          </a:p>
          <a:p>
            <a:r>
              <a:rPr lang="es-PE" dirty="0"/>
              <a:t>Clasificación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B551DF9-1257-7F7C-C910-57664CE786AC}"/>
              </a:ext>
            </a:extLst>
          </p:cNvPr>
          <p:cNvGrpSpPr/>
          <p:nvPr/>
        </p:nvGrpSpPr>
        <p:grpSpPr>
          <a:xfrm>
            <a:off x="888929" y="1285701"/>
            <a:ext cx="1530484" cy="1799096"/>
            <a:chOff x="966270" y="2151706"/>
            <a:chExt cx="1530484" cy="2063114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3337CD3-49CA-F966-C4B3-B31AD014C35A}"/>
                </a:ext>
              </a:extLst>
            </p:cNvPr>
            <p:cNvSpPr txBox="1"/>
            <p:nvPr/>
          </p:nvSpPr>
          <p:spPr>
            <a:xfrm>
              <a:off x="966270" y="3845488"/>
              <a:ext cx="1530484" cy="36933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PE" dirty="0"/>
                <a:t>Intervención</a:t>
              </a:r>
            </a:p>
          </p:txBody>
        </p:sp>
        <p:cxnSp>
          <p:nvCxnSpPr>
            <p:cNvPr id="13" name="Conector: angular 12">
              <a:extLst>
                <a:ext uri="{FF2B5EF4-FFF2-40B4-BE49-F238E27FC236}">
                  <a16:creationId xmlns:a16="http://schemas.microsoft.com/office/drawing/2014/main" id="{C5705FE5-B7BB-0D51-4C81-E2ABA3FEE406}"/>
                </a:ext>
              </a:extLst>
            </p:cNvPr>
            <p:cNvCxnSpPr>
              <a:cxnSpLocks/>
              <a:stCxn id="4" idx="2"/>
              <a:endCxn id="5" idx="0"/>
            </p:cNvCxnSpPr>
            <p:nvPr/>
          </p:nvCxnSpPr>
          <p:spPr>
            <a:xfrm rot="16200000" flipH="1">
              <a:off x="811130" y="2925106"/>
              <a:ext cx="1693782" cy="146981"/>
            </a:xfrm>
            <a:prstGeom prst="bentConnector3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BD678B3-1717-69E3-31AF-71DD29AF0EC2}"/>
              </a:ext>
            </a:extLst>
          </p:cNvPr>
          <p:cNvGrpSpPr/>
          <p:nvPr/>
        </p:nvGrpSpPr>
        <p:grpSpPr>
          <a:xfrm>
            <a:off x="2419413" y="2265752"/>
            <a:ext cx="2680126" cy="658011"/>
            <a:chOff x="2468191" y="4099328"/>
            <a:chExt cx="2680126" cy="658011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CE91F52-5CC3-C94F-5E7C-DF8039201753}"/>
                </a:ext>
              </a:extLst>
            </p:cNvPr>
            <p:cNvSpPr txBox="1"/>
            <p:nvPr/>
          </p:nvSpPr>
          <p:spPr>
            <a:xfrm>
              <a:off x="3920096" y="4099328"/>
              <a:ext cx="1228221" cy="36933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PE" dirty="0"/>
                <a:t>Resultado</a:t>
              </a:r>
            </a:p>
          </p:txBody>
        </p:sp>
        <p:cxnSp>
          <p:nvCxnSpPr>
            <p:cNvPr id="16" name="Conector: angular 15">
              <a:extLst>
                <a:ext uri="{FF2B5EF4-FFF2-40B4-BE49-F238E27FC236}">
                  <a16:creationId xmlns:a16="http://schemas.microsoft.com/office/drawing/2014/main" id="{6CFE36A3-70FA-E668-FA6F-33436760DB4F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 flipV="1">
              <a:off x="2468191" y="4283994"/>
              <a:ext cx="1451905" cy="473345"/>
            </a:xfrm>
            <a:prstGeom prst="bentConnector3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FCCA490-E067-98B1-CCE3-069D8AD35122}"/>
              </a:ext>
            </a:extLst>
          </p:cNvPr>
          <p:cNvGrpSpPr/>
          <p:nvPr/>
        </p:nvGrpSpPr>
        <p:grpSpPr>
          <a:xfrm>
            <a:off x="5099539" y="2185249"/>
            <a:ext cx="2491757" cy="369332"/>
            <a:chOff x="5099539" y="3545330"/>
            <a:chExt cx="2491757" cy="369332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CC5FF05-46FE-7E2D-27BF-CAFA95F0163A}"/>
                </a:ext>
              </a:extLst>
            </p:cNvPr>
            <p:cNvSpPr txBox="1"/>
            <p:nvPr/>
          </p:nvSpPr>
          <p:spPr>
            <a:xfrm>
              <a:off x="6246312" y="3545330"/>
              <a:ext cx="1344984" cy="36933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PE" dirty="0"/>
                <a:t>Evaluación</a:t>
              </a:r>
            </a:p>
          </p:txBody>
        </p:sp>
        <p:cxnSp>
          <p:nvCxnSpPr>
            <p:cNvPr id="18" name="Conector: angular 17">
              <a:extLst>
                <a:ext uri="{FF2B5EF4-FFF2-40B4-BE49-F238E27FC236}">
                  <a16:creationId xmlns:a16="http://schemas.microsoft.com/office/drawing/2014/main" id="{63244A63-16BC-A9F2-0E3B-0A368E10C450}"/>
                </a:ext>
              </a:extLst>
            </p:cNvPr>
            <p:cNvCxnSpPr>
              <a:cxnSpLocks/>
              <a:stCxn id="6" idx="3"/>
              <a:endCxn id="9" idx="1"/>
            </p:cNvCxnSpPr>
            <p:nvPr/>
          </p:nvCxnSpPr>
          <p:spPr>
            <a:xfrm flipV="1">
              <a:off x="5099539" y="3729996"/>
              <a:ext cx="1146773" cy="80503"/>
            </a:xfrm>
            <a:prstGeom prst="bentConnector3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3C661EC4-FDA4-CBBC-6343-7A5710A58FA3}"/>
              </a:ext>
            </a:extLst>
          </p:cNvPr>
          <p:cNvGrpSpPr/>
          <p:nvPr/>
        </p:nvGrpSpPr>
        <p:grpSpPr>
          <a:xfrm>
            <a:off x="2833192" y="3001943"/>
            <a:ext cx="745717" cy="1706231"/>
            <a:chOff x="2895822" y="4345359"/>
            <a:chExt cx="745717" cy="1706231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76A564B-062D-558E-41E5-41957BAC6392}"/>
                </a:ext>
              </a:extLst>
            </p:cNvPr>
            <p:cNvSpPr txBox="1"/>
            <p:nvPr/>
          </p:nvSpPr>
          <p:spPr>
            <a:xfrm>
              <a:off x="2895822" y="5682258"/>
              <a:ext cx="745717" cy="36933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PE" dirty="0"/>
                <a:t>costo</a:t>
              </a:r>
            </a:p>
          </p:txBody>
        </p:sp>
        <p:cxnSp>
          <p:nvCxnSpPr>
            <p:cNvPr id="21" name="Conector: angular 20">
              <a:extLst>
                <a:ext uri="{FF2B5EF4-FFF2-40B4-BE49-F238E27FC236}">
                  <a16:creationId xmlns:a16="http://schemas.microsoft.com/office/drawing/2014/main" id="{C4E9B59F-E8EB-66CB-F72D-1E2C50CB9E52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rot="16200000" flipV="1">
              <a:off x="2531009" y="4944585"/>
              <a:ext cx="1336899" cy="138447"/>
            </a:xfrm>
            <a:prstGeom prst="bentConnector3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CED93CC9-BE87-D9C1-8EEA-A9225FAB8CDD}"/>
              </a:ext>
            </a:extLst>
          </p:cNvPr>
          <p:cNvGrpSpPr/>
          <p:nvPr/>
        </p:nvGrpSpPr>
        <p:grpSpPr>
          <a:xfrm>
            <a:off x="6918803" y="1346083"/>
            <a:ext cx="4557338" cy="839167"/>
            <a:chOff x="6918802" y="2689499"/>
            <a:chExt cx="4557338" cy="839167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32BD8AF5-34DB-F27D-5BE7-68DF363A1D2B}"/>
                </a:ext>
              </a:extLst>
            </p:cNvPr>
            <p:cNvSpPr txBox="1"/>
            <p:nvPr/>
          </p:nvSpPr>
          <p:spPr>
            <a:xfrm>
              <a:off x="8136764" y="2689499"/>
              <a:ext cx="3339376" cy="36933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PE" dirty="0"/>
                <a:t>Resultado Único / costo Único</a:t>
              </a:r>
            </a:p>
          </p:txBody>
        </p:sp>
        <p:cxnSp>
          <p:nvCxnSpPr>
            <p:cNvPr id="23" name="Conector: angular 22">
              <a:extLst>
                <a:ext uri="{FF2B5EF4-FFF2-40B4-BE49-F238E27FC236}">
                  <a16:creationId xmlns:a16="http://schemas.microsoft.com/office/drawing/2014/main" id="{22CB2099-DF1B-632E-66E9-B813E324C3BA}"/>
                </a:ext>
              </a:extLst>
            </p:cNvPr>
            <p:cNvCxnSpPr>
              <a:stCxn id="9" idx="0"/>
              <a:endCxn id="10" idx="1"/>
            </p:cNvCxnSpPr>
            <p:nvPr/>
          </p:nvCxnSpPr>
          <p:spPr>
            <a:xfrm rot="5400000" flipH="1" flipV="1">
              <a:off x="7200533" y="2592435"/>
              <a:ext cx="654500" cy="1217961"/>
            </a:xfrm>
            <a:prstGeom prst="bentConnector2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A3462A2F-8811-D5FF-7B26-F987D1C56737}"/>
              </a:ext>
            </a:extLst>
          </p:cNvPr>
          <p:cNvGrpSpPr/>
          <p:nvPr/>
        </p:nvGrpSpPr>
        <p:grpSpPr>
          <a:xfrm>
            <a:off x="6918803" y="2554581"/>
            <a:ext cx="5081993" cy="2143453"/>
            <a:chOff x="6918803" y="3159333"/>
            <a:chExt cx="5081993" cy="2143453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6301D6B-DF0D-9394-B2D4-D13D40802E44}"/>
                </a:ext>
              </a:extLst>
            </p:cNvPr>
            <p:cNvSpPr txBox="1"/>
            <p:nvPr/>
          </p:nvSpPr>
          <p:spPr>
            <a:xfrm>
              <a:off x="8122811" y="4656455"/>
              <a:ext cx="3877985" cy="646331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PE" dirty="0"/>
                <a:t>Resultado múltiple / costo múltiple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PE" dirty="0"/>
                <a:t>Modelo de Márkov</a:t>
              </a:r>
            </a:p>
          </p:txBody>
        </p:sp>
        <p:cxnSp>
          <p:nvCxnSpPr>
            <p:cNvPr id="25" name="Conector: angular 24">
              <a:extLst>
                <a:ext uri="{FF2B5EF4-FFF2-40B4-BE49-F238E27FC236}">
                  <a16:creationId xmlns:a16="http://schemas.microsoft.com/office/drawing/2014/main" id="{DB78D9C6-167B-4FB0-F17B-3BDDB07240DA}"/>
                </a:ext>
              </a:extLst>
            </p:cNvPr>
            <p:cNvCxnSpPr>
              <a:stCxn id="9" idx="2"/>
              <a:endCxn id="11" idx="1"/>
            </p:cNvCxnSpPr>
            <p:nvPr/>
          </p:nvCxnSpPr>
          <p:spPr>
            <a:xfrm rot="16200000" flipH="1">
              <a:off x="6610663" y="3467473"/>
              <a:ext cx="1820288" cy="1204007"/>
            </a:xfrm>
            <a:prstGeom prst="bentConnector2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6890D2D9-1219-42FB-34D3-F19FB3DE1506}"/>
              </a:ext>
            </a:extLst>
          </p:cNvPr>
          <p:cNvSpPr txBox="1"/>
          <p:nvPr/>
        </p:nvSpPr>
        <p:spPr>
          <a:xfrm>
            <a:off x="711374" y="6173965"/>
            <a:ext cx="10769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PE" sz="1800" dirty="0">
                <a:solidFill>
                  <a:srgbClr val="FF0000"/>
                </a:solidFill>
                <a:latin typeface="Arial Narrow" pitchFamily="34" charset="0"/>
              </a:rPr>
              <a:t>Recordar que la eficiencia en Salud tiene que pasar por la eficacia o efectividad</a:t>
            </a:r>
            <a:endParaRPr lang="es-PE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32C6C22-7968-B82C-D5A2-3C0F9D7E25EA}"/>
              </a:ext>
            </a:extLst>
          </p:cNvPr>
          <p:cNvSpPr txBox="1"/>
          <p:nvPr/>
        </p:nvSpPr>
        <p:spPr>
          <a:xfrm>
            <a:off x="595848" y="3172509"/>
            <a:ext cx="2097818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PE" dirty="0"/>
              <a:t>Farmacológica</a:t>
            </a:r>
          </a:p>
          <a:p>
            <a:r>
              <a:rPr lang="es-PE" dirty="0"/>
              <a:t>No Farmacológica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80EFB26-EA5C-F95D-2810-79EF582036C6}"/>
              </a:ext>
            </a:extLst>
          </p:cNvPr>
          <p:cNvSpPr txBox="1"/>
          <p:nvPr/>
        </p:nvSpPr>
        <p:spPr>
          <a:xfrm>
            <a:off x="1937838" y="4766848"/>
            <a:ext cx="2923783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PE" dirty="0"/>
              <a:t>Perspectiva del Pagador</a:t>
            </a:r>
          </a:p>
          <a:p>
            <a:r>
              <a:rPr lang="es-PE" dirty="0"/>
              <a:t>Costo de intervención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4C5127B-DBC8-A47C-47FC-E80066B32E5D}"/>
              </a:ext>
            </a:extLst>
          </p:cNvPr>
          <p:cNvSpPr txBox="1"/>
          <p:nvPr/>
        </p:nvSpPr>
        <p:spPr>
          <a:xfrm>
            <a:off x="3366157" y="2730578"/>
            <a:ext cx="2965956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PE" dirty="0"/>
              <a:t>Efectividad en pacientes con ERC estadio 3A, 3B, 4 y 5.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B0C8D9B-0906-AD50-FEB7-18FD4EB58B9C}"/>
              </a:ext>
            </a:extLst>
          </p:cNvPr>
          <p:cNvSpPr txBox="1"/>
          <p:nvPr/>
        </p:nvSpPr>
        <p:spPr>
          <a:xfrm>
            <a:off x="3599786" y="466656"/>
            <a:ext cx="430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Proceso General de costo efectividad</a:t>
            </a:r>
          </a:p>
        </p:txBody>
      </p:sp>
    </p:spTree>
    <p:extLst>
      <p:ext uri="{BB962C8B-B14F-4D97-AF65-F5344CB8AC3E}">
        <p14:creationId xmlns:p14="http://schemas.microsoft.com/office/powerpoint/2010/main" val="357678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9" grpId="0" animBg="1"/>
      <p:bldP spid="20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7FE47-A383-14EC-0AF3-CE0713083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D5239776-C934-00B2-8278-C52D1628694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4739" y="272291"/>
            <a:ext cx="11574675" cy="554427"/>
          </a:xfrm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es-PE" sz="4100" noProof="0" dirty="0">
                <a:latin typeface="Arial Narrow" pitchFamily="34" charset="0"/>
              </a:rPr>
              <a:t>Análisis costo efectividad.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28F4131-E2CE-44B2-8D19-0B75353A5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458677"/>
              </p:ext>
            </p:extLst>
          </p:nvPr>
        </p:nvGraphicFramePr>
        <p:xfrm>
          <a:off x="174740" y="968158"/>
          <a:ext cx="11825194" cy="5861132"/>
        </p:xfrm>
        <a:graphic>
          <a:graphicData uri="http://schemas.openxmlformats.org/drawingml/2006/table">
            <a:tbl>
              <a:tblPr/>
              <a:tblGrid>
                <a:gridCol w="2343733">
                  <a:extLst>
                    <a:ext uri="{9D8B030D-6E8A-4147-A177-3AD203B41FA5}">
                      <a16:colId xmlns:a16="http://schemas.microsoft.com/office/drawing/2014/main" val="1075030371"/>
                    </a:ext>
                  </a:extLst>
                </a:gridCol>
                <a:gridCol w="2143981">
                  <a:extLst>
                    <a:ext uri="{9D8B030D-6E8A-4147-A177-3AD203B41FA5}">
                      <a16:colId xmlns:a16="http://schemas.microsoft.com/office/drawing/2014/main" val="1698748139"/>
                    </a:ext>
                  </a:extLst>
                </a:gridCol>
                <a:gridCol w="2775002">
                  <a:extLst>
                    <a:ext uri="{9D8B030D-6E8A-4147-A177-3AD203B41FA5}">
                      <a16:colId xmlns:a16="http://schemas.microsoft.com/office/drawing/2014/main" val="2824746183"/>
                    </a:ext>
                  </a:extLst>
                </a:gridCol>
                <a:gridCol w="1973970">
                  <a:extLst>
                    <a:ext uri="{9D8B030D-6E8A-4147-A177-3AD203B41FA5}">
                      <a16:colId xmlns:a16="http://schemas.microsoft.com/office/drawing/2014/main" val="920896261"/>
                    </a:ext>
                  </a:extLst>
                </a:gridCol>
                <a:gridCol w="2588508">
                  <a:extLst>
                    <a:ext uri="{9D8B030D-6E8A-4147-A177-3AD203B41FA5}">
                      <a16:colId xmlns:a16="http://schemas.microsoft.com/office/drawing/2014/main" val="1942355813"/>
                    </a:ext>
                  </a:extLst>
                </a:gridCol>
              </a:tblGrid>
              <a:tr h="2146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INTERVENCION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36592"/>
                  </a:ext>
                </a:extLst>
              </a:tr>
              <a:tr h="747401"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SALDARRIAGA Y COL. 2021 Peru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de salud Renal</a:t>
                      </a:r>
                      <a:b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no programa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Perspectiva de pagador. </a:t>
                      </a:r>
                      <a:b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directo de intervención por absorción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 libres de Diálisis</a:t>
                      </a:r>
                      <a:b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 de vida ajustados por calidad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DE SALUD RENAL MAS EFECTIVO QUE EL CUIDADO St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699936"/>
                  </a:ext>
                </a:extLst>
              </a:tr>
              <a:tr h="858402"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MORENO y Col.2021 Colombia 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de salud Renal</a:t>
                      </a:r>
                      <a:br>
                        <a:rPr lang="es-PE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PE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no programa en 3A, 3B, 4, 5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Costeo directo  basado en actividades de PSR </a:t>
                      </a:r>
                      <a:br>
                        <a:rPr lang="es-PE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PE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médicos directos de tarifas en Colombia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efectividad por estadio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 costo efectivo que cuidado  St. A partir de 3A 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09123"/>
                  </a:ext>
                </a:extLst>
              </a:tr>
              <a:tr h="1249796"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ODAWARA ET AL. 2025 Japón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Agregar Empaglofozina al tratamiento Std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total del tratamiento comparado al no uso con modelo de Markov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efectivo en pacientes con albuminuria  pero no en pacientes sin albuminuria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Empaglifozina es costo efectivo en ERC EN PACIENTES CON ALBUMINURIA.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130596"/>
                  </a:ext>
                </a:extLst>
              </a:tr>
              <a:tr h="1045149"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Natthakan y col. 2025 Tailandia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agregar iSGLT2 (Empaglifozina, dapaglifozina, canaglifozina)  al tratamiento st.</a:t>
                      </a:r>
                      <a:br>
                        <a:rPr lang="es-PE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s-PE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total de tratamiento con iSGLT2 comparado al no uso con Modelo de markov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iSGLT2 incrementa expectativa de vida. Costo efectividad con Empaglifozina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Empaglifozina es costos efectivo. Dapaglifozina y </a:t>
                      </a:r>
                      <a:r>
                        <a:rPr lang="es-PE" sz="14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Canaglifozina</a:t>
                      </a:r>
                      <a:r>
                        <a:rPr lang="es-PE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son costo efectiva solo si reducen sus precios.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332699"/>
                  </a:ext>
                </a:extLst>
              </a:tr>
              <a:tr h="1502203"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Yama Erika. 2022. Colombia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agrega iSGLT2 o aGLP1 a la terapia St.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total de tratamiento con iSGLT2  y AGLP1 comparado al no uso con Modelo de markov.</a:t>
                      </a:r>
                      <a:b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Precio de medicamento y manual de tarifario ISS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las etapas 3A, 3B con y sin albuminuria iSGLT2 es costo efectiva y domina a los aGLP1 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Isglt2 2 es costo efectiva en comparación con el tratamiento St. Y podría preferirse a los Aglp1 en el contexto de complicaciones renales  en los estadios 2, 3A, 3B con y sin microalbuminuria</a:t>
                      </a:r>
                    </a:p>
                  </a:txBody>
                  <a:tcPr marL="4905" marR="4905" marT="4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880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9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241E3-4A30-5A90-9783-8F25571F5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C64170C0-4C3A-B84C-CCC6-2941A3DC3A3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s-PE" sz="4100" noProof="0" dirty="0">
                <a:latin typeface="Arial Narrow" pitchFamily="34" charset="0"/>
              </a:rPr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323B6D-F640-ADCA-B6B0-A1BBDEE8A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PE" dirty="0"/>
              <a:t>Trasplante es mas costo efectivo que diálisis</a:t>
            </a:r>
          </a:p>
          <a:p>
            <a:pPr marL="457200" indent="-457200">
              <a:buFont typeface="+mj-lt"/>
              <a:buAutoNum type="arabicPeriod"/>
            </a:pPr>
            <a:r>
              <a:rPr lang="es-PE" dirty="0"/>
              <a:t>Nefro protección no farmacológica es mas costo efectivo que terapia std.</a:t>
            </a:r>
          </a:p>
          <a:p>
            <a:pPr marL="457200" indent="-457200">
              <a:buFont typeface="+mj-lt"/>
              <a:buAutoNum type="arabicPeriod"/>
            </a:pPr>
            <a:r>
              <a:rPr lang="es-PE" dirty="0"/>
              <a:t>Tendencias.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PE" dirty="0"/>
              <a:t>Terapia farmacología es mas costo efectiva que terapia std.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PE" dirty="0"/>
              <a:t>Empaglifozina es mas costo efectiva otros iSGLT2 si mantiene sus precios.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PE" dirty="0"/>
              <a:t>iSGLT2 es mas costo efectiva que Aglp1 en pacientes con estadios 2, 3a, 3b. Con o sin albuminuria.</a:t>
            </a:r>
          </a:p>
          <a:p>
            <a:pPr marL="457200" indent="-457200">
              <a:buFont typeface="+mj-lt"/>
              <a:buAutoNum type="arabicPeriod"/>
            </a:pPr>
            <a:endParaRPr lang="es-PE" dirty="0"/>
          </a:p>
          <a:p>
            <a:pPr marL="457200" indent="-457200">
              <a:buFont typeface="+mj-lt"/>
              <a:buAutoNum type="arabicPeriod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6460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40C22-2279-7477-625A-E62FC645C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DB9E9-D5BC-B37D-9D1E-D846F105C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76" y="2901863"/>
            <a:ext cx="3935688" cy="1244252"/>
          </a:xfrm>
        </p:spPr>
        <p:txBody>
          <a:bodyPr anchor="t">
            <a:normAutofit/>
          </a:bodyPr>
          <a:lstStyle/>
          <a:p>
            <a:r>
              <a:rPr lang="es-PE" noProof="0" dirty="0"/>
              <a:t>¿Qué es el dinero?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05FA6F6-DED3-C7AE-2C11-E61DE03ACAB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48828275"/>
              </p:ext>
            </p:extLst>
          </p:nvPr>
        </p:nvGraphicFramePr>
        <p:xfrm>
          <a:off x="5078413" y="609600"/>
          <a:ext cx="6199187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958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88E7FD-F67B-4FA3-AB70-0D0B24F23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F88E7FD-F67B-4FA3-AB70-0D0B24F23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3317EA-FCD5-45F7-AE9E-DFEFC806D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BB3317EA-FCD5-45F7-AE9E-DFEFC806D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CF256C-AA0F-473D-AA75-A440CB3AC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DCF256C-AA0F-473D-AA75-A440CB3AC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8F195A-6270-451B-89A1-C6FB12162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4D8F195A-6270-451B-89A1-C6FB12162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93365-C770-8B07-9327-F504C8919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39A15-803C-23CE-8997-ACD7E1CC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28" y="2640904"/>
            <a:ext cx="3935688" cy="1118992"/>
          </a:xfrm>
        </p:spPr>
        <p:txBody>
          <a:bodyPr anchor="t">
            <a:normAutofit/>
          </a:bodyPr>
          <a:lstStyle/>
          <a:p>
            <a:r>
              <a:rPr lang="es-PE" noProof="0" dirty="0"/>
              <a:t> Funciones del dinero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72C4585-AF79-B447-EF9A-120884E203E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07162168"/>
              </p:ext>
            </p:extLst>
          </p:nvPr>
        </p:nvGraphicFramePr>
        <p:xfrm>
          <a:off x="5078413" y="609600"/>
          <a:ext cx="6199187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78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9CF0BF-1174-4DC4-8EAA-6553F5DAF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39CF0BF-1174-4DC4-8EAA-6553F5DAF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45DFDD-67CA-42A5-B21E-6D4B36703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8445DFDD-67CA-42A5-B21E-6D4B36703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664A8-9A6F-4A08-90C3-85F2E8CBD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EA664A8-9A6F-4A08-90C3-85F2E8CBD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527179-74FD-4CD8-9D94-1BEDD4056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AB527179-74FD-4CD8-9D94-1BEDD4056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63EA6-E608-9CA0-705E-9D741930A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85C30-5316-5EF9-9FD7-3457E02E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8" y="2417374"/>
            <a:ext cx="3935688" cy="2023252"/>
          </a:xfrm>
        </p:spPr>
        <p:txBody>
          <a:bodyPr anchor="b">
            <a:normAutofit fontScale="90000"/>
          </a:bodyPr>
          <a:lstStyle/>
          <a:p>
            <a:r>
              <a:rPr lang="es-PE" noProof="0" dirty="0"/>
              <a:t> ¿Cómo obtiene dinero el Estado?:</a:t>
            </a:r>
            <a:br>
              <a:rPr lang="es-PE" noProof="0" dirty="0"/>
            </a:br>
            <a:r>
              <a:rPr lang="es-PE" noProof="0" dirty="0"/>
              <a:t>MODELOS EXTREMOS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ED14394-8EA8-B43B-9892-6395B9E47CD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46421970"/>
              </p:ext>
            </p:extLst>
          </p:nvPr>
        </p:nvGraphicFramePr>
        <p:xfrm>
          <a:off x="5078413" y="609600"/>
          <a:ext cx="6199187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5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B80562-5D3A-4017-A742-948DF5DE2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9AB80562-5D3A-4017-A742-948DF5DE2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888EC1-FF2C-4F3D-8A9C-4C534C9B0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A3888EC1-FF2C-4F3D-8A9C-4C534C9B0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E72D22-68EF-4FCB-9868-CD561F45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59E72D22-68EF-4FCB-9868-CD561F45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EFCB0A-A3BB-40A0-8903-0388BB103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BEFCB0A-A3BB-40A0-8903-0388BB103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49565D9-CAC5-E540-9C37-AF10D1D47A1B}"/>
              </a:ext>
            </a:extLst>
          </p:cNvPr>
          <p:cNvSpPr txBox="1"/>
          <p:nvPr/>
        </p:nvSpPr>
        <p:spPr>
          <a:xfrm>
            <a:off x="1414289" y="306186"/>
            <a:ext cx="93634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000" b="1" noProof="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RUTA DE LOS INGRESOS en Sistema de mercado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734587-2786-BA44-84C0-1E3074F4A827}"/>
              </a:ext>
            </a:extLst>
          </p:cNvPr>
          <p:cNvSpPr txBox="1"/>
          <p:nvPr/>
        </p:nvSpPr>
        <p:spPr>
          <a:xfrm>
            <a:off x="356410" y="1585314"/>
            <a:ext cx="2901175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b="1" noProof="0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Tributos que le cobran a las empresas privadas y ciudadanos con empleo formal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b="1" noProof="0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prestamos externos e internos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Empresas estatales que tengan rentabilidad</a:t>
            </a:r>
            <a:endParaRPr lang="es-PE" sz="1200" b="1" noProof="0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E84C6A18-E75B-8ABF-2C06-FB5BFF69F89E}"/>
              </a:ext>
            </a:extLst>
          </p:cNvPr>
          <p:cNvGrpSpPr/>
          <p:nvPr/>
        </p:nvGrpSpPr>
        <p:grpSpPr>
          <a:xfrm>
            <a:off x="6475207" y="1174810"/>
            <a:ext cx="5201951" cy="1158582"/>
            <a:chOff x="6275715" y="2461149"/>
            <a:chExt cx="5178940" cy="1158582"/>
          </a:xfrm>
        </p:grpSpPr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90533D9A-5F16-1C67-7708-0105D356D58F}"/>
                </a:ext>
              </a:extLst>
            </p:cNvPr>
            <p:cNvGrpSpPr/>
            <p:nvPr/>
          </p:nvGrpSpPr>
          <p:grpSpPr>
            <a:xfrm>
              <a:off x="9858019" y="2461149"/>
              <a:ext cx="1596636" cy="693825"/>
              <a:chOff x="9858019" y="2461149"/>
              <a:chExt cx="1596636" cy="693825"/>
            </a:xfrm>
          </p:grpSpPr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970D5F48-2CC7-0505-0EFA-816B265A1130}"/>
                  </a:ext>
                </a:extLst>
              </p:cNvPr>
              <p:cNvSpPr txBox="1"/>
              <p:nvPr/>
            </p:nvSpPr>
            <p:spPr>
              <a:xfrm>
                <a:off x="10551844" y="2717442"/>
                <a:ext cx="902811" cy="33855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s-PE" sz="1600" b="1" noProof="0" dirty="0">
                    <a:solidFill>
                      <a:schemeClr val="tx2"/>
                    </a:solidFill>
                    <a:latin typeface="Poppins" pitchFamily="2" charset="77"/>
                    <a:ea typeface="League Spartan" charset="0"/>
                    <a:cs typeface="Poppins" pitchFamily="2" charset="77"/>
                  </a:rPr>
                  <a:t>GASTO</a:t>
                </a:r>
              </a:p>
            </p:txBody>
          </p:sp>
          <p:sp>
            <p:nvSpPr>
              <p:cNvPr id="18" name="Oval 16">
                <a:extLst>
                  <a:ext uri="{FF2B5EF4-FFF2-40B4-BE49-F238E27FC236}">
                    <a16:creationId xmlns:a16="http://schemas.microsoft.com/office/drawing/2014/main" id="{3BB5CBE6-9636-E55C-3AFC-96DFC37CC9B9}"/>
                  </a:ext>
                </a:extLst>
              </p:cNvPr>
              <p:cNvSpPr/>
              <p:nvPr/>
            </p:nvSpPr>
            <p:spPr>
              <a:xfrm>
                <a:off x="9858019" y="2461149"/>
                <a:ext cx="693825" cy="69382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900" noProof="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" name="Freeform 1004">
                <a:extLst>
                  <a:ext uri="{FF2B5EF4-FFF2-40B4-BE49-F238E27FC236}">
                    <a16:creationId xmlns:a16="http://schemas.microsoft.com/office/drawing/2014/main" id="{EEEBA3BF-8E61-DBB7-4529-01F0F1E7D41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024862" y="2628542"/>
                <a:ext cx="360140" cy="359039"/>
              </a:xfrm>
              <a:custGeom>
                <a:avLst/>
                <a:gdLst>
                  <a:gd name="T0" fmla="*/ 540477 w 285390"/>
                  <a:gd name="T1" fmla="*/ 863917 h 285391"/>
                  <a:gd name="T2" fmla="*/ 540477 w 285390"/>
                  <a:gd name="T3" fmla="*/ 894255 h 285391"/>
                  <a:gd name="T4" fmla="*/ 391021 w 285390"/>
                  <a:gd name="T5" fmla="*/ 879086 h 285391"/>
                  <a:gd name="T6" fmla="*/ 28750 w 285390"/>
                  <a:gd name="T7" fmla="*/ 831316 h 285391"/>
                  <a:gd name="T8" fmla="*/ 71867 w 285390"/>
                  <a:gd name="T9" fmla="*/ 918378 h 285391"/>
                  <a:gd name="T10" fmla="*/ 921185 w 285390"/>
                  <a:gd name="T11" fmla="*/ 875446 h 285391"/>
                  <a:gd name="T12" fmla="*/ 28750 w 285390"/>
                  <a:gd name="T13" fmla="*/ 831316 h 285391"/>
                  <a:gd name="T14" fmla="*/ 35943 w 285390"/>
                  <a:gd name="T15" fmla="*/ 803885 h 285391"/>
                  <a:gd name="T16" fmla="*/ 849311 w 285390"/>
                  <a:gd name="T17" fmla="*/ 660757 h 285391"/>
                  <a:gd name="T18" fmla="*/ 678282 w 285390"/>
                  <a:gd name="T19" fmla="*/ 431942 h 285391"/>
                  <a:gd name="T20" fmla="*/ 703503 w 285390"/>
                  <a:gd name="T21" fmla="*/ 517977 h 285391"/>
                  <a:gd name="T22" fmla="*/ 703503 w 285390"/>
                  <a:gd name="T23" fmla="*/ 431942 h 285391"/>
                  <a:gd name="T24" fmla="*/ 241146 w 285390"/>
                  <a:gd name="T25" fmla="*/ 431942 h 285391"/>
                  <a:gd name="T26" fmla="*/ 241146 w 285390"/>
                  <a:gd name="T27" fmla="*/ 517977 h 285391"/>
                  <a:gd name="T28" fmla="*/ 265162 w 285390"/>
                  <a:gd name="T29" fmla="*/ 431942 h 285391"/>
                  <a:gd name="T30" fmla="*/ 579345 w 285390"/>
                  <a:gd name="T31" fmla="*/ 374012 h 285391"/>
                  <a:gd name="T32" fmla="*/ 579345 w 285390"/>
                  <a:gd name="T33" fmla="*/ 404353 h 285391"/>
                  <a:gd name="T34" fmla="*/ 579345 w 285390"/>
                  <a:gd name="T35" fmla="*/ 374012 h 285391"/>
                  <a:gd name="T36" fmla="*/ 595830 w 285390"/>
                  <a:gd name="T37" fmla="*/ 320703 h 285391"/>
                  <a:gd name="T38" fmla="*/ 565395 w 285390"/>
                  <a:gd name="T39" fmla="*/ 320703 h 285391"/>
                  <a:gd name="T40" fmla="*/ 579345 w 285390"/>
                  <a:gd name="T41" fmla="*/ 242314 h 285391"/>
                  <a:gd name="T42" fmla="*/ 579345 w 285390"/>
                  <a:gd name="T43" fmla="*/ 272659 h 285391"/>
                  <a:gd name="T44" fmla="*/ 579345 w 285390"/>
                  <a:gd name="T45" fmla="*/ 242314 h 285391"/>
                  <a:gd name="T46" fmla="*/ 495742 w 285390"/>
                  <a:gd name="T47" fmla="*/ 517977 h 285391"/>
                  <a:gd name="T48" fmla="*/ 564193 w 285390"/>
                  <a:gd name="T49" fmla="*/ 455839 h 285391"/>
                  <a:gd name="T50" fmla="*/ 593018 w 285390"/>
                  <a:gd name="T51" fmla="*/ 455839 h 285391"/>
                  <a:gd name="T52" fmla="*/ 650664 w 285390"/>
                  <a:gd name="T53" fmla="*/ 517977 h 285391"/>
                  <a:gd name="T54" fmla="*/ 625443 w 285390"/>
                  <a:gd name="T55" fmla="*/ 202514 h 285391"/>
                  <a:gd name="T56" fmla="*/ 400865 w 285390"/>
                  <a:gd name="T57" fmla="*/ 202514 h 285391"/>
                  <a:gd name="T58" fmla="*/ 466919 w 285390"/>
                  <a:gd name="T59" fmla="*/ 517977 h 285391"/>
                  <a:gd name="T60" fmla="*/ 400865 w 285390"/>
                  <a:gd name="T61" fmla="*/ 202514 h 285391"/>
                  <a:gd name="T62" fmla="*/ 293985 w 285390"/>
                  <a:gd name="T63" fmla="*/ 226411 h 285391"/>
                  <a:gd name="T64" fmla="*/ 370843 w 285390"/>
                  <a:gd name="T65" fmla="*/ 517977 h 285391"/>
                  <a:gd name="T66" fmla="*/ 318005 w 285390"/>
                  <a:gd name="T67" fmla="*/ 202514 h 285391"/>
                  <a:gd name="T68" fmla="*/ 625443 w 285390"/>
                  <a:gd name="T69" fmla="*/ 173835 h 285391"/>
                  <a:gd name="T70" fmla="*/ 678282 w 285390"/>
                  <a:gd name="T71" fmla="*/ 403263 h 285391"/>
                  <a:gd name="T72" fmla="*/ 775554 w 285390"/>
                  <a:gd name="T73" fmla="*/ 476154 h 285391"/>
                  <a:gd name="T74" fmla="*/ 241146 w 285390"/>
                  <a:gd name="T75" fmla="*/ 546652 h 285391"/>
                  <a:gd name="T76" fmla="*/ 241146 w 285390"/>
                  <a:gd name="T77" fmla="*/ 403263 h 285391"/>
                  <a:gd name="T78" fmla="*/ 265162 w 285390"/>
                  <a:gd name="T79" fmla="*/ 226411 h 285391"/>
                  <a:gd name="T80" fmla="*/ 148540 w 285390"/>
                  <a:gd name="T81" fmla="*/ 29812 h 285391"/>
                  <a:gd name="T82" fmla="*/ 105414 w 285390"/>
                  <a:gd name="T83" fmla="*/ 632135 h 285391"/>
                  <a:gd name="T84" fmla="*/ 844518 w 285390"/>
                  <a:gd name="T85" fmla="*/ 72760 h 285391"/>
                  <a:gd name="T86" fmla="*/ 148540 w 285390"/>
                  <a:gd name="T87" fmla="*/ 29812 h 285391"/>
                  <a:gd name="T88" fmla="*/ 801394 w 285390"/>
                  <a:gd name="T89" fmla="*/ 0 h 285391"/>
                  <a:gd name="T90" fmla="*/ 873272 w 285390"/>
                  <a:gd name="T91" fmla="*/ 642866 h 285391"/>
                  <a:gd name="T92" fmla="*/ 949932 w 285390"/>
                  <a:gd name="T93" fmla="*/ 818196 h 285391"/>
                  <a:gd name="T94" fmla="*/ 878061 w 285390"/>
                  <a:gd name="T95" fmla="*/ 947005 h 285391"/>
                  <a:gd name="T96" fmla="*/ 0 w 285390"/>
                  <a:gd name="T97" fmla="*/ 875446 h 285391"/>
                  <a:gd name="T98" fmla="*/ 1190 w 285390"/>
                  <a:gd name="T99" fmla="*/ 812232 h 285391"/>
                  <a:gd name="T100" fmla="*/ 76660 w 285390"/>
                  <a:gd name="T101" fmla="*/ 72760 h 28539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85390" h="285391">
                    <a:moveTo>
                      <a:pt x="121785" y="260350"/>
                    </a:moveTo>
                    <a:lnTo>
                      <a:pt x="162376" y="260350"/>
                    </a:lnTo>
                    <a:cubicBezTo>
                      <a:pt x="164531" y="260350"/>
                      <a:pt x="166328" y="262255"/>
                      <a:pt x="166328" y="264922"/>
                    </a:cubicBezTo>
                    <a:cubicBezTo>
                      <a:pt x="166328" y="267208"/>
                      <a:pt x="164531" y="269494"/>
                      <a:pt x="162376" y="269494"/>
                    </a:cubicBezTo>
                    <a:lnTo>
                      <a:pt x="121785" y="269494"/>
                    </a:lnTo>
                    <a:cubicBezTo>
                      <a:pt x="119271" y="269494"/>
                      <a:pt x="117475" y="267208"/>
                      <a:pt x="117475" y="264922"/>
                    </a:cubicBezTo>
                    <a:cubicBezTo>
                      <a:pt x="117475" y="262255"/>
                      <a:pt x="119271" y="260350"/>
                      <a:pt x="121785" y="260350"/>
                    </a:cubicBezTo>
                    <a:close/>
                    <a:moveTo>
                      <a:pt x="8637" y="250526"/>
                    </a:moveTo>
                    <a:lnTo>
                      <a:pt x="8637" y="263825"/>
                    </a:lnTo>
                    <a:cubicBezTo>
                      <a:pt x="8637" y="270654"/>
                      <a:pt x="14395" y="276764"/>
                      <a:pt x="21593" y="276764"/>
                    </a:cubicBezTo>
                    <a:lnTo>
                      <a:pt x="263797" y="276764"/>
                    </a:lnTo>
                    <a:cubicBezTo>
                      <a:pt x="270995" y="276764"/>
                      <a:pt x="276753" y="270654"/>
                      <a:pt x="276753" y="263825"/>
                    </a:cubicBezTo>
                    <a:lnTo>
                      <a:pt x="276753" y="250526"/>
                    </a:lnTo>
                    <a:lnTo>
                      <a:pt x="8637" y="250526"/>
                    </a:lnTo>
                    <a:close/>
                    <a:moveTo>
                      <a:pt x="30230" y="199127"/>
                    </a:moveTo>
                    <a:lnTo>
                      <a:pt x="10796" y="242259"/>
                    </a:lnTo>
                    <a:lnTo>
                      <a:pt x="274234" y="242259"/>
                    </a:lnTo>
                    <a:lnTo>
                      <a:pt x="255160" y="199127"/>
                    </a:lnTo>
                    <a:lnTo>
                      <a:pt x="30230" y="199127"/>
                    </a:lnTo>
                    <a:close/>
                    <a:moveTo>
                      <a:pt x="203777" y="130170"/>
                    </a:moveTo>
                    <a:lnTo>
                      <a:pt x="203777" y="156098"/>
                    </a:lnTo>
                    <a:lnTo>
                      <a:pt x="211354" y="156098"/>
                    </a:lnTo>
                    <a:cubicBezTo>
                      <a:pt x="218209" y="156098"/>
                      <a:pt x="224342" y="150336"/>
                      <a:pt x="224342" y="143494"/>
                    </a:cubicBezTo>
                    <a:cubicBezTo>
                      <a:pt x="224342" y="136292"/>
                      <a:pt x="218209" y="130170"/>
                      <a:pt x="211354" y="130170"/>
                    </a:cubicBezTo>
                    <a:lnTo>
                      <a:pt x="203777" y="130170"/>
                    </a:lnTo>
                    <a:close/>
                    <a:moveTo>
                      <a:pt x="72447" y="130170"/>
                    </a:moveTo>
                    <a:cubicBezTo>
                      <a:pt x="65232" y="130170"/>
                      <a:pt x="59459" y="136292"/>
                      <a:pt x="59459" y="143494"/>
                    </a:cubicBezTo>
                    <a:cubicBezTo>
                      <a:pt x="59459" y="150336"/>
                      <a:pt x="65232" y="156098"/>
                      <a:pt x="72447" y="156098"/>
                    </a:cubicBezTo>
                    <a:lnTo>
                      <a:pt x="79663" y="156098"/>
                    </a:lnTo>
                    <a:lnTo>
                      <a:pt x="79663" y="130170"/>
                    </a:lnTo>
                    <a:lnTo>
                      <a:pt x="72447" y="130170"/>
                    </a:lnTo>
                    <a:close/>
                    <a:moveTo>
                      <a:pt x="174053" y="112713"/>
                    </a:moveTo>
                    <a:cubicBezTo>
                      <a:pt x="176720" y="112713"/>
                      <a:pt x="179006" y="114999"/>
                      <a:pt x="179006" y="117285"/>
                    </a:cubicBezTo>
                    <a:cubicBezTo>
                      <a:pt x="179006" y="119952"/>
                      <a:pt x="176720" y="121857"/>
                      <a:pt x="174053" y="121857"/>
                    </a:cubicBezTo>
                    <a:cubicBezTo>
                      <a:pt x="171767" y="121857"/>
                      <a:pt x="169862" y="119952"/>
                      <a:pt x="169862" y="117285"/>
                    </a:cubicBezTo>
                    <a:cubicBezTo>
                      <a:pt x="169862" y="114999"/>
                      <a:pt x="171767" y="112713"/>
                      <a:pt x="174053" y="112713"/>
                    </a:cubicBezTo>
                    <a:close/>
                    <a:moveTo>
                      <a:pt x="174053" y="92075"/>
                    </a:moveTo>
                    <a:cubicBezTo>
                      <a:pt x="176720" y="92075"/>
                      <a:pt x="179006" y="93980"/>
                      <a:pt x="179006" y="96647"/>
                    </a:cubicBezTo>
                    <a:cubicBezTo>
                      <a:pt x="179006" y="99314"/>
                      <a:pt x="176720" y="101219"/>
                      <a:pt x="174053" y="101219"/>
                    </a:cubicBezTo>
                    <a:cubicBezTo>
                      <a:pt x="171767" y="101219"/>
                      <a:pt x="169862" y="99314"/>
                      <a:pt x="169862" y="96647"/>
                    </a:cubicBezTo>
                    <a:cubicBezTo>
                      <a:pt x="169862" y="93980"/>
                      <a:pt x="171767" y="92075"/>
                      <a:pt x="174053" y="92075"/>
                    </a:cubicBezTo>
                    <a:close/>
                    <a:moveTo>
                      <a:pt x="174053" y="73025"/>
                    </a:moveTo>
                    <a:cubicBezTo>
                      <a:pt x="176720" y="73025"/>
                      <a:pt x="179006" y="75311"/>
                      <a:pt x="179006" y="77597"/>
                    </a:cubicBezTo>
                    <a:cubicBezTo>
                      <a:pt x="179006" y="79883"/>
                      <a:pt x="176720" y="82169"/>
                      <a:pt x="174053" y="82169"/>
                    </a:cubicBezTo>
                    <a:cubicBezTo>
                      <a:pt x="171767" y="82169"/>
                      <a:pt x="169862" y="79883"/>
                      <a:pt x="169862" y="77597"/>
                    </a:cubicBezTo>
                    <a:cubicBezTo>
                      <a:pt x="169862" y="75311"/>
                      <a:pt x="171767" y="73025"/>
                      <a:pt x="174053" y="73025"/>
                    </a:cubicBezTo>
                    <a:close/>
                    <a:moveTo>
                      <a:pt x="148936" y="61030"/>
                    </a:moveTo>
                    <a:lnTo>
                      <a:pt x="148936" y="156098"/>
                    </a:lnTo>
                    <a:lnTo>
                      <a:pt x="169501" y="156098"/>
                    </a:lnTo>
                    <a:lnTo>
                      <a:pt x="169501" y="137372"/>
                    </a:lnTo>
                    <a:cubicBezTo>
                      <a:pt x="169501" y="134852"/>
                      <a:pt x="171306" y="133051"/>
                      <a:pt x="173470" y="133051"/>
                    </a:cubicBezTo>
                    <a:cubicBezTo>
                      <a:pt x="175996" y="133051"/>
                      <a:pt x="178161" y="134852"/>
                      <a:pt x="178161" y="137372"/>
                    </a:cubicBezTo>
                    <a:lnTo>
                      <a:pt x="178161" y="156098"/>
                    </a:lnTo>
                    <a:lnTo>
                      <a:pt x="195479" y="156098"/>
                    </a:lnTo>
                    <a:lnTo>
                      <a:pt x="195479" y="68232"/>
                    </a:lnTo>
                    <a:cubicBezTo>
                      <a:pt x="195479" y="64271"/>
                      <a:pt x="191871" y="61030"/>
                      <a:pt x="187902" y="61030"/>
                    </a:cubicBezTo>
                    <a:lnTo>
                      <a:pt x="148936" y="61030"/>
                    </a:lnTo>
                    <a:close/>
                    <a:moveTo>
                      <a:pt x="120433" y="61030"/>
                    </a:moveTo>
                    <a:lnTo>
                      <a:pt x="120433" y="156098"/>
                    </a:lnTo>
                    <a:lnTo>
                      <a:pt x="140277" y="156098"/>
                    </a:lnTo>
                    <a:lnTo>
                      <a:pt x="140277" y="61030"/>
                    </a:lnTo>
                    <a:lnTo>
                      <a:pt x="120433" y="61030"/>
                    </a:lnTo>
                    <a:close/>
                    <a:moveTo>
                      <a:pt x="95538" y="61030"/>
                    </a:moveTo>
                    <a:cubicBezTo>
                      <a:pt x="91570" y="61030"/>
                      <a:pt x="88322" y="64271"/>
                      <a:pt x="88322" y="68232"/>
                    </a:cubicBezTo>
                    <a:lnTo>
                      <a:pt x="88322" y="156098"/>
                    </a:lnTo>
                    <a:lnTo>
                      <a:pt x="111413" y="156098"/>
                    </a:lnTo>
                    <a:lnTo>
                      <a:pt x="111413" y="61030"/>
                    </a:lnTo>
                    <a:lnTo>
                      <a:pt x="95538" y="61030"/>
                    </a:lnTo>
                    <a:close/>
                    <a:moveTo>
                      <a:pt x="95538" y="52388"/>
                    </a:moveTo>
                    <a:lnTo>
                      <a:pt x="187902" y="52388"/>
                    </a:lnTo>
                    <a:cubicBezTo>
                      <a:pt x="196922" y="52388"/>
                      <a:pt x="203777" y="59590"/>
                      <a:pt x="203777" y="68232"/>
                    </a:cubicBezTo>
                    <a:lnTo>
                      <a:pt x="203777" y="121528"/>
                    </a:lnTo>
                    <a:lnTo>
                      <a:pt x="211354" y="121528"/>
                    </a:lnTo>
                    <a:cubicBezTo>
                      <a:pt x="223260" y="121528"/>
                      <a:pt x="233001" y="131251"/>
                      <a:pt x="233001" y="143494"/>
                    </a:cubicBezTo>
                    <a:cubicBezTo>
                      <a:pt x="233001" y="155017"/>
                      <a:pt x="223260" y="164740"/>
                      <a:pt x="211354" y="164740"/>
                    </a:cubicBezTo>
                    <a:lnTo>
                      <a:pt x="72447" y="164740"/>
                    </a:lnTo>
                    <a:cubicBezTo>
                      <a:pt x="60541" y="164740"/>
                      <a:pt x="50800" y="155017"/>
                      <a:pt x="50800" y="143494"/>
                    </a:cubicBezTo>
                    <a:cubicBezTo>
                      <a:pt x="50800" y="131251"/>
                      <a:pt x="60541" y="121528"/>
                      <a:pt x="72447" y="121528"/>
                    </a:cubicBezTo>
                    <a:lnTo>
                      <a:pt x="79663" y="121528"/>
                    </a:lnTo>
                    <a:lnTo>
                      <a:pt x="79663" y="68232"/>
                    </a:lnTo>
                    <a:cubicBezTo>
                      <a:pt x="79663" y="59590"/>
                      <a:pt x="86879" y="52388"/>
                      <a:pt x="95538" y="52388"/>
                    </a:cubicBezTo>
                    <a:close/>
                    <a:moveTo>
                      <a:pt x="44626" y="8986"/>
                    </a:moveTo>
                    <a:cubicBezTo>
                      <a:pt x="37788" y="8986"/>
                      <a:pt x="31670" y="14737"/>
                      <a:pt x="31670" y="21925"/>
                    </a:cubicBezTo>
                    <a:lnTo>
                      <a:pt x="31670" y="190500"/>
                    </a:lnTo>
                    <a:lnTo>
                      <a:pt x="253720" y="190500"/>
                    </a:lnTo>
                    <a:lnTo>
                      <a:pt x="253720" y="21925"/>
                    </a:lnTo>
                    <a:cubicBezTo>
                      <a:pt x="253720" y="14737"/>
                      <a:pt x="247962" y="8986"/>
                      <a:pt x="240764" y="8986"/>
                    </a:cubicBezTo>
                    <a:lnTo>
                      <a:pt x="44626" y="8986"/>
                    </a:lnTo>
                    <a:close/>
                    <a:moveTo>
                      <a:pt x="44626" y="0"/>
                    </a:moveTo>
                    <a:lnTo>
                      <a:pt x="240764" y="0"/>
                    </a:lnTo>
                    <a:cubicBezTo>
                      <a:pt x="252641" y="0"/>
                      <a:pt x="262358" y="9704"/>
                      <a:pt x="262358" y="21925"/>
                    </a:cubicBezTo>
                    <a:lnTo>
                      <a:pt x="262358" y="193735"/>
                    </a:lnTo>
                    <a:lnTo>
                      <a:pt x="285030" y="244775"/>
                    </a:lnTo>
                    <a:cubicBezTo>
                      <a:pt x="285390" y="245134"/>
                      <a:pt x="285390" y="245853"/>
                      <a:pt x="285390" y="246572"/>
                    </a:cubicBezTo>
                    <a:lnTo>
                      <a:pt x="285390" y="263825"/>
                    </a:lnTo>
                    <a:cubicBezTo>
                      <a:pt x="285390" y="275686"/>
                      <a:pt x="275673" y="285391"/>
                      <a:pt x="263797" y="285391"/>
                    </a:cubicBezTo>
                    <a:lnTo>
                      <a:pt x="21593" y="285391"/>
                    </a:lnTo>
                    <a:cubicBezTo>
                      <a:pt x="9717" y="285391"/>
                      <a:pt x="0" y="275686"/>
                      <a:pt x="0" y="263825"/>
                    </a:cubicBezTo>
                    <a:lnTo>
                      <a:pt x="0" y="246572"/>
                    </a:lnTo>
                    <a:cubicBezTo>
                      <a:pt x="0" y="245853"/>
                      <a:pt x="0" y="245134"/>
                      <a:pt x="360" y="244775"/>
                    </a:cubicBezTo>
                    <a:lnTo>
                      <a:pt x="23032" y="193735"/>
                    </a:lnTo>
                    <a:lnTo>
                      <a:pt x="23032" y="21925"/>
                    </a:lnTo>
                    <a:cubicBezTo>
                      <a:pt x="23032" y="9704"/>
                      <a:pt x="32749" y="0"/>
                      <a:pt x="446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endParaRPr lang="es-PE" sz="900" noProof="0" dirty="0">
                  <a:latin typeface="Lato Light" panose="020F0502020204030203" pitchFamily="34" charset="0"/>
                </a:endParaRPr>
              </a:p>
            </p:txBody>
          </p:sp>
        </p:grpSp>
        <p:cxnSp>
          <p:nvCxnSpPr>
            <p:cNvPr id="58" name="Conector: angular 57">
              <a:extLst>
                <a:ext uri="{FF2B5EF4-FFF2-40B4-BE49-F238E27FC236}">
                  <a16:creationId xmlns:a16="http://schemas.microsoft.com/office/drawing/2014/main" id="{9E815BA5-42B1-4290-D2CD-707D31CC28CA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6275715" y="2808062"/>
              <a:ext cx="3544726" cy="811669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upo 119">
            <a:extLst>
              <a:ext uri="{FF2B5EF4-FFF2-40B4-BE49-F238E27FC236}">
                <a16:creationId xmlns:a16="http://schemas.microsoft.com/office/drawing/2014/main" id="{EAC11BCF-19B5-6EC3-450C-891821A8FBE1}"/>
              </a:ext>
            </a:extLst>
          </p:cNvPr>
          <p:cNvGrpSpPr/>
          <p:nvPr/>
        </p:nvGrpSpPr>
        <p:grpSpPr>
          <a:xfrm>
            <a:off x="6475207" y="2333392"/>
            <a:ext cx="5201951" cy="2754952"/>
            <a:chOff x="6475207" y="2333392"/>
            <a:chExt cx="5201951" cy="2229178"/>
          </a:xfrm>
        </p:grpSpPr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692C0B9E-A8D7-6F21-F8CC-C436609968F4}"/>
                </a:ext>
              </a:extLst>
            </p:cNvPr>
            <p:cNvGrpSpPr/>
            <p:nvPr/>
          </p:nvGrpSpPr>
          <p:grpSpPr>
            <a:xfrm>
              <a:off x="9687786" y="3868745"/>
              <a:ext cx="1989372" cy="693825"/>
              <a:chOff x="9858019" y="4316301"/>
              <a:chExt cx="1989372" cy="69382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6277DC-FCE5-BF41-988B-A9013A6523BE}"/>
                  </a:ext>
                </a:extLst>
              </p:cNvPr>
              <p:cNvSpPr txBox="1"/>
              <p:nvPr/>
            </p:nvSpPr>
            <p:spPr>
              <a:xfrm>
                <a:off x="10551844" y="4584064"/>
                <a:ext cx="1295547" cy="33855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s-PE" sz="1600" b="1" noProof="0" dirty="0">
                    <a:solidFill>
                      <a:schemeClr val="tx2"/>
                    </a:solidFill>
                    <a:latin typeface="Poppins" pitchFamily="2" charset="77"/>
                    <a:ea typeface="League Spartan" charset="0"/>
                    <a:cs typeface="Poppins" pitchFamily="2" charset="77"/>
                  </a:rPr>
                  <a:t>INVERSION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DD606FE-2CF0-4342-B9F2-49FCC1967B8C}"/>
                  </a:ext>
                </a:extLst>
              </p:cNvPr>
              <p:cNvSpPr/>
              <p:nvPr/>
            </p:nvSpPr>
            <p:spPr>
              <a:xfrm>
                <a:off x="9858019" y="4316301"/>
                <a:ext cx="693825" cy="69382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noProof="0" dirty="0">
                    <a:latin typeface="Lato Light" panose="020F0502020204030203" pitchFamily="34" charset="0"/>
                  </a:rPr>
                  <a:t>$$$$</a:t>
                </a:r>
              </a:p>
            </p:txBody>
          </p:sp>
        </p:grpSp>
        <p:cxnSp>
          <p:nvCxnSpPr>
            <p:cNvPr id="61" name="Conector: angular 60">
              <a:extLst>
                <a:ext uri="{FF2B5EF4-FFF2-40B4-BE49-F238E27FC236}">
                  <a16:creationId xmlns:a16="http://schemas.microsoft.com/office/drawing/2014/main" id="{C4C88DA0-DD9C-0CC1-28B2-2CBE451D8A2F}"/>
                </a:ext>
              </a:extLst>
            </p:cNvPr>
            <p:cNvCxnSpPr>
              <a:cxnSpLocks/>
              <a:stCxn id="7" idx="3"/>
              <a:endCxn id="17" idx="2"/>
            </p:cNvCxnSpPr>
            <p:nvPr/>
          </p:nvCxnSpPr>
          <p:spPr>
            <a:xfrm>
              <a:off x="6475207" y="2333392"/>
              <a:ext cx="3212579" cy="1882266"/>
            </a:xfrm>
            <a:prstGeom prst="bentConnector3">
              <a:avLst>
                <a:gd name="adj1" fmla="val 55458"/>
              </a:avLst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upo 109">
            <a:extLst>
              <a:ext uri="{FF2B5EF4-FFF2-40B4-BE49-F238E27FC236}">
                <a16:creationId xmlns:a16="http://schemas.microsoft.com/office/drawing/2014/main" id="{B466634A-F571-2503-327C-68B4023EC3BC}"/>
              </a:ext>
            </a:extLst>
          </p:cNvPr>
          <p:cNvGrpSpPr/>
          <p:nvPr/>
        </p:nvGrpSpPr>
        <p:grpSpPr>
          <a:xfrm>
            <a:off x="263865" y="3154973"/>
            <a:ext cx="2229633" cy="3117209"/>
            <a:chOff x="263865" y="3154973"/>
            <a:chExt cx="2229633" cy="3117209"/>
          </a:xfrm>
        </p:grpSpPr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B837A14B-3692-007D-3748-EE607F008AAE}"/>
                </a:ext>
              </a:extLst>
            </p:cNvPr>
            <p:cNvSpPr txBox="1"/>
            <p:nvPr/>
          </p:nvSpPr>
          <p:spPr>
            <a:xfrm>
              <a:off x="263865" y="5071853"/>
              <a:ext cx="2229633" cy="12003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chemeClr val="bg1"/>
                  </a:solidFill>
                </a:rPr>
                <a:t>TRIBUTO</a:t>
              </a:r>
              <a:r>
                <a:rPr lang="es-PE" sz="1200" dirty="0">
                  <a:solidFill>
                    <a:schemeClr val="bg1"/>
                  </a:solidFill>
                </a:rPr>
                <a:t>: Potestad que tiene el Estado y se clasifica en: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PE" sz="1200" dirty="0">
                  <a:solidFill>
                    <a:schemeClr val="bg1"/>
                  </a:solidFill>
                </a:rPr>
                <a:t>Impuestos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PE" sz="1200" dirty="0">
                  <a:solidFill>
                    <a:schemeClr val="bg1"/>
                  </a:solidFill>
                </a:rPr>
                <a:t>Contribuciones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PE" sz="1200" dirty="0">
                  <a:solidFill>
                    <a:schemeClr val="bg1"/>
                  </a:solidFill>
                </a:rPr>
                <a:t>Tasas.</a:t>
              </a:r>
            </a:p>
          </p:txBody>
        </p:sp>
        <p:cxnSp>
          <p:nvCxnSpPr>
            <p:cNvPr id="96" name="Conector: angular 95">
              <a:extLst>
                <a:ext uri="{FF2B5EF4-FFF2-40B4-BE49-F238E27FC236}">
                  <a16:creationId xmlns:a16="http://schemas.microsoft.com/office/drawing/2014/main" id="{363F9C94-91AC-0D75-2DEF-B28DBCF5EF98}"/>
                </a:ext>
              </a:extLst>
            </p:cNvPr>
            <p:cNvCxnSpPr>
              <a:stCxn id="26" idx="2"/>
              <a:endCxn id="38" idx="0"/>
            </p:cNvCxnSpPr>
            <p:nvPr/>
          </p:nvCxnSpPr>
          <p:spPr>
            <a:xfrm rot="5400000">
              <a:off x="634401" y="3899255"/>
              <a:ext cx="1916879" cy="428316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2928237-09EF-26E1-BE6C-2F4C665B2592}"/>
              </a:ext>
            </a:extLst>
          </p:cNvPr>
          <p:cNvGrpSpPr/>
          <p:nvPr/>
        </p:nvGrpSpPr>
        <p:grpSpPr>
          <a:xfrm>
            <a:off x="2493498" y="3868745"/>
            <a:ext cx="2779008" cy="1803273"/>
            <a:chOff x="2493498" y="3868745"/>
            <a:chExt cx="2779008" cy="1803273"/>
          </a:xfrm>
        </p:grpSpPr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B7951DD6-2F25-57E9-8070-0535463C92A1}"/>
                </a:ext>
              </a:extLst>
            </p:cNvPr>
            <p:cNvSpPr txBox="1"/>
            <p:nvPr/>
          </p:nvSpPr>
          <p:spPr>
            <a:xfrm>
              <a:off x="2995857" y="3868745"/>
              <a:ext cx="2276649" cy="10156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PE" sz="1200" b="1" dirty="0">
                  <a:solidFill>
                    <a:schemeClr val="bg1"/>
                  </a:solidFill>
                </a:rPr>
                <a:t>IMPUESTO</a:t>
              </a:r>
              <a:r>
                <a:rPr lang="es-PE" sz="1200" dirty="0">
                  <a:solidFill>
                    <a:schemeClr val="bg1"/>
                  </a:solidFill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PE" sz="1200" dirty="0">
                  <a:solidFill>
                    <a:schemeClr val="bg1"/>
                  </a:solidFill>
                </a:rPr>
                <a:t>A la Renta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PE" sz="1200" dirty="0">
                  <a:solidFill>
                    <a:schemeClr val="bg1"/>
                  </a:solidFill>
                </a:rPr>
                <a:t>General a las Ventas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PE" sz="1200" dirty="0">
                  <a:solidFill>
                    <a:schemeClr val="bg1"/>
                  </a:solidFill>
                </a:rPr>
                <a:t>Selectivo al consumo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PE" sz="1200" dirty="0">
                  <a:solidFill>
                    <a:schemeClr val="bg1"/>
                  </a:solidFill>
                </a:rPr>
                <a:t>Derechos arancelarios, etc.</a:t>
              </a:r>
            </a:p>
          </p:txBody>
        </p:sp>
        <p:cxnSp>
          <p:nvCxnSpPr>
            <p:cNvPr id="99" name="Conector: angular 98">
              <a:extLst>
                <a:ext uri="{FF2B5EF4-FFF2-40B4-BE49-F238E27FC236}">
                  <a16:creationId xmlns:a16="http://schemas.microsoft.com/office/drawing/2014/main" id="{9D6354C7-47EF-A644-5F68-FDEA427916FA}"/>
                </a:ext>
              </a:extLst>
            </p:cNvPr>
            <p:cNvCxnSpPr>
              <a:stCxn id="38" idx="3"/>
              <a:endCxn id="39" idx="1"/>
            </p:cNvCxnSpPr>
            <p:nvPr/>
          </p:nvCxnSpPr>
          <p:spPr>
            <a:xfrm flipV="1">
              <a:off x="2493498" y="4376577"/>
              <a:ext cx="502359" cy="1295441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B8803C48-9102-7A24-215F-A07D00C00163}"/>
              </a:ext>
            </a:extLst>
          </p:cNvPr>
          <p:cNvGrpSpPr/>
          <p:nvPr/>
        </p:nvGrpSpPr>
        <p:grpSpPr>
          <a:xfrm>
            <a:off x="2493498" y="5071853"/>
            <a:ext cx="2370050" cy="830997"/>
            <a:chOff x="2493498" y="5071853"/>
            <a:chExt cx="2370050" cy="830997"/>
          </a:xfrm>
        </p:grpSpPr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1919C7B0-45C8-1DCA-DB2D-E8DD4A584296}"/>
                </a:ext>
              </a:extLst>
            </p:cNvPr>
            <p:cNvSpPr txBox="1"/>
            <p:nvPr/>
          </p:nvSpPr>
          <p:spPr>
            <a:xfrm>
              <a:off x="2995857" y="5071853"/>
              <a:ext cx="1867691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PE" sz="1200" b="1" dirty="0">
                  <a:solidFill>
                    <a:schemeClr val="bg1"/>
                  </a:solidFill>
                </a:rPr>
                <a:t>CONTRIBUCIONES</a:t>
              </a:r>
              <a:r>
                <a:rPr lang="es-PE" sz="1200" dirty="0">
                  <a:solidFill>
                    <a:schemeClr val="bg1"/>
                  </a:solidFill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PE" sz="1200" dirty="0">
                  <a:solidFill>
                    <a:schemeClr val="bg1"/>
                  </a:solidFill>
                </a:rPr>
                <a:t>A la Seguridad Social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PE" sz="1200" dirty="0">
                  <a:solidFill>
                    <a:schemeClr val="bg1"/>
                  </a:solidFill>
                </a:rPr>
                <a:t>SENATI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PE" sz="1200" dirty="0">
                  <a:solidFill>
                    <a:schemeClr val="bg1"/>
                  </a:solidFill>
                </a:rPr>
                <a:t>SENSICO</a:t>
              </a:r>
            </a:p>
          </p:txBody>
        </p:sp>
        <p:cxnSp>
          <p:nvCxnSpPr>
            <p:cNvPr id="101" name="Conector: angular 100">
              <a:extLst>
                <a:ext uri="{FF2B5EF4-FFF2-40B4-BE49-F238E27FC236}">
                  <a16:creationId xmlns:a16="http://schemas.microsoft.com/office/drawing/2014/main" id="{7F8082DD-D7E2-67E8-5634-8CDB586C48F3}"/>
                </a:ext>
              </a:extLst>
            </p:cNvPr>
            <p:cNvCxnSpPr>
              <a:stCxn id="38" idx="3"/>
              <a:endCxn id="42" idx="1"/>
            </p:cNvCxnSpPr>
            <p:nvPr/>
          </p:nvCxnSpPr>
          <p:spPr>
            <a:xfrm flipV="1">
              <a:off x="2493498" y="5487352"/>
              <a:ext cx="502359" cy="184666"/>
            </a:xfrm>
            <a:prstGeom prst="bentConnector3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54F04FEE-6FAC-85E7-D5C9-CF6C75791879}"/>
              </a:ext>
            </a:extLst>
          </p:cNvPr>
          <p:cNvGrpSpPr/>
          <p:nvPr/>
        </p:nvGrpSpPr>
        <p:grpSpPr>
          <a:xfrm>
            <a:off x="2493498" y="5672018"/>
            <a:ext cx="2158351" cy="1061829"/>
            <a:chOff x="2493498" y="5672018"/>
            <a:chExt cx="2158351" cy="1061829"/>
          </a:xfrm>
        </p:grpSpPr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E9E768C8-C273-4465-8504-C02FAB8F9B1A}"/>
                </a:ext>
              </a:extLst>
            </p:cNvPr>
            <p:cNvSpPr txBox="1"/>
            <p:nvPr/>
          </p:nvSpPr>
          <p:spPr>
            <a:xfrm>
              <a:off x="2995857" y="6087516"/>
              <a:ext cx="165599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chemeClr val="bg1"/>
                  </a:solidFill>
                </a:rPr>
                <a:t>TASAS</a:t>
              </a:r>
              <a:r>
                <a:rPr lang="es-PE" sz="1200" dirty="0">
                  <a:solidFill>
                    <a:schemeClr val="bg1"/>
                  </a:solidFill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PE" sz="1200" dirty="0">
                  <a:solidFill>
                    <a:schemeClr val="bg1"/>
                  </a:solidFill>
                </a:rPr>
                <a:t>Por prestación de servicios públicos</a:t>
              </a:r>
            </a:p>
          </p:txBody>
        </p:sp>
        <p:cxnSp>
          <p:nvCxnSpPr>
            <p:cNvPr id="103" name="Conector: angular 102">
              <a:extLst>
                <a:ext uri="{FF2B5EF4-FFF2-40B4-BE49-F238E27FC236}">
                  <a16:creationId xmlns:a16="http://schemas.microsoft.com/office/drawing/2014/main" id="{D82B65E7-98C4-4BD8-B045-7F68AE8F70BD}"/>
                </a:ext>
              </a:extLst>
            </p:cNvPr>
            <p:cNvCxnSpPr>
              <a:stCxn id="38" idx="3"/>
              <a:endCxn id="44" idx="1"/>
            </p:cNvCxnSpPr>
            <p:nvPr/>
          </p:nvCxnSpPr>
          <p:spPr>
            <a:xfrm>
              <a:off x="2493498" y="5672018"/>
              <a:ext cx="502359" cy="738664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D080C1FB-9CE5-CC8D-E333-C3D939298A99}"/>
              </a:ext>
            </a:extLst>
          </p:cNvPr>
          <p:cNvGrpSpPr/>
          <p:nvPr/>
        </p:nvGrpSpPr>
        <p:grpSpPr>
          <a:xfrm>
            <a:off x="4481026" y="1645127"/>
            <a:ext cx="2565126" cy="4765555"/>
            <a:chOff x="4481026" y="1645127"/>
            <a:chExt cx="2565126" cy="4765555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52BD3E0B-80D5-6878-FB89-3F9C4506BE22}"/>
                </a:ext>
              </a:extLst>
            </p:cNvPr>
            <p:cNvGrpSpPr/>
            <p:nvPr/>
          </p:nvGrpSpPr>
          <p:grpSpPr>
            <a:xfrm>
              <a:off x="4481026" y="1645127"/>
              <a:ext cx="2565126" cy="1542322"/>
              <a:chOff x="3944484" y="2390160"/>
              <a:chExt cx="4303033" cy="3227277"/>
            </a:xfrm>
          </p:grpSpPr>
          <p:sp>
            <p:nvSpPr>
              <p:cNvPr id="5" name="Shape 4966">
                <a:extLst>
                  <a:ext uri="{FF2B5EF4-FFF2-40B4-BE49-F238E27FC236}">
                    <a16:creationId xmlns:a16="http://schemas.microsoft.com/office/drawing/2014/main" id="{9F6D4E0B-BC0C-CE43-8999-A8A5378D7242}"/>
                  </a:ext>
                </a:extLst>
              </p:cNvPr>
              <p:cNvSpPr/>
              <p:nvPr/>
            </p:nvSpPr>
            <p:spPr>
              <a:xfrm>
                <a:off x="3944484" y="2390160"/>
                <a:ext cx="4303033" cy="3227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6" h="21403" extrusionOk="0">
                    <a:moveTo>
                      <a:pt x="18818" y="4280"/>
                    </a:moveTo>
                    <a:cubicBezTo>
                      <a:pt x="18812" y="4253"/>
                      <a:pt x="18803" y="4228"/>
                      <a:pt x="18790" y="4206"/>
                    </a:cubicBezTo>
                    <a:cubicBezTo>
                      <a:pt x="18719" y="4078"/>
                      <a:pt x="18450" y="3674"/>
                      <a:pt x="18736" y="3294"/>
                    </a:cubicBezTo>
                    <a:cubicBezTo>
                      <a:pt x="18745" y="3281"/>
                      <a:pt x="18754" y="3268"/>
                      <a:pt x="18762" y="3256"/>
                    </a:cubicBezTo>
                    <a:cubicBezTo>
                      <a:pt x="18869" y="3659"/>
                      <a:pt x="18876" y="3996"/>
                      <a:pt x="18818" y="4280"/>
                    </a:cubicBezTo>
                    <a:close/>
                    <a:moveTo>
                      <a:pt x="3286" y="8780"/>
                    </a:moveTo>
                    <a:cubicBezTo>
                      <a:pt x="2882" y="8780"/>
                      <a:pt x="2557" y="8347"/>
                      <a:pt x="2557" y="7810"/>
                    </a:cubicBezTo>
                    <a:cubicBezTo>
                      <a:pt x="2557" y="7273"/>
                      <a:pt x="2882" y="6839"/>
                      <a:pt x="3286" y="6839"/>
                    </a:cubicBezTo>
                    <a:cubicBezTo>
                      <a:pt x="3690" y="6839"/>
                      <a:pt x="4019" y="7273"/>
                      <a:pt x="4019" y="7810"/>
                    </a:cubicBezTo>
                    <a:cubicBezTo>
                      <a:pt x="4019" y="8347"/>
                      <a:pt x="3690" y="8780"/>
                      <a:pt x="3286" y="8780"/>
                    </a:cubicBezTo>
                    <a:close/>
                    <a:moveTo>
                      <a:pt x="21356" y="2102"/>
                    </a:moveTo>
                    <a:cubicBezTo>
                      <a:pt x="21330" y="2890"/>
                      <a:pt x="20738" y="3657"/>
                      <a:pt x="20053" y="3986"/>
                    </a:cubicBezTo>
                    <a:cubicBezTo>
                      <a:pt x="19995" y="3258"/>
                      <a:pt x="19640" y="2761"/>
                      <a:pt x="19407" y="2555"/>
                    </a:cubicBezTo>
                    <a:cubicBezTo>
                      <a:pt x="19265" y="2405"/>
                      <a:pt x="18824" y="2283"/>
                      <a:pt x="18548" y="2391"/>
                    </a:cubicBezTo>
                    <a:cubicBezTo>
                      <a:pt x="18548" y="2391"/>
                      <a:pt x="18548" y="2391"/>
                      <a:pt x="18548" y="2391"/>
                    </a:cubicBezTo>
                    <a:cubicBezTo>
                      <a:pt x="18545" y="2391"/>
                      <a:pt x="18543" y="2393"/>
                      <a:pt x="18540" y="2394"/>
                    </a:cubicBezTo>
                    <a:cubicBezTo>
                      <a:pt x="18534" y="2396"/>
                      <a:pt x="18528" y="2399"/>
                      <a:pt x="18522" y="2402"/>
                    </a:cubicBezTo>
                    <a:cubicBezTo>
                      <a:pt x="18309" y="2495"/>
                      <a:pt x="18056" y="2769"/>
                      <a:pt x="17923" y="3262"/>
                    </a:cubicBezTo>
                    <a:cubicBezTo>
                      <a:pt x="17797" y="3730"/>
                      <a:pt x="17959" y="4599"/>
                      <a:pt x="18402" y="5084"/>
                    </a:cubicBezTo>
                    <a:cubicBezTo>
                      <a:pt x="18136" y="5379"/>
                      <a:pt x="17809" y="5571"/>
                      <a:pt x="17584" y="5724"/>
                    </a:cubicBezTo>
                    <a:cubicBezTo>
                      <a:pt x="16360" y="2379"/>
                      <a:pt x="13608" y="46"/>
                      <a:pt x="10409" y="46"/>
                    </a:cubicBezTo>
                    <a:cubicBezTo>
                      <a:pt x="9255" y="46"/>
                      <a:pt x="8078" y="346"/>
                      <a:pt x="6980" y="895"/>
                    </a:cubicBezTo>
                    <a:cubicBezTo>
                      <a:pt x="6610" y="593"/>
                      <a:pt x="5843" y="-197"/>
                      <a:pt x="3286" y="46"/>
                    </a:cubicBezTo>
                    <a:lnTo>
                      <a:pt x="3898" y="3298"/>
                    </a:lnTo>
                    <a:cubicBezTo>
                      <a:pt x="3056" y="4269"/>
                      <a:pt x="2379" y="5412"/>
                      <a:pt x="1953" y="6672"/>
                    </a:cubicBezTo>
                    <a:cubicBezTo>
                      <a:pt x="1767" y="7221"/>
                      <a:pt x="1189" y="7810"/>
                      <a:pt x="734" y="7810"/>
                    </a:cubicBezTo>
                    <a:cubicBezTo>
                      <a:pt x="365" y="7810"/>
                      <a:pt x="0" y="8359"/>
                      <a:pt x="0" y="8902"/>
                    </a:cubicBezTo>
                    <a:lnTo>
                      <a:pt x="0" y="12420"/>
                    </a:lnTo>
                    <a:cubicBezTo>
                      <a:pt x="17" y="13009"/>
                      <a:pt x="2157" y="15557"/>
                      <a:pt x="4996" y="17365"/>
                    </a:cubicBezTo>
                    <a:cubicBezTo>
                      <a:pt x="5161" y="17469"/>
                      <a:pt x="5426" y="17775"/>
                      <a:pt x="5508" y="17989"/>
                    </a:cubicBezTo>
                    <a:cubicBezTo>
                      <a:pt x="5725" y="18578"/>
                      <a:pt x="6034" y="19572"/>
                      <a:pt x="6311" y="20496"/>
                    </a:cubicBezTo>
                    <a:cubicBezTo>
                      <a:pt x="6446" y="20952"/>
                      <a:pt x="6941" y="21403"/>
                      <a:pt x="7306" y="21403"/>
                    </a:cubicBezTo>
                    <a:lnTo>
                      <a:pt x="7635" y="21403"/>
                    </a:lnTo>
                    <a:cubicBezTo>
                      <a:pt x="8004" y="21403"/>
                      <a:pt x="8482" y="20935"/>
                      <a:pt x="8682" y="20525"/>
                    </a:cubicBezTo>
                    <a:cubicBezTo>
                      <a:pt x="9033" y="19802"/>
                      <a:pt x="9495" y="18759"/>
                      <a:pt x="10033" y="18759"/>
                    </a:cubicBezTo>
                    <a:cubicBezTo>
                      <a:pt x="10572" y="18759"/>
                      <a:pt x="11056" y="19802"/>
                      <a:pt x="11408" y="20525"/>
                    </a:cubicBezTo>
                    <a:cubicBezTo>
                      <a:pt x="11607" y="20935"/>
                      <a:pt x="12085" y="21403"/>
                      <a:pt x="12453" y="21403"/>
                    </a:cubicBezTo>
                    <a:lnTo>
                      <a:pt x="12784" y="21403"/>
                    </a:lnTo>
                    <a:cubicBezTo>
                      <a:pt x="13148" y="21403"/>
                      <a:pt x="13643" y="20952"/>
                      <a:pt x="13778" y="20496"/>
                    </a:cubicBezTo>
                    <a:cubicBezTo>
                      <a:pt x="14042" y="19606"/>
                      <a:pt x="14333" y="18659"/>
                      <a:pt x="14550" y="18069"/>
                    </a:cubicBezTo>
                    <a:cubicBezTo>
                      <a:pt x="14633" y="17851"/>
                      <a:pt x="14880" y="17515"/>
                      <a:pt x="15032" y="17382"/>
                    </a:cubicBezTo>
                    <a:cubicBezTo>
                      <a:pt x="16990" y="15638"/>
                      <a:pt x="18262" y="12818"/>
                      <a:pt x="18262" y="9630"/>
                    </a:cubicBezTo>
                    <a:cubicBezTo>
                      <a:pt x="18262" y="8954"/>
                      <a:pt x="18205" y="8301"/>
                      <a:pt x="18096" y="7666"/>
                    </a:cubicBezTo>
                    <a:cubicBezTo>
                      <a:pt x="18283" y="7504"/>
                      <a:pt x="19439" y="6522"/>
                      <a:pt x="19883" y="5370"/>
                    </a:cubicBezTo>
                    <a:cubicBezTo>
                      <a:pt x="19883" y="5369"/>
                      <a:pt x="19883" y="5369"/>
                      <a:pt x="19883" y="5369"/>
                    </a:cubicBezTo>
                    <a:cubicBezTo>
                      <a:pt x="20937" y="4846"/>
                      <a:pt x="21600" y="3647"/>
                      <a:pt x="21356" y="2102"/>
                    </a:cubicBezTo>
                    <a:close/>
                  </a:path>
                </a:pathLst>
              </a:custGeom>
              <a:solidFill>
                <a:srgbClr val="C8C8C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endParaRPr lang="es-PE" sz="2532" noProof="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" name="Shape 4967">
                <a:extLst>
                  <a:ext uri="{FF2B5EF4-FFF2-40B4-BE49-F238E27FC236}">
                    <a16:creationId xmlns:a16="http://schemas.microsoft.com/office/drawing/2014/main" id="{C940DDA4-9F33-6F49-9D3A-9D888903A03E}"/>
                  </a:ext>
                </a:extLst>
              </p:cNvPr>
              <p:cNvSpPr/>
              <p:nvPr/>
            </p:nvSpPr>
            <p:spPr>
              <a:xfrm>
                <a:off x="4916866" y="2611862"/>
                <a:ext cx="2420489" cy="242049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endParaRPr lang="es-PE" sz="2532" noProof="0" dirty="0">
                  <a:latin typeface="Lato Light" panose="020F0502020204030203" pitchFamily="34" charset="0"/>
                </a:endParaRPr>
              </a:p>
            </p:txBody>
          </p:sp>
          <p:graphicFrame>
            <p:nvGraphicFramePr>
              <p:cNvPr id="7" name="Chart 4968">
                <a:extLst>
                  <a:ext uri="{FF2B5EF4-FFF2-40B4-BE49-F238E27FC236}">
                    <a16:creationId xmlns:a16="http://schemas.microsoft.com/office/drawing/2014/main" id="{EA9731A1-5B3D-8D4B-9DC1-D15121FAE38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14419548"/>
                  </p:ext>
                </p:extLst>
              </p:nvPr>
            </p:nvGraphicFramePr>
            <p:xfrm>
              <a:off x="4980941" y="2675936"/>
              <a:ext cx="2308809" cy="230880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cxnSp>
          <p:nvCxnSpPr>
            <p:cNvPr id="105" name="Conector: angular 104">
              <a:extLst>
                <a:ext uri="{FF2B5EF4-FFF2-40B4-BE49-F238E27FC236}">
                  <a16:creationId xmlns:a16="http://schemas.microsoft.com/office/drawing/2014/main" id="{24530BC5-F0F4-E2A4-2C69-DE28D3211ED8}"/>
                </a:ext>
              </a:extLst>
            </p:cNvPr>
            <p:cNvCxnSpPr>
              <a:stCxn id="39" idx="3"/>
              <a:endCxn id="7" idx="2"/>
            </p:cNvCxnSpPr>
            <p:nvPr/>
          </p:nvCxnSpPr>
          <p:spPr>
            <a:xfrm flipV="1">
              <a:off x="5272506" y="2885084"/>
              <a:ext cx="514537" cy="1491493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: angular 106">
              <a:extLst>
                <a:ext uri="{FF2B5EF4-FFF2-40B4-BE49-F238E27FC236}">
                  <a16:creationId xmlns:a16="http://schemas.microsoft.com/office/drawing/2014/main" id="{84F96914-C137-9A3E-C078-B01AEA7077C0}"/>
                </a:ext>
              </a:extLst>
            </p:cNvPr>
            <p:cNvCxnSpPr>
              <a:stCxn id="42" idx="3"/>
              <a:endCxn id="7" idx="2"/>
            </p:cNvCxnSpPr>
            <p:nvPr/>
          </p:nvCxnSpPr>
          <p:spPr>
            <a:xfrm flipV="1">
              <a:off x="4863548" y="2885084"/>
              <a:ext cx="923495" cy="2602268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: angular 108">
              <a:extLst>
                <a:ext uri="{FF2B5EF4-FFF2-40B4-BE49-F238E27FC236}">
                  <a16:creationId xmlns:a16="http://schemas.microsoft.com/office/drawing/2014/main" id="{594C7151-0B45-EB96-30AD-9EC409468F8B}"/>
                </a:ext>
              </a:extLst>
            </p:cNvPr>
            <p:cNvCxnSpPr>
              <a:stCxn id="44" idx="3"/>
              <a:endCxn id="7" idx="2"/>
            </p:cNvCxnSpPr>
            <p:nvPr/>
          </p:nvCxnSpPr>
          <p:spPr>
            <a:xfrm flipV="1">
              <a:off x="4651849" y="2885084"/>
              <a:ext cx="1135194" cy="3525598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198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21EABFA-EFD1-57E3-03E2-CA5BCD17D9C4}"/>
              </a:ext>
            </a:extLst>
          </p:cNvPr>
          <p:cNvSpPr txBox="1"/>
          <p:nvPr/>
        </p:nvSpPr>
        <p:spPr>
          <a:xfrm>
            <a:off x="1429520" y="306186"/>
            <a:ext cx="93330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000" b="1" noProof="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RUTA DE LOS INGRESOS en el Sistema de Estado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C5DB84-1CFB-9053-C9D9-7F3747716305}"/>
              </a:ext>
            </a:extLst>
          </p:cNvPr>
          <p:cNvSpPr txBox="1"/>
          <p:nvPr/>
        </p:nvSpPr>
        <p:spPr>
          <a:xfrm>
            <a:off x="295915" y="1470708"/>
            <a:ext cx="3043825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b="1" dirty="0">
                <a:solidFill>
                  <a:schemeClr val="bg1"/>
                </a:solidFill>
              </a:rPr>
              <a:t>Si realizan ventas</a:t>
            </a:r>
            <a:r>
              <a:rPr lang="es-PE" sz="1600" dirty="0">
                <a:solidFill>
                  <a:schemeClr val="bg1"/>
                </a:solidFill>
              </a:rPr>
              <a:t>: De las ventas que hace el Estado (Gobierno) de los bienes de producción que administran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b="1" dirty="0">
                <a:solidFill>
                  <a:schemeClr val="bg1"/>
                </a:solidFill>
              </a:rPr>
              <a:t>De prestamos externos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936BC78-62E4-DAE7-71F0-89401A643B5E}"/>
              </a:ext>
            </a:extLst>
          </p:cNvPr>
          <p:cNvGrpSpPr/>
          <p:nvPr/>
        </p:nvGrpSpPr>
        <p:grpSpPr>
          <a:xfrm>
            <a:off x="10063567" y="4489683"/>
            <a:ext cx="1989372" cy="693825"/>
            <a:chOff x="9858019" y="4316301"/>
            <a:chExt cx="1989372" cy="693825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0AFB132-D522-E6EA-37C4-4B5FB7D59154}"/>
                </a:ext>
              </a:extLst>
            </p:cNvPr>
            <p:cNvSpPr txBox="1"/>
            <p:nvPr/>
          </p:nvSpPr>
          <p:spPr>
            <a:xfrm>
              <a:off x="10551844" y="4584064"/>
              <a:ext cx="1295547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s-PE" sz="1600" b="1" noProof="0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INVERSION</a:t>
              </a:r>
            </a:p>
          </p:txBody>
        </p:sp>
        <p:sp>
          <p:nvSpPr>
            <p:cNvPr id="10" name="Oval 16">
              <a:extLst>
                <a:ext uri="{FF2B5EF4-FFF2-40B4-BE49-F238E27FC236}">
                  <a16:creationId xmlns:a16="http://schemas.microsoft.com/office/drawing/2014/main" id="{1665DEEA-E628-59B3-EE8C-BD1D212BA87C}"/>
                </a:ext>
              </a:extLst>
            </p:cNvPr>
            <p:cNvSpPr/>
            <p:nvPr/>
          </p:nvSpPr>
          <p:spPr>
            <a:xfrm>
              <a:off x="9858019" y="4316301"/>
              <a:ext cx="693825" cy="6938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noProof="0" dirty="0">
                  <a:latin typeface="Lato Light" panose="020F0502020204030203" pitchFamily="34" charset="0"/>
                </a:rPr>
                <a:t>$$$$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378061E-38C6-281C-69B0-D0887767B0DD}"/>
              </a:ext>
            </a:extLst>
          </p:cNvPr>
          <p:cNvGrpSpPr/>
          <p:nvPr/>
        </p:nvGrpSpPr>
        <p:grpSpPr>
          <a:xfrm>
            <a:off x="10063567" y="2000959"/>
            <a:ext cx="1596636" cy="693825"/>
            <a:chOff x="9858019" y="2461149"/>
            <a:chExt cx="1596636" cy="693825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A8EB5B37-CDA2-1604-33A1-AFD15684780E}"/>
                </a:ext>
              </a:extLst>
            </p:cNvPr>
            <p:cNvSpPr txBox="1"/>
            <p:nvPr/>
          </p:nvSpPr>
          <p:spPr>
            <a:xfrm>
              <a:off x="10551844" y="2717442"/>
              <a:ext cx="902811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s-PE" sz="1600" b="1" noProof="0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GASTO</a:t>
              </a:r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FDC1BCA0-5687-03E6-1CFD-020F6CFC2407}"/>
                </a:ext>
              </a:extLst>
            </p:cNvPr>
            <p:cNvSpPr/>
            <p:nvPr/>
          </p:nvSpPr>
          <p:spPr>
            <a:xfrm>
              <a:off x="9858019" y="2461149"/>
              <a:ext cx="693825" cy="6938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900" noProof="0" dirty="0">
                <a:latin typeface="Lato Light" panose="020F0502020204030203" pitchFamily="34" charset="0"/>
              </a:endParaRPr>
            </a:p>
          </p:txBody>
        </p:sp>
        <p:sp>
          <p:nvSpPr>
            <p:cNvPr id="14" name="Freeform 1004">
              <a:extLst>
                <a:ext uri="{FF2B5EF4-FFF2-40B4-BE49-F238E27FC236}">
                  <a16:creationId xmlns:a16="http://schemas.microsoft.com/office/drawing/2014/main" id="{A3F2FE5C-AD1C-3F44-F2B1-85CB577F0F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024862" y="2628542"/>
              <a:ext cx="360140" cy="359039"/>
            </a:xfrm>
            <a:custGeom>
              <a:avLst/>
              <a:gdLst>
                <a:gd name="T0" fmla="*/ 540477 w 285390"/>
                <a:gd name="T1" fmla="*/ 863917 h 285391"/>
                <a:gd name="T2" fmla="*/ 540477 w 285390"/>
                <a:gd name="T3" fmla="*/ 894255 h 285391"/>
                <a:gd name="T4" fmla="*/ 391021 w 285390"/>
                <a:gd name="T5" fmla="*/ 879086 h 285391"/>
                <a:gd name="T6" fmla="*/ 28750 w 285390"/>
                <a:gd name="T7" fmla="*/ 831316 h 285391"/>
                <a:gd name="T8" fmla="*/ 71867 w 285390"/>
                <a:gd name="T9" fmla="*/ 918378 h 285391"/>
                <a:gd name="T10" fmla="*/ 921185 w 285390"/>
                <a:gd name="T11" fmla="*/ 875446 h 285391"/>
                <a:gd name="T12" fmla="*/ 28750 w 285390"/>
                <a:gd name="T13" fmla="*/ 831316 h 285391"/>
                <a:gd name="T14" fmla="*/ 35943 w 285390"/>
                <a:gd name="T15" fmla="*/ 803885 h 285391"/>
                <a:gd name="T16" fmla="*/ 849311 w 285390"/>
                <a:gd name="T17" fmla="*/ 660757 h 285391"/>
                <a:gd name="T18" fmla="*/ 678282 w 285390"/>
                <a:gd name="T19" fmla="*/ 431942 h 285391"/>
                <a:gd name="T20" fmla="*/ 703503 w 285390"/>
                <a:gd name="T21" fmla="*/ 517977 h 285391"/>
                <a:gd name="T22" fmla="*/ 703503 w 285390"/>
                <a:gd name="T23" fmla="*/ 431942 h 285391"/>
                <a:gd name="T24" fmla="*/ 241146 w 285390"/>
                <a:gd name="T25" fmla="*/ 431942 h 285391"/>
                <a:gd name="T26" fmla="*/ 241146 w 285390"/>
                <a:gd name="T27" fmla="*/ 517977 h 285391"/>
                <a:gd name="T28" fmla="*/ 265162 w 285390"/>
                <a:gd name="T29" fmla="*/ 431942 h 285391"/>
                <a:gd name="T30" fmla="*/ 579345 w 285390"/>
                <a:gd name="T31" fmla="*/ 374012 h 285391"/>
                <a:gd name="T32" fmla="*/ 579345 w 285390"/>
                <a:gd name="T33" fmla="*/ 404353 h 285391"/>
                <a:gd name="T34" fmla="*/ 579345 w 285390"/>
                <a:gd name="T35" fmla="*/ 374012 h 285391"/>
                <a:gd name="T36" fmla="*/ 595830 w 285390"/>
                <a:gd name="T37" fmla="*/ 320703 h 285391"/>
                <a:gd name="T38" fmla="*/ 565395 w 285390"/>
                <a:gd name="T39" fmla="*/ 320703 h 285391"/>
                <a:gd name="T40" fmla="*/ 579345 w 285390"/>
                <a:gd name="T41" fmla="*/ 242314 h 285391"/>
                <a:gd name="T42" fmla="*/ 579345 w 285390"/>
                <a:gd name="T43" fmla="*/ 272659 h 285391"/>
                <a:gd name="T44" fmla="*/ 579345 w 285390"/>
                <a:gd name="T45" fmla="*/ 242314 h 285391"/>
                <a:gd name="T46" fmla="*/ 495742 w 285390"/>
                <a:gd name="T47" fmla="*/ 517977 h 285391"/>
                <a:gd name="T48" fmla="*/ 564193 w 285390"/>
                <a:gd name="T49" fmla="*/ 455839 h 285391"/>
                <a:gd name="T50" fmla="*/ 593018 w 285390"/>
                <a:gd name="T51" fmla="*/ 455839 h 285391"/>
                <a:gd name="T52" fmla="*/ 650664 w 285390"/>
                <a:gd name="T53" fmla="*/ 517977 h 285391"/>
                <a:gd name="T54" fmla="*/ 625443 w 285390"/>
                <a:gd name="T55" fmla="*/ 202514 h 285391"/>
                <a:gd name="T56" fmla="*/ 400865 w 285390"/>
                <a:gd name="T57" fmla="*/ 202514 h 285391"/>
                <a:gd name="T58" fmla="*/ 466919 w 285390"/>
                <a:gd name="T59" fmla="*/ 517977 h 285391"/>
                <a:gd name="T60" fmla="*/ 400865 w 285390"/>
                <a:gd name="T61" fmla="*/ 202514 h 285391"/>
                <a:gd name="T62" fmla="*/ 293985 w 285390"/>
                <a:gd name="T63" fmla="*/ 226411 h 285391"/>
                <a:gd name="T64" fmla="*/ 370843 w 285390"/>
                <a:gd name="T65" fmla="*/ 517977 h 285391"/>
                <a:gd name="T66" fmla="*/ 318005 w 285390"/>
                <a:gd name="T67" fmla="*/ 202514 h 285391"/>
                <a:gd name="T68" fmla="*/ 625443 w 285390"/>
                <a:gd name="T69" fmla="*/ 173835 h 285391"/>
                <a:gd name="T70" fmla="*/ 678282 w 285390"/>
                <a:gd name="T71" fmla="*/ 403263 h 285391"/>
                <a:gd name="T72" fmla="*/ 775554 w 285390"/>
                <a:gd name="T73" fmla="*/ 476154 h 285391"/>
                <a:gd name="T74" fmla="*/ 241146 w 285390"/>
                <a:gd name="T75" fmla="*/ 546652 h 285391"/>
                <a:gd name="T76" fmla="*/ 241146 w 285390"/>
                <a:gd name="T77" fmla="*/ 403263 h 285391"/>
                <a:gd name="T78" fmla="*/ 265162 w 285390"/>
                <a:gd name="T79" fmla="*/ 226411 h 285391"/>
                <a:gd name="T80" fmla="*/ 148540 w 285390"/>
                <a:gd name="T81" fmla="*/ 29812 h 285391"/>
                <a:gd name="T82" fmla="*/ 105414 w 285390"/>
                <a:gd name="T83" fmla="*/ 632135 h 285391"/>
                <a:gd name="T84" fmla="*/ 844518 w 285390"/>
                <a:gd name="T85" fmla="*/ 72760 h 285391"/>
                <a:gd name="T86" fmla="*/ 148540 w 285390"/>
                <a:gd name="T87" fmla="*/ 29812 h 285391"/>
                <a:gd name="T88" fmla="*/ 801394 w 285390"/>
                <a:gd name="T89" fmla="*/ 0 h 285391"/>
                <a:gd name="T90" fmla="*/ 873272 w 285390"/>
                <a:gd name="T91" fmla="*/ 642866 h 285391"/>
                <a:gd name="T92" fmla="*/ 949932 w 285390"/>
                <a:gd name="T93" fmla="*/ 818196 h 285391"/>
                <a:gd name="T94" fmla="*/ 878061 w 285390"/>
                <a:gd name="T95" fmla="*/ 947005 h 285391"/>
                <a:gd name="T96" fmla="*/ 0 w 285390"/>
                <a:gd name="T97" fmla="*/ 875446 h 285391"/>
                <a:gd name="T98" fmla="*/ 1190 w 285390"/>
                <a:gd name="T99" fmla="*/ 812232 h 285391"/>
                <a:gd name="T100" fmla="*/ 76660 w 285390"/>
                <a:gd name="T101" fmla="*/ 72760 h 2853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5390" h="285391">
                  <a:moveTo>
                    <a:pt x="121785" y="260350"/>
                  </a:moveTo>
                  <a:lnTo>
                    <a:pt x="162376" y="260350"/>
                  </a:lnTo>
                  <a:cubicBezTo>
                    <a:pt x="164531" y="260350"/>
                    <a:pt x="166328" y="262255"/>
                    <a:pt x="166328" y="264922"/>
                  </a:cubicBezTo>
                  <a:cubicBezTo>
                    <a:pt x="166328" y="267208"/>
                    <a:pt x="164531" y="269494"/>
                    <a:pt x="162376" y="269494"/>
                  </a:cubicBezTo>
                  <a:lnTo>
                    <a:pt x="121785" y="269494"/>
                  </a:lnTo>
                  <a:cubicBezTo>
                    <a:pt x="119271" y="269494"/>
                    <a:pt x="117475" y="267208"/>
                    <a:pt x="117475" y="264922"/>
                  </a:cubicBezTo>
                  <a:cubicBezTo>
                    <a:pt x="117475" y="262255"/>
                    <a:pt x="119271" y="260350"/>
                    <a:pt x="121785" y="260350"/>
                  </a:cubicBezTo>
                  <a:close/>
                  <a:moveTo>
                    <a:pt x="8637" y="250526"/>
                  </a:moveTo>
                  <a:lnTo>
                    <a:pt x="8637" y="263825"/>
                  </a:lnTo>
                  <a:cubicBezTo>
                    <a:pt x="8637" y="270654"/>
                    <a:pt x="14395" y="276764"/>
                    <a:pt x="21593" y="276764"/>
                  </a:cubicBezTo>
                  <a:lnTo>
                    <a:pt x="263797" y="276764"/>
                  </a:lnTo>
                  <a:cubicBezTo>
                    <a:pt x="270995" y="276764"/>
                    <a:pt x="276753" y="270654"/>
                    <a:pt x="276753" y="263825"/>
                  </a:cubicBezTo>
                  <a:lnTo>
                    <a:pt x="276753" y="250526"/>
                  </a:lnTo>
                  <a:lnTo>
                    <a:pt x="8637" y="250526"/>
                  </a:lnTo>
                  <a:close/>
                  <a:moveTo>
                    <a:pt x="30230" y="199127"/>
                  </a:moveTo>
                  <a:lnTo>
                    <a:pt x="10796" y="242259"/>
                  </a:lnTo>
                  <a:lnTo>
                    <a:pt x="274234" y="242259"/>
                  </a:lnTo>
                  <a:lnTo>
                    <a:pt x="255160" y="199127"/>
                  </a:lnTo>
                  <a:lnTo>
                    <a:pt x="30230" y="199127"/>
                  </a:lnTo>
                  <a:close/>
                  <a:moveTo>
                    <a:pt x="203777" y="130170"/>
                  </a:moveTo>
                  <a:lnTo>
                    <a:pt x="203777" y="156098"/>
                  </a:lnTo>
                  <a:lnTo>
                    <a:pt x="211354" y="156098"/>
                  </a:lnTo>
                  <a:cubicBezTo>
                    <a:pt x="218209" y="156098"/>
                    <a:pt x="224342" y="150336"/>
                    <a:pt x="224342" y="143494"/>
                  </a:cubicBezTo>
                  <a:cubicBezTo>
                    <a:pt x="224342" y="136292"/>
                    <a:pt x="218209" y="130170"/>
                    <a:pt x="211354" y="130170"/>
                  </a:cubicBezTo>
                  <a:lnTo>
                    <a:pt x="203777" y="130170"/>
                  </a:lnTo>
                  <a:close/>
                  <a:moveTo>
                    <a:pt x="72447" y="130170"/>
                  </a:moveTo>
                  <a:cubicBezTo>
                    <a:pt x="65232" y="130170"/>
                    <a:pt x="59459" y="136292"/>
                    <a:pt x="59459" y="143494"/>
                  </a:cubicBezTo>
                  <a:cubicBezTo>
                    <a:pt x="59459" y="150336"/>
                    <a:pt x="65232" y="156098"/>
                    <a:pt x="72447" y="156098"/>
                  </a:cubicBezTo>
                  <a:lnTo>
                    <a:pt x="79663" y="156098"/>
                  </a:lnTo>
                  <a:lnTo>
                    <a:pt x="79663" y="130170"/>
                  </a:lnTo>
                  <a:lnTo>
                    <a:pt x="72447" y="130170"/>
                  </a:lnTo>
                  <a:close/>
                  <a:moveTo>
                    <a:pt x="174053" y="112713"/>
                  </a:moveTo>
                  <a:cubicBezTo>
                    <a:pt x="176720" y="112713"/>
                    <a:pt x="179006" y="114999"/>
                    <a:pt x="179006" y="117285"/>
                  </a:cubicBezTo>
                  <a:cubicBezTo>
                    <a:pt x="179006" y="119952"/>
                    <a:pt x="176720" y="121857"/>
                    <a:pt x="174053" y="121857"/>
                  </a:cubicBezTo>
                  <a:cubicBezTo>
                    <a:pt x="171767" y="121857"/>
                    <a:pt x="169862" y="119952"/>
                    <a:pt x="169862" y="117285"/>
                  </a:cubicBezTo>
                  <a:cubicBezTo>
                    <a:pt x="169862" y="114999"/>
                    <a:pt x="171767" y="112713"/>
                    <a:pt x="174053" y="112713"/>
                  </a:cubicBezTo>
                  <a:close/>
                  <a:moveTo>
                    <a:pt x="174053" y="92075"/>
                  </a:moveTo>
                  <a:cubicBezTo>
                    <a:pt x="176720" y="92075"/>
                    <a:pt x="179006" y="93980"/>
                    <a:pt x="179006" y="96647"/>
                  </a:cubicBezTo>
                  <a:cubicBezTo>
                    <a:pt x="179006" y="99314"/>
                    <a:pt x="176720" y="101219"/>
                    <a:pt x="174053" y="101219"/>
                  </a:cubicBezTo>
                  <a:cubicBezTo>
                    <a:pt x="171767" y="101219"/>
                    <a:pt x="169862" y="99314"/>
                    <a:pt x="169862" y="96647"/>
                  </a:cubicBezTo>
                  <a:cubicBezTo>
                    <a:pt x="169862" y="93980"/>
                    <a:pt x="171767" y="92075"/>
                    <a:pt x="174053" y="92075"/>
                  </a:cubicBezTo>
                  <a:close/>
                  <a:moveTo>
                    <a:pt x="174053" y="73025"/>
                  </a:moveTo>
                  <a:cubicBezTo>
                    <a:pt x="176720" y="73025"/>
                    <a:pt x="179006" y="75311"/>
                    <a:pt x="179006" y="77597"/>
                  </a:cubicBezTo>
                  <a:cubicBezTo>
                    <a:pt x="179006" y="79883"/>
                    <a:pt x="176720" y="82169"/>
                    <a:pt x="174053" y="82169"/>
                  </a:cubicBezTo>
                  <a:cubicBezTo>
                    <a:pt x="171767" y="82169"/>
                    <a:pt x="169862" y="79883"/>
                    <a:pt x="169862" y="77597"/>
                  </a:cubicBezTo>
                  <a:cubicBezTo>
                    <a:pt x="169862" y="75311"/>
                    <a:pt x="171767" y="73025"/>
                    <a:pt x="174053" y="73025"/>
                  </a:cubicBezTo>
                  <a:close/>
                  <a:moveTo>
                    <a:pt x="148936" y="61030"/>
                  </a:moveTo>
                  <a:lnTo>
                    <a:pt x="148936" y="156098"/>
                  </a:lnTo>
                  <a:lnTo>
                    <a:pt x="169501" y="156098"/>
                  </a:lnTo>
                  <a:lnTo>
                    <a:pt x="169501" y="137372"/>
                  </a:lnTo>
                  <a:cubicBezTo>
                    <a:pt x="169501" y="134852"/>
                    <a:pt x="171306" y="133051"/>
                    <a:pt x="173470" y="133051"/>
                  </a:cubicBezTo>
                  <a:cubicBezTo>
                    <a:pt x="175996" y="133051"/>
                    <a:pt x="178161" y="134852"/>
                    <a:pt x="178161" y="137372"/>
                  </a:cubicBezTo>
                  <a:lnTo>
                    <a:pt x="178161" y="156098"/>
                  </a:lnTo>
                  <a:lnTo>
                    <a:pt x="195479" y="156098"/>
                  </a:lnTo>
                  <a:lnTo>
                    <a:pt x="195479" y="68232"/>
                  </a:lnTo>
                  <a:cubicBezTo>
                    <a:pt x="195479" y="64271"/>
                    <a:pt x="191871" y="61030"/>
                    <a:pt x="187902" y="61030"/>
                  </a:cubicBezTo>
                  <a:lnTo>
                    <a:pt x="148936" y="61030"/>
                  </a:lnTo>
                  <a:close/>
                  <a:moveTo>
                    <a:pt x="120433" y="61030"/>
                  </a:moveTo>
                  <a:lnTo>
                    <a:pt x="120433" y="156098"/>
                  </a:lnTo>
                  <a:lnTo>
                    <a:pt x="140277" y="156098"/>
                  </a:lnTo>
                  <a:lnTo>
                    <a:pt x="140277" y="61030"/>
                  </a:lnTo>
                  <a:lnTo>
                    <a:pt x="120433" y="61030"/>
                  </a:lnTo>
                  <a:close/>
                  <a:moveTo>
                    <a:pt x="95538" y="61030"/>
                  </a:moveTo>
                  <a:cubicBezTo>
                    <a:pt x="91570" y="61030"/>
                    <a:pt x="88322" y="64271"/>
                    <a:pt x="88322" y="68232"/>
                  </a:cubicBezTo>
                  <a:lnTo>
                    <a:pt x="88322" y="156098"/>
                  </a:lnTo>
                  <a:lnTo>
                    <a:pt x="111413" y="156098"/>
                  </a:lnTo>
                  <a:lnTo>
                    <a:pt x="111413" y="61030"/>
                  </a:lnTo>
                  <a:lnTo>
                    <a:pt x="95538" y="61030"/>
                  </a:lnTo>
                  <a:close/>
                  <a:moveTo>
                    <a:pt x="95538" y="52388"/>
                  </a:moveTo>
                  <a:lnTo>
                    <a:pt x="187902" y="52388"/>
                  </a:lnTo>
                  <a:cubicBezTo>
                    <a:pt x="196922" y="52388"/>
                    <a:pt x="203777" y="59590"/>
                    <a:pt x="203777" y="68232"/>
                  </a:cubicBezTo>
                  <a:lnTo>
                    <a:pt x="203777" y="121528"/>
                  </a:lnTo>
                  <a:lnTo>
                    <a:pt x="211354" y="121528"/>
                  </a:lnTo>
                  <a:cubicBezTo>
                    <a:pt x="223260" y="121528"/>
                    <a:pt x="233001" y="131251"/>
                    <a:pt x="233001" y="143494"/>
                  </a:cubicBezTo>
                  <a:cubicBezTo>
                    <a:pt x="233001" y="155017"/>
                    <a:pt x="223260" y="164740"/>
                    <a:pt x="211354" y="164740"/>
                  </a:cubicBezTo>
                  <a:lnTo>
                    <a:pt x="72447" y="164740"/>
                  </a:lnTo>
                  <a:cubicBezTo>
                    <a:pt x="60541" y="164740"/>
                    <a:pt x="50800" y="155017"/>
                    <a:pt x="50800" y="143494"/>
                  </a:cubicBezTo>
                  <a:cubicBezTo>
                    <a:pt x="50800" y="131251"/>
                    <a:pt x="60541" y="121528"/>
                    <a:pt x="72447" y="121528"/>
                  </a:cubicBezTo>
                  <a:lnTo>
                    <a:pt x="79663" y="121528"/>
                  </a:lnTo>
                  <a:lnTo>
                    <a:pt x="79663" y="68232"/>
                  </a:lnTo>
                  <a:cubicBezTo>
                    <a:pt x="79663" y="59590"/>
                    <a:pt x="86879" y="52388"/>
                    <a:pt x="95538" y="52388"/>
                  </a:cubicBezTo>
                  <a:close/>
                  <a:moveTo>
                    <a:pt x="44626" y="8986"/>
                  </a:moveTo>
                  <a:cubicBezTo>
                    <a:pt x="37788" y="8986"/>
                    <a:pt x="31670" y="14737"/>
                    <a:pt x="31670" y="21925"/>
                  </a:cubicBezTo>
                  <a:lnTo>
                    <a:pt x="31670" y="190500"/>
                  </a:lnTo>
                  <a:lnTo>
                    <a:pt x="253720" y="190500"/>
                  </a:lnTo>
                  <a:lnTo>
                    <a:pt x="253720" y="21925"/>
                  </a:lnTo>
                  <a:cubicBezTo>
                    <a:pt x="253720" y="14737"/>
                    <a:pt x="247962" y="8986"/>
                    <a:pt x="240764" y="8986"/>
                  </a:cubicBezTo>
                  <a:lnTo>
                    <a:pt x="44626" y="8986"/>
                  </a:lnTo>
                  <a:close/>
                  <a:moveTo>
                    <a:pt x="44626" y="0"/>
                  </a:moveTo>
                  <a:lnTo>
                    <a:pt x="240764" y="0"/>
                  </a:lnTo>
                  <a:cubicBezTo>
                    <a:pt x="252641" y="0"/>
                    <a:pt x="262358" y="9704"/>
                    <a:pt x="262358" y="21925"/>
                  </a:cubicBezTo>
                  <a:lnTo>
                    <a:pt x="262358" y="193735"/>
                  </a:lnTo>
                  <a:lnTo>
                    <a:pt x="285030" y="244775"/>
                  </a:lnTo>
                  <a:cubicBezTo>
                    <a:pt x="285390" y="245134"/>
                    <a:pt x="285390" y="245853"/>
                    <a:pt x="285390" y="246572"/>
                  </a:cubicBezTo>
                  <a:lnTo>
                    <a:pt x="285390" y="263825"/>
                  </a:lnTo>
                  <a:cubicBezTo>
                    <a:pt x="285390" y="275686"/>
                    <a:pt x="275673" y="285391"/>
                    <a:pt x="263797" y="285391"/>
                  </a:cubicBezTo>
                  <a:lnTo>
                    <a:pt x="21593" y="285391"/>
                  </a:lnTo>
                  <a:cubicBezTo>
                    <a:pt x="9717" y="285391"/>
                    <a:pt x="0" y="275686"/>
                    <a:pt x="0" y="263825"/>
                  </a:cubicBezTo>
                  <a:lnTo>
                    <a:pt x="0" y="246572"/>
                  </a:lnTo>
                  <a:cubicBezTo>
                    <a:pt x="0" y="245853"/>
                    <a:pt x="0" y="245134"/>
                    <a:pt x="360" y="244775"/>
                  </a:cubicBezTo>
                  <a:lnTo>
                    <a:pt x="23032" y="193735"/>
                  </a:lnTo>
                  <a:lnTo>
                    <a:pt x="23032" y="21925"/>
                  </a:lnTo>
                  <a:cubicBezTo>
                    <a:pt x="23032" y="9704"/>
                    <a:pt x="32749" y="0"/>
                    <a:pt x="446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s-PE" sz="900" noProof="0" dirty="0">
                <a:latin typeface="Lato Light" panose="020F0502020204030203" pitchFamily="34" charset="0"/>
              </a:endParaRPr>
            </a:p>
          </p:txBody>
        </p:sp>
      </p:grp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2C8E6AD6-363C-1AEB-6231-1424E7144485}"/>
              </a:ext>
            </a:extLst>
          </p:cNvPr>
          <p:cNvCxnSpPr>
            <a:cxnSpLocks/>
          </p:cNvCxnSpPr>
          <p:nvPr/>
        </p:nvCxnSpPr>
        <p:spPr>
          <a:xfrm flipV="1">
            <a:off x="6888566" y="2347871"/>
            <a:ext cx="3200053" cy="134514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001569CB-9687-103D-9829-4A9D3BA0A27D}"/>
              </a:ext>
            </a:extLst>
          </p:cNvPr>
          <p:cNvCxnSpPr>
            <a:cxnSpLocks/>
            <a:stCxn id="7" idx="3"/>
            <a:endCxn id="10" idx="2"/>
          </p:cNvCxnSpPr>
          <p:nvPr/>
        </p:nvCxnSpPr>
        <p:spPr>
          <a:xfrm>
            <a:off x="6913618" y="3693016"/>
            <a:ext cx="3149949" cy="114358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B82E2BC-792F-E2FA-B35C-A89ECFFC273B}"/>
              </a:ext>
            </a:extLst>
          </p:cNvPr>
          <p:cNvGrpSpPr/>
          <p:nvPr/>
        </p:nvGrpSpPr>
        <p:grpSpPr>
          <a:xfrm>
            <a:off x="3339740" y="2255538"/>
            <a:ext cx="4144823" cy="2291535"/>
            <a:chOff x="3339740" y="2255538"/>
            <a:chExt cx="4144823" cy="2291535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A0A75045-C0F5-CAF2-F1E9-42EBBDDC6179}"/>
                </a:ext>
              </a:extLst>
            </p:cNvPr>
            <p:cNvGrpSpPr/>
            <p:nvPr/>
          </p:nvGrpSpPr>
          <p:grpSpPr>
            <a:xfrm>
              <a:off x="4919437" y="3004751"/>
              <a:ext cx="2565126" cy="1542322"/>
              <a:chOff x="3944484" y="2390160"/>
              <a:chExt cx="4303033" cy="3227277"/>
            </a:xfrm>
          </p:grpSpPr>
          <p:sp>
            <p:nvSpPr>
              <p:cNvPr id="5" name="Shape 4966">
                <a:extLst>
                  <a:ext uri="{FF2B5EF4-FFF2-40B4-BE49-F238E27FC236}">
                    <a16:creationId xmlns:a16="http://schemas.microsoft.com/office/drawing/2014/main" id="{BBF5742C-8FCE-C3F3-F990-49EB604E9826}"/>
                  </a:ext>
                </a:extLst>
              </p:cNvPr>
              <p:cNvSpPr/>
              <p:nvPr/>
            </p:nvSpPr>
            <p:spPr>
              <a:xfrm>
                <a:off x="3944484" y="2390160"/>
                <a:ext cx="4303033" cy="3227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6" h="21403" extrusionOk="0">
                    <a:moveTo>
                      <a:pt x="18818" y="4280"/>
                    </a:moveTo>
                    <a:cubicBezTo>
                      <a:pt x="18812" y="4253"/>
                      <a:pt x="18803" y="4228"/>
                      <a:pt x="18790" y="4206"/>
                    </a:cubicBezTo>
                    <a:cubicBezTo>
                      <a:pt x="18719" y="4078"/>
                      <a:pt x="18450" y="3674"/>
                      <a:pt x="18736" y="3294"/>
                    </a:cubicBezTo>
                    <a:cubicBezTo>
                      <a:pt x="18745" y="3281"/>
                      <a:pt x="18754" y="3268"/>
                      <a:pt x="18762" y="3256"/>
                    </a:cubicBezTo>
                    <a:cubicBezTo>
                      <a:pt x="18869" y="3659"/>
                      <a:pt x="18876" y="3996"/>
                      <a:pt x="18818" y="4280"/>
                    </a:cubicBezTo>
                    <a:close/>
                    <a:moveTo>
                      <a:pt x="3286" y="8780"/>
                    </a:moveTo>
                    <a:cubicBezTo>
                      <a:pt x="2882" y="8780"/>
                      <a:pt x="2557" y="8347"/>
                      <a:pt x="2557" y="7810"/>
                    </a:cubicBezTo>
                    <a:cubicBezTo>
                      <a:pt x="2557" y="7273"/>
                      <a:pt x="2882" y="6839"/>
                      <a:pt x="3286" y="6839"/>
                    </a:cubicBezTo>
                    <a:cubicBezTo>
                      <a:pt x="3690" y="6839"/>
                      <a:pt x="4019" y="7273"/>
                      <a:pt x="4019" y="7810"/>
                    </a:cubicBezTo>
                    <a:cubicBezTo>
                      <a:pt x="4019" y="8347"/>
                      <a:pt x="3690" y="8780"/>
                      <a:pt x="3286" y="8780"/>
                    </a:cubicBezTo>
                    <a:close/>
                    <a:moveTo>
                      <a:pt x="21356" y="2102"/>
                    </a:moveTo>
                    <a:cubicBezTo>
                      <a:pt x="21330" y="2890"/>
                      <a:pt x="20738" y="3657"/>
                      <a:pt x="20053" y="3986"/>
                    </a:cubicBezTo>
                    <a:cubicBezTo>
                      <a:pt x="19995" y="3258"/>
                      <a:pt x="19640" y="2761"/>
                      <a:pt x="19407" y="2555"/>
                    </a:cubicBezTo>
                    <a:cubicBezTo>
                      <a:pt x="19265" y="2405"/>
                      <a:pt x="18824" y="2283"/>
                      <a:pt x="18548" y="2391"/>
                    </a:cubicBezTo>
                    <a:cubicBezTo>
                      <a:pt x="18548" y="2391"/>
                      <a:pt x="18548" y="2391"/>
                      <a:pt x="18548" y="2391"/>
                    </a:cubicBezTo>
                    <a:cubicBezTo>
                      <a:pt x="18545" y="2391"/>
                      <a:pt x="18543" y="2393"/>
                      <a:pt x="18540" y="2394"/>
                    </a:cubicBezTo>
                    <a:cubicBezTo>
                      <a:pt x="18534" y="2396"/>
                      <a:pt x="18528" y="2399"/>
                      <a:pt x="18522" y="2402"/>
                    </a:cubicBezTo>
                    <a:cubicBezTo>
                      <a:pt x="18309" y="2495"/>
                      <a:pt x="18056" y="2769"/>
                      <a:pt x="17923" y="3262"/>
                    </a:cubicBezTo>
                    <a:cubicBezTo>
                      <a:pt x="17797" y="3730"/>
                      <a:pt x="17959" y="4599"/>
                      <a:pt x="18402" y="5084"/>
                    </a:cubicBezTo>
                    <a:cubicBezTo>
                      <a:pt x="18136" y="5379"/>
                      <a:pt x="17809" y="5571"/>
                      <a:pt x="17584" y="5724"/>
                    </a:cubicBezTo>
                    <a:cubicBezTo>
                      <a:pt x="16360" y="2379"/>
                      <a:pt x="13608" y="46"/>
                      <a:pt x="10409" y="46"/>
                    </a:cubicBezTo>
                    <a:cubicBezTo>
                      <a:pt x="9255" y="46"/>
                      <a:pt x="8078" y="346"/>
                      <a:pt x="6980" y="895"/>
                    </a:cubicBezTo>
                    <a:cubicBezTo>
                      <a:pt x="6610" y="593"/>
                      <a:pt x="5843" y="-197"/>
                      <a:pt x="3286" y="46"/>
                    </a:cubicBezTo>
                    <a:lnTo>
                      <a:pt x="3898" y="3298"/>
                    </a:lnTo>
                    <a:cubicBezTo>
                      <a:pt x="3056" y="4269"/>
                      <a:pt x="2379" y="5412"/>
                      <a:pt x="1953" y="6672"/>
                    </a:cubicBezTo>
                    <a:cubicBezTo>
                      <a:pt x="1767" y="7221"/>
                      <a:pt x="1189" y="7810"/>
                      <a:pt x="734" y="7810"/>
                    </a:cubicBezTo>
                    <a:cubicBezTo>
                      <a:pt x="365" y="7810"/>
                      <a:pt x="0" y="8359"/>
                      <a:pt x="0" y="8902"/>
                    </a:cubicBezTo>
                    <a:lnTo>
                      <a:pt x="0" y="12420"/>
                    </a:lnTo>
                    <a:cubicBezTo>
                      <a:pt x="17" y="13009"/>
                      <a:pt x="2157" y="15557"/>
                      <a:pt x="4996" y="17365"/>
                    </a:cubicBezTo>
                    <a:cubicBezTo>
                      <a:pt x="5161" y="17469"/>
                      <a:pt x="5426" y="17775"/>
                      <a:pt x="5508" y="17989"/>
                    </a:cubicBezTo>
                    <a:cubicBezTo>
                      <a:pt x="5725" y="18578"/>
                      <a:pt x="6034" y="19572"/>
                      <a:pt x="6311" y="20496"/>
                    </a:cubicBezTo>
                    <a:cubicBezTo>
                      <a:pt x="6446" y="20952"/>
                      <a:pt x="6941" y="21403"/>
                      <a:pt x="7306" y="21403"/>
                    </a:cubicBezTo>
                    <a:lnTo>
                      <a:pt x="7635" y="21403"/>
                    </a:lnTo>
                    <a:cubicBezTo>
                      <a:pt x="8004" y="21403"/>
                      <a:pt x="8482" y="20935"/>
                      <a:pt x="8682" y="20525"/>
                    </a:cubicBezTo>
                    <a:cubicBezTo>
                      <a:pt x="9033" y="19802"/>
                      <a:pt x="9495" y="18759"/>
                      <a:pt x="10033" y="18759"/>
                    </a:cubicBezTo>
                    <a:cubicBezTo>
                      <a:pt x="10572" y="18759"/>
                      <a:pt x="11056" y="19802"/>
                      <a:pt x="11408" y="20525"/>
                    </a:cubicBezTo>
                    <a:cubicBezTo>
                      <a:pt x="11607" y="20935"/>
                      <a:pt x="12085" y="21403"/>
                      <a:pt x="12453" y="21403"/>
                    </a:cubicBezTo>
                    <a:lnTo>
                      <a:pt x="12784" y="21403"/>
                    </a:lnTo>
                    <a:cubicBezTo>
                      <a:pt x="13148" y="21403"/>
                      <a:pt x="13643" y="20952"/>
                      <a:pt x="13778" y="20496"/>
                    </a:cubicBezTo>
                    <a:cubicBezTo>
                      <a:pt x="14042" y="19606"/>
                      <a:pt x="14333" y="18659"/>
                      <a:pt x="14550" y="18069"/>
                    </a:cubicBezTo>
                    <a:cubicBezTo>
                      <a:pt x="14633" y="17851"/>
                      <a:pt x="14880" y="17515"/>
                      <a:pt x="15032" y="17382"/>
                    </a:cubicBezTo>
                    <a:cubicBezTo>
                      <a:pt x="16990" y="15638"/>
                      <a:pt x="18262" y="12818"/>
                      <a:pt x="18262" y="9630"/>
                    </a:cubicBezTo>
                    <a:cubicBezTo>
                      <a:pt x="18262" y="8954"/>
                      <a:pt x="18205" y="8301"/>
                      <a:pt x="18096" y="7666"/>
                    </a:cubicBezTo>
                    <a:cubicBezTo>
                      <a:pt x="18283" y="7504"/>
                      <a:pt x="19439" y="6522"/>
                      <a:pt x="19883" y="5370"/>
                    </a:cubicBezTo>
                    <a:cubicBezTo>
                      <a:pt x="19883" y="5369"/>
                      <a:pt x="19883" y="5369"/>
                      <a:pt x="19883" y="5369"/>
                    </a:cubicBezTo>
                    <a:cubicBezTo>
                      <a:pt x="20937" y="4846"/>
                      <a:pt x="21600" y="3647"/>
                      <a:pt x="21356" y="2102"/>
                    </a:cubicBezTo>
                    <a:close/>
                  </a:path>
                </a:pathLst>
              </a:custGeom>
              <a:solidFill>
                <a:srgbClr val="C8C8C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endParaRPr lang="es-PE" sz="2532" noProof="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" name="Shape 4967">
                <a:extLst>
                  <a:ext uri="{FF2B5EF4-FFF2-40B4-BE49-F238E27FC236}">
                    <a16:creationId xmlns:a16="http://schemas.microsoft.com/office/drawing/2014/main" id="{F4CB9E47-045E-500E-2616-87164C4A23D6}"/>
                  </a:ext>
                </a:extLst>
              </p:cNvPr>
              <p:cNvSpPr/>
              <p:nvPr/>
            </p:nvSpPr>
            <p:spPr>
              <a:xfrm>
                <a:off x="4916866" y="2611862"/>
                <a:ext cx="2420489" cy="242049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endParaRPr lang="es-PE" sz="2532" noProof="0" dirty="0">
                  <a:latin typeface="Lato Light" panose="020F0502020204030203" pitchFamily="34" charset="0"/>
                </a:endParaRPr>
              </a:p>
            </p:txBody>
          </p:sp>
          <p:graphicFrame>
            <p:nvGraphicFramePr>
              <p:cNvPr id="7" name="Chart 4968">
                <a:extLst>
                  <a:ext uri="{FF2B5EF4-FFF2-40B4-BE49-F238E27FC236}">
                    <a16:creationId xmlns:a16="http://schemas.microsoft.com/office/drawing/2014/main" id="{A5327CD4-49D6-25B6-DCB9-0A622E54974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35460497"/>
                  </p:ext>
                </p:extLst>
              </p:nvPr>
            </p:nvGraphicFramePr>
            <p:xfrm>
              <a:off x="4980941" y="2675936"/>
              <a:ext cx="2308809" cy="230880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cxnSp>
          <p:nvCxnSpPr>
            <p:cNvPr id="19" name="Conector: angular 18">
              <a:extLst>
                <a:ext uri="{FF2B5EF4-FFF2-40B4-BE49-F238E27FC236}">
                  <a16:creationId xmlns:a16="http://schemas.microsoft.com/office/drawing/2014/main" id="{84DEAE3B-6DA3-9718-69E8-5628D9D8C0F0}"/>
                </a:ext>
              </a:extLst>
            </p:cNvPr>
            <p:cNvCxnSpPr>
              <a:cxnSpLocks/>
              <a:stCxn id="3" idx="3"/>
              <a:endCxn id="7" idx="1"/>
            </p:cNvCxnSpPr>
            <p:nvPr/>
          </p:nvCxnSpPr>
          <p:spPr>
            <a:xfrm>
              <a:off x="3339740" y="2255538"/>
              <a:ext cx="2197550" cy="1437478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DF1C615-6E47-5596-86C1-81446BFC7455}"/>
              </a:ext>
            </a:extLst>
          </p:cNvPr>
          <p:cNvSpPr txBox="1"/>
          <p:nvPr/>
        </p:nvSpPr>
        <p:spPr>
          <a:xfrm>
            <a:off x="4220105" y="5142872"/>
            <a:ext cx="3043825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b="1" dirty="0">
                <a:solidFill>
                  <a:schemeClr val="bg1"/>
                </a:solidFill>
              </a:rPr>
              <a:t>Si no realizan ventas</a:t>
            </a:r>
            <a:r>
              <a:rPr lang="es-PE" sz="1600" dirty="0">
                <a:solidFill>
                  <a:schemeClr val="bg1"/>
                </a:solidFill>
              </a:rPr>
              <a:t>: El Estado (Gobierno) distribuyen o entregan los bienes que producen o compran.</a:t>
            </a:r>
          </a:p>
        </p:txBody>
      </p:sp>
    </p:spTree>
    <p:extLst>
      <p:ext uri="{BB962C8B-B14F-4D97-AF65-F5344CB8AC3E}">
        <p14:creationId xmlns:p14="http://schemas.microsoft.com/office/powerpoint/2010/main" val="4096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CDA7617-AA96-4C8B-B50D-096AA023890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35897" y="995252"/>
            <a:ext cx="3200400" cy="4461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PE" noProof="0" dirty="0">
                <a:latin typeface="Arial Narrow" pitchFamily="34" charset="0"/>
              </a:rPr>
              <a:t>Conceptos de la Economía clásica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1123961-C125-45BB-9C0F-66BE47DD5F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995252"/>
            <a:ext cx="6906491" cy="4619483"/>
          </a:xfrm>
        </p:spPr>
        <p:txBody>
          <a:bodyPr anchor="ctr">
            <a:normAutofit/>
          </a:bodyPr>
          <a:lstStyle/>
          <a:p>
            <a:pPr marL="609600" indent="-609600">
              <a:defRPr/>
            </a:pPr>
            <a:r>
              <a:rPr lang="es-PE" sz="4800" b="1" noProof="0" dirty="0">
                <a:latin typeface="Arial Narrow" pitchFamily="34" charset="0"/>
              </a:rPr>
              <a:t>Escasez de Recursos</a:t>
            </a:r>
          </a:p>
          <a:p>
            <a:pPr marL="609600" indent="-609600">
              <a:defRPr/>
            </a:pPr>
            <a:r>
              <a:rPr lang="es-PE" sz="4800" b="1" noProof="0" dirty="0">
                <a:latin typeface="Arial Narrow" pitchFamily="34" charset="0"/>
              </a:rPr>
              <a:t>Costos de oportunidad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BFCA8D90-2F66-423D-9A8C-D63539E80E2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86001" y="878000"/>
            <a:ext cx="3200400" cy="4461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PE" sz="4100" noProof="0" dirty="0">
                <a:latin typeface="Arial Narrow" pitchFamily="34" charset="0"/>
              </a:rPr>
              <a:t>DETERMINAN: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A4F1357F-C49B-4697-B1D9-249934DC84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609600" indent="-609600">
              <a:defRPr/>
            </a:pPr>
            <a:r>
              <a:rPr lang="es-PE" b="1" noProof="0" dirty="0">
                <a:latin typeface="Arial Narrow" pitchFamily="34" charset="0"/>
              </a:rPr>
              <a:t>Elecciones básicas en salud:</a:t>
            </a:r>
          </a:p>
          <a:p>
            <a:pPr marL="1371600" lvl="2" indent="-457200">
              <a:buFont typeface="Wingdings" panose="05000000000000000000" pitchFamily="2" charset="2"/>
              <a:buAutoNum type="arabicPeriod"/>
              <a:defRPr/>
            </a:pPr>
            <a:r>
              <a:rPr lang="es-PE" sz="2800" b="1" noProof="0" dirty="0">
                <a:latin typeface="Arial Narrow" pitchFamily="34" charset="0"/>
              </a:rPr>
              <a:t>Determinar el monto a ser gastado en salud y la composición de ese gasto</a:t>
            </a:r>
          </a:p>
          <a:p>
            <a:pPr marL="1371600" lvl="2" indent="-457200">
              <a:buFont typeface="Wingdings" panose="05000000000000000000" pitchFamily="2" charset="2"/>
              <a:buAutoNum type="arabicPeriod"/>
              <a:defRPr/>
            </a:pPr>
            <a:r>
              <a:rPr lang="es-PE" sz="2800" b="1" noProof="0" dirty="0">
                <a:latin typeface="Arial Narrow" pitchFamily="34" charset="0"/>
              </a:rPr>
              <a:t>Determinar el mejor método para producir servicios de salud (K/L)</a:t>
            </a:r>
          </a:p>
          <a:p>
            <a:pPr marL="1371600" lvl="2" indent="-457200">
              <a:buFont typeface="Wingdings" panose="05000000000000000000" pitchFamily="2" charset="2"/>
              <a:buAutoNum type="arabicPeriod"/>
              <a:defRPr/>
            </a:pPr>
            <a:r>
              <a:rPr lang="es-PE" sz="2800" b="1" noProof="0" dirty="0">
                <a:latin typeface="Arial Narrow" pitchFamily="34" charset="0"/>
              </a:rPr>
              <a:t>Determinar  el método  de distribución de SS de salud</a:t>
            </a:r>
          </a:p>
          <a:p>
            <a:pPr marL="609600" indent="-609600">
              <a:defRPr/>
            </a:pPr>
            <a:r>
              <a:rPr lang="es-PE" b="1" noProof="0" dirty="0">
                <a:latin typeface="Arial Narrow" pitchFamily="34" charset="0"/>
              </a:rPr>
              <a:t>1 + 2 = eficiencia económica</a:t>
            </a:r>
          </a:p>
          <a:p>
            <a:pPr marL="609600" indent="-609600">
              <a:defRPr/>
            </a:pPr>
            <a:r>
              <a:rPr lang="es-PE" b="1" noProof="0" dirty="0">
                <a:latin typeface="Arial Narrow" pitchFamily="34" charset="0"/>
              </a:rPr>
              <a:t>3 = Equidad.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18944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972</TotalTime>
  <Words>1815</Words>
  <Application>Microsoft Office PowerPoint</Application>
  <PresentationFormat>Panorámica</PresentationFormat>
  <Paragraphs>282</Paragraphs>
  <Slides>23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7" baseType="lpstr">
      <vt:lpstr>Aptos</vt:lpstr>
      <vt:lpstr>Arial</vt:lpstr>
      <vt:lpstr>Arial Narrow</vt:lpstr>
      <vt:lpstr>Bookman Old Style</vt:lpstr>
      <vt:lpstr>Google Sans</vt:lpstr>
      <vt:lpstr>Lato</vt:lpstr>
      <vt:lpstr>Lato Light</vt:lpstr>
      <vt:lpstr>Open Sans</vt:lpstr>
      <vt:lpstr>Poppins</vt:lpstr>
      <vt:lpstr>Rockwell</vt:lpstr>
      <vt:lpstr>Symbol</vt:lpstr>
      <vt:lpstr>Times New Roman</vt:lpstr>
      <vt:lpstr>Wingdings</vt:lpstr>
      <vt:lpstr>Damask</vt:lpstr>
      <vt:lpstr>Estrategias de Nefro protección: ¿son Costo -  efectivas?.</vt:lpstr>
      <vt:lpstr>Hoja de Ruta</vt:lpstr>
      <vt:lpstr>¿Qué es el dinero? </vt:lpstr>
      <vt:lpstr> Funciones del dinero</vt:lpstr>
      <vt:lpstr> ¿Cómo obtiene dinero el Estado?: MODELOS EXTREMOS</vt:lpstr>
      <vt:lpstr>Presentación de PowerPoint</vt:lpstr>
      <vt:lpstr>Presentación de PowerPoint</vt:lpstr>
      <vt:lpstr>Conceptos de la Economía clásica</vt:lpstr>
      <vt:lpstr>DETERMINAN:</vt:lpstr>
      <vt:lpstr>Otros Aportes de la Economía al Sector Salud</vt:lpstr>
      <vt:lpstr>Enfermedad Renal Crónica: definiciones</vt:lpstr>
      <vt:lpstr>Enfermedad Renal Crónica: definiciones</vt:lpstr>
      <vt:lpstr>TIPOS DE ANALISIS FARMACO ECONOMICOS</vt:lpstr>
      <vt:lpstr>Cuadro General de Estudios de Resultados</vt:lpstr>
      <vt:lpstr>Presentación de PowerPoint</vt:lpstr>
      <vt:lpstr>Trasplante Renal es mas costo efectivo</vt:lpstr>
      <vt:lpstr>Nefro protección: Conceptos </vt:lpstr>
      <vt:lpstr>Nefro protección: Intervenciones efectivas publicadas</vt:lpstr>
      <vt:lpstr>Nefro protección: Intervenciones efectivas publicadas</vt:lpstr>
      <vt:lpstr>EFECTIVIDAD</vt:lpstr>
      <vt:lpstr>Presentación de PowerPoint</vt:lpstr>
      <vt:lpstr>Análisis costo efectividad.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Manuel Ige Afuso</dc:creator>
  <cp:lastModifiedBy>David Urquizo</cp:lastModifiedBy>
  <cp:revision>47</cp:revision>
  <dcterms:created xsi:type="dcterms:W3CDTF">2025-03-05T22:22:44Z</dcterms:created>
  <dcterms:modified xsi:type="dcterms:W3CDTF">2025-03-27T00:20:40Z</dcterms:modified>
</cp:coreProperties>
</file>