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 id="2147483690" r:id="rId4"/>
  </p:sldMasterIdLst>
  <p:notesMasterIdLst>
    <p:notesMasterId r:id="rId56"/>
  </p:notesMasterIdLst>
  <p:sldIdLst>
    <p:sldId id="256" r:id="rId5"/>
    <p:sldId id="292" r:id="rId6"/>
    <p:sldId id="288" r:id="rId7"/>
    <p:sldId id="302" r:id="rId8"/>
    <p:sldId id="309" r:id="rId9"/>
    <p:sldId id="310" r:id="rId10"/>
    <p:sldId id="311" r:id="rId11"/>
    <p:sldId id="312" r:id="rId12"/>
    <p:sldId id="307" r:id="rId13"/>
    <p:sldId id="308" r:id="rId14"/>
    <p:sldId id="299" r:id="rId15"/>
    <p:sldId id="287" r:id="rId16"/>
    <p:sldId id="286" r:id="rId17"/>
    <p:sldId id="293" r:id="rId18"/>
    <p:sldId id="313" r:id="rId19"/>
    <p:sldId id="294" r:id="rId20"/>
    <p:sldId id="295" r:id="rId21"/>
    <p:sldId id="271" r:id="rId22"/>
    <p:sldId id="282" r:id="rId23"/>
    <p:sldId id="285" r:id="rId24"/>
    <p:sldId id="275" r:id="rId25"/>
    <p:sldId id="301" r:id="rId26"/>
    <p:sldId id="303" r:id="rId27"/>
    <p:sldId id="298" r:id="rId28"/>
    <p:sldId id="322" r:id="rId29"/>
    <p:sldId id="274" r:id="rId30"/>
    <p:sldId id="314" r:id="rId31"/>
    <p:sldId id="277" r:id="rId32"/>
    <p:sldId id="320" r:id="rId33"/>
    <p:sldId id="278" r:id="rId34"/>
    <p:sldId id="315" r:id="rId35"/>
    <p:sldId id="279" r:id="rId36"/>
    <p:sldId id="316" r:id="rId37"/>
    <p:sldId id="318" r:id="rId38"/>
    <p:sldId id="321" r:id="rId39"/>
    <p:sldId id="280" r:id="rId40"/>
    <p:sldId id="317" r:id="rId41"/>
    <p:sldId id="319" r:id="rId42"/>
    <p:sldId id="281" r:id="rId43"/>
    <p:sldId id="290" r:id="rId44"/>
    <p:sldId id="291" r:id="rId45"/>
    <p:sldId id="283" r:id="rId46"/>
    <p:sldId id="289" r:id="rId47"/>
    <p:sldId id="300" r:id="rId48"/>
    <p:sldId id="260" r:id="rId49"/>
    <p:sldId id="261" r:id="rId50"/>
    <p:sldId id="262" r:id="rId51"/>
    <p:sldId id="257" r:id="rId52"/>
    <p:sldId id="296" r:id="rId53"/>
    <p:sldId id="297" r:id="rId54"/>
    <p:sldId id="259" r:id="rId5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4" autoAdjust="0"/>
  </p:normalViewPr>
  <p:slideViewPr>
    <p:cSldViewPr snapToGrid="0">
      <p:cViewPr varScale="1">
        <p:scale>
          <a:sx n="91" d="100"/>
          <a:sy n="91" d="100"/>
        </p:scale>
        <p:origin x="748" y="44"/>
      </p:cViewPr>
      <p:guideLst/>
    </p:cSldViewPr>
  </p:slideViewPr>
  <p:notesTextViewPr>
    <p:cViewPr>
      <p:scale>
        <a:sx n="1" d="1"/>
        <a:sy n="1" d="1"/>
      </p:scale>
      <p:origin x="0" y="0"/>
    </p:cViewPr>
  </p:notesTextViewPr>
  <p:sorterViewPr>
    <p:cViewPr varScale="1">
      <p:scale>
        <a:sx n="1" d="1"/>
        <a:sy n="1" d="1"/>
      </p:scale>
      <p:origin x="0" y="-60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2022\Servicio%20Tercero%20CDC-2022-3\AVISA%20PERU%202019.%20JORGE\Plantilla%20GRAFICOS%20Carga%20de%20enfermedad%20Peru%20201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09022064706267"/>
          <c:y val="2.45901836179108E-2"/>
          <c:w val="0.45855798065974956"/>
          <c:h val="0.84454356292982102"/>
        </c:manualLayout>
      </c:layout>
      <c:barChart>
        <c:barDir val="bar"/>
        <c:grouping val="stacked"/>
        <c:varyColors val="0"/>
        <c:ser>
          <c:idx val="0"/>
          <c:order val="0"/>
          <c:tx>
            <c:strRef>
              <c:f>'Total. Subcat. y componentesOK'!$D$6</c:f>
              <c:strCache>
                <c:ptCount val="1"/>
                <c:pt idx="0">
                  <c:v>AVP</c:v>
                </c:pt>
              </c:strCache>
            </c:strRef>
          </c:tx>
          <c:spPr>
            <a:solidFill>
              <a:schemeClr val="accent6"/>
            </a:solidFill>
            <a:ln>
              <a:noFill/>
            </a:ln>
            <a:effectLst/>
          </c:spPr>
          <c:invertIfNegative val="0"/>
          <c:cat>
            <c:strRef>
              <c:f>'Total. Subcat. y componentesOK'!$C$7:$C$41</c:f>
              <c:strCache>
                <c:ptCount val="35"/>
                <c:pt idx="0">
                  <c:v>Enfermedad de Parkinson</c:v>
                </c:pt>
                <c:pt idx="1">
                  <c:v>Anemia por déficit de hierro &lt;5a</c:v>
                </c:pt>
                <c:pt idx="2">
                  <c:v>Tumor maligno mama</c:v>
                </c:pt>
                <c:pt idx="3">
                  <c:v>Tumor maligno tráquea, bronquios, pulmón</c:v>
                </c:pt>
                <c:pt idx="4">
                  <c:v>Leucemia</c:v>
                </c:pt>
                <c:pt idx="5">
                  <c:v>VIH sin tratamiento</c:v>
                </c:pt>
                <c:pt idx="6">
                  <c:v>Anomalías congénitas cardíacas</c:v>
                </c:pt>
                <c:pt idx="7">
                  <c:v>Epilepsia</c:v>
                </c:pt>
                <c:pt idx="8">
                  <c:v>Insuficiencia renal crónica</c:v>
                </c:pt>
                <c:pt idx="9">
                  <c:v>TBC - sin infección VIH</c:v>
                </c:pt>
                <c:pt idx="10">
                  <c:v>Enf. Pulmonar Obstructiva Crónica</c:v>
                </c:pt>
                <c:pt idx="11">
                  <c:v>Artritis reumatoide</c:v>
                </c:pt>
                <c:pt idx="12">
                  <c:v>Asma</c:v>
                </c:pt>
                <c:pt idx="13">
                  <c:v>Violencia</c:v>
                </c:pt>
                <c:pt idx="14">
                  <c:v>Tumor maligno estómago</c:v>
                </c:pt>
                <c:pt idx="15">
                  <c:v>Abuso de alcohol</c:v>
                </c:pt>
                <c:pt idx="16">
                  <c:v>Esquizofrenia</c:v>
                </c:pt>
                <c:pt idx="17">
                  <c:v>Caries</c:v>
                </c:pt>
                <c:pt idx="18">
                  <c:v>Osteoporosis y fracturas patológicas</c:v>
                </c:pt>
                <c:pt idx="19">
                  <c:v>Caídas</c:v>
                </c:pt>
                <c:pt idx="20">
                  <c:v>Hipertrofia prostática</c:v>
                </c:pt>
                <c:pt idx="21">
                  <c:v>Cirrosis</c:v>
                </c:pt>
                <c:pt idx="22">
                  <c:v>Malnutrición proteíno-calórica</c:v>
                </c:pt>
                <c:pt idx="23">
                  <c:v>Bajo peso/prematuridad</c:v>
                </c:pt>
                <c:pt idx="24">
                  <c:v>Anoxia, asfixia, trauma al nacimiento</c:v>
                </c:pt>
                <c:pt idx="25">
                  <c:v>Enfermedad CVC isquémica</c:v>
                </c:pt>
                <c:pt idx="26">
                  <c:v>Accidentes de tránsito</c:v>
                </c:pt>
                <c:pt idx="27">
                  <c:v>Enfermedad CVC hipertensiva</c:v>
                </c:pt>
                <c:pt idx="28">
                  <c:v>Dependencia de alcohol</c:v>
                </c:pt>
                <c:pt idx="29">
                  <c:v>Depresión unipolar</c:v>
                </c:pt>
                <c:pt idx="30">
                  <c:v>Degeneración cerebral, demencia</c:v>
                </c:pt>
                <c:pt idx="31">
                  <c:v>Enfermedad CVC cerebrovascular</c:v>
                </c:pt>
                <c:pt idx="32">
                  <c:v>Infecciones vías respiratorias bajas</c:v>
                </c:pt>
                <c:pt idx="33">
                  <c:v>Diabetes mellitus</c:v>
                </c:pt>
                <c:pt idx="34">
                  <c:v>Artrosis</c:v>
                </c:pt>
              </c:strCache>
            </c:strRef>
          </c:cat>
          <c:val>
            <c:numRef>
              <c:f>'Total. Subcat. y componentesOK'!$D$7:$D$41</c:f>
              <c:numCache>
                <c:formatCode>General</c:formatCode>
                <c:ptCount val="35"/>
                <c:pt idx="0">
                  <c:v>1402.3057223770493</c:v>
                </c:pt>
                <c:pt idx="1">
                  <c:v>243.30364766709221</c:v>
                </c:pt>
                <c:pt idx="2">
                  <c:v>30090.546986654648</c:v>
                </c:pt>
                <c:pt idx="3">
                  <c:v>39022.7990055712</c:v>
                </c:pt>
                <c:pt idx="4">
                  <c:v>38727.426815301456</c:v>
                </c:pt>
                <c:pt idx="5">
                  <c:v>31033.402097150894</c:v>
                </c:pt>
                <c:pt idx="6">
                  <c:v>26590.474574805448</c:v>
                </c:pt>
                <c:pt idx="7">
                  <c:v>11127.291423693252</c:v>
                </c:pt>
                <c:pt idx="8">
                  <c:v>38630.819868635233</c:v>
                </c:pt>
                <c:pt idx="9">
                  <c:v>47292.690108505318</c:v>
                </c:pt>
                <c:pt idx="10">
                  <c:v>16388.923559276005</c:v>
                </c:pt>
                <c:pt idx="11">
                  <c:v>4637.6675766908511</c:v>
                </c:pt>
                <c:pt idx="12">
                  <c:v>6899.2406861620657</c:v>
                </c:pt>
                <c:pt idx="13">
                  <c:v>46956.647289535998</c:v>
                </c:pt>
                <c:pt idx="14">
                  <c:v>63150.842615437257</c:v>
                </c:pt>
                <c:pt idx="15">
                  <c:v>116.52887752791966</c:v>
                </c:pt>
                <c:pt idx="16">
                  <c:v>534.11543451235195</c:v>
                </c:pt>
                <c:pt idx="17">
                  <c:v>0</c:v>
                </c:pt>
                <c:pt idx="18">
                  <c:v>1031.6269929987125</c:v>
                </c:pt>
                <c:pt idx="19">
                  <c:v>4077.7154843032699</c:v>
                </c:pt>
                <c:pt idx="20">
                  <c:v>2617.7501417286103</c:v>
                </c:pt>
                <c:pt idx="21">
                  <c:v>93300.057333612291</c:v>
                </c:pt>
                <c:pt idx="22">
                  <c:v>18964.88199044895</c:v>
                </c:pt>
                <c:pt idx="23">
                  <c:v>24531.770127269894</c:v>
                </c:pt>
                <c:pt idx="24">
                  <c:v>64158.543306216117</c:v>
                </c:pt>
                <c:pt idx="25">
                  <c:v>150549.58758659207</c:v>
                </c:pt>
                <c:pt idx="26">
                  <c:v>81194.193799492059</c:v>
                </c:pt>
                <c:pt idx="27">
                  <c:v>30650.647324054087</c:v>
                </c:pt>
                <c:pt idx="28">
                  <c:v>2119.5638320721978</c:v>
                </c:pt>
                <c:pt idx="29">
                  <c:v>109.06623020507274</c:v>
                </c:pt>
                <c:pt idx="30">
                  <c:v>7046.9663564339435</c:v>
                </c:pt>
                <c:pt idx="31">
                  <c:v>124622.00454554622</c:v>
                </c:pt>
                <c:pt idx="32">
                  <c:v>223492.34980672464</c:v>
                </c:pt>
                <c:pt idx="33">
                  <c:v>99152.278108361657</c:v>
                </c:pt>
                <c:pt idx="34">
                  <c:v>789.23025625606147</c:v>
                </c:pt>
              </c:numCache>
            </c:numRef>
          </c:val>
          <c:extLst>
            <c:ext xmlns:c16="http://schemas.microsoft.com/office/drawing/2014/chart" uri="{C3380CC4-5D6E-409C-BE32-E72D297353CC}">
              <c16:uniqueId val="{00000000-615B-4BA6-AC9B-2F81ECDA0161}"/>
            </c:ext>
          </c:extLst>
        </c:ser>
        <c:ser>
          <c:idx val="1"/>
          <c:order val="1"/>
          <c:tx>
            <c:strRef>
              <c:f>'Total. Subcat. y componentesOK'!$E$6</c:f>
              <c:strCache>
                <c:ptCount val="1"/>
                <c:pt idx="0">
                  <c:v>AVD</c:v>
                </c:pt>
              </c:strCache>
            </c:strRef>
          </c:tx>
          <c:spPr>
            <a:solidFill>
              <a:schemeClr val="accent5"/>
            </a:solidFill>
            <a:ln>
              <a:noFill/>
            </a:ln>
            <a:effectLst/>
          </c:spPr>
          <c:invertIfNegative val="0"/>
          <c:cat>
            <c:strRef>
              <c:f>'Total. Subcat. y componentesOK'!$C$7:$C$41</c:f>
              <c:strCache>
                <c:ptCount val="35"/>
                <c:pt idx="0">
                  <c:v>Enfermedad de Parkinson</c:v>
                </c:pt>
                <c:pt idx="1">
                  <c:v>Anemia por déficit de hierro &lt;5a</c:v>
                </c:pt>
                <c:pt idx="2">
                  <c:v>Tumor maligno mama</c:v>
                </c:pt>
                <c:pt idx="3">
                  <c:v>Tumor maligno tráquea, bronquios, pulmón</c:v>
                </c:pt>
                <c:pt idx="4">
                  <c:v>Leucemia</c:v>
                </c:pt>
                <c:pt idx="5">
                  <c:v>VIH sin tratamiento</c:v>
                </c:pt>
                <c:pt idx="6">
                  <c:v>Anomalías congénitas cardíacas</c:v>
                </c:pt>
                <c:pt idx="7">
                  <c:v>Epilepsia</c:v>
                </c:pt>
                <c:pt idx="8">
                  <c:v>Insuficiencia renal crónica</c:v>
                </c:pt>
                <c:pt idx="9">
                  <c:v>TBC - sin infección VIH</c:v>
                </c:pt>
                <c:pt idx="10">
                  <c:v>Enf. Pulmonar Obstructiva Crónica</c:v>
                </c:pt>
                <c:pt idx="11">
                  <c:v>Artritis reumatoide</c:v>
                </c:pt>
                <c:pt idx="12">
                  <c:v>Asma</c:v>
                </c:pt>
                <c:pt idx="13">
                  <c:v>Violencia</c:v>
                </c:pt>
                <c:pt idx="14">
                  <c:v>Tumor maligno estómago</c:v>
                </c:pt>
                <c:pt idx="15">
                  <c:v>Abuso de alcohol</c:v>
                </c:pt>
                <c:pt idx="16">
                  <c:v>Esquizofrenia</c:v>
                </c:pt>
                <c:pt idx="17">
                  <c:v>Caries</c:v>
                </c:pt>
                <c:pt idx="18">
                  <c:v>Osteoporosis y fracturas patológicas</c:v>
                </c:pt>
                <c:pt idx="19">
                  <c:v>Caídas</c:v>
                </c:pt>
                <c:pt idx="20">
                  <c:v>Hipertrofia prostática</c:v>
                </c:pt>
                <c:pt idx="21">
                  <c:v>Cirrosis</c:v>
                </c:pt>
                <c:pt idx="22">
                  <c:v>Malnutrición proteíno-calórica</c:v>
                </c:pt>
                <c:pt idx="23">
                  <c:v>Bajo peso/prematuridad</c:v>
                </c:pt>
                <c:pt idx="24">
                  <c:v>Anoxia, asfixia, trauma al nacimiento</c:v>
                </c:pt>
                <c:pt idx="25">
                  <c:v>Enfermedad CVC isquémica</c:v>
                </c:pt>
                <c:pt idx="26">
                  <c:v>Accidentes de tránsito</c:v>
                </c:pt>
                <c:pt idx="27">
                  <c:v>Enfermedad CVC hipertensiva</c:v>
                </c:pt>
                <c:pt idx="28">
                  <c:v>Dependencia de alcohol</c:v>
                </c:pt>
                <c:pt idx="29">
                  <c:v>Depresión unipolar</c:v>
                </c:pt>
                <c:pt idx="30">
                  <c:v>Degeneración cerebral, demencia</c:v>
                </c:pt>
                <c:pt idx="31">
                  <c:v>Enfermedad CVC cerebrovascular</c:v>
                </c:pt>
                <c:pt idx="32">
                  <c:v>Infecciones vías respiratorias bajas</c:v>
                </c:pt>
                <c:pt idx="33">
                  <c:v>Diabetes mellitus</c:v>
                </c:pt>
                <c:pt idx="34">
                  <c:v>Artrosis</c:v>
                </c:pt>
              </c:strCache>
            </c:strRef>
          </c:cat>
          <c:val>
            <c:numRef>
              <c:f>'Total. Subcat. y componentesOK'!$E$7:$E$41</c:f>
              <c:numCache>
                <c:formatCode>General</c:formatCode>
                <c:ptCount val="35"/>
                <c:pt idx="0">
                  <c:v>34287.931623858254</c:v>
                </c:pt>
                <c:pt idx="1">
                  <c:v>35992.813019411537</c:v>
                </c:pt>
                <c:pt idx="2">
                  <c:v>9048.7110111523252</c:v>
                </c:pt>
                <c:pt idx="3">
                  <c:v>498.07729656849955</c:v>
                </c:pt>
                <c:pt idx="4">
                  <c:v>807.36320038030908</c:v>
                </c:pt>
                <c:pt idx="5">
                  <c:v>11099.202650532094</c:v>
                </c:pt>
                <c:pt idx="6">
                  <c:v>16732.867655655795</c:v>
                </c:pt>
                <c:pt idx="7">
                  <c:v>39649.176813263206</c:v>
                </c:pt>
                <c:pt idx="8">
                  <c:v>13203.462497191507</c:v>
                </c:pt>
                <c:pt idx="9">
                  <c:v>6531.2706512778823</c:v>
                </c:pt>
                <c:pt idx="10">
                  <c:v>37983.068758387883</c:v>
                </c:pt>
                <c:pt idx="11">
                  <c:v>56810.902837634167</c:v>
                </c:pt>
                <c:pt idx="12">
                  <c:v>57660.31833009643</c:v>
                </c:pt>
                <c:pt idx="13">
                  <c:v>18014.727326603839</c:v>
                </c:pt>
                <c:pt idx="14">
                  <c:v>2091.8871007156577</c:v>
                </c:pt>
                <c:pt idx="15">
                  <c:v>69957.379095409327</c:v>
                </c:pt>
                <c:pt idx="16">
                  <c:v>73592.831446050375</c:v>
                </c:pt>
                <c:pt idx="17">
                  <c:v>75569.677364384188</c:v>
                </c:pt>
                <c:pt idx="18">
                  <c:v>76131.289251854774</c:v>
                </c:pt>
                <c:pt idx="19">
                  <c:v>97521.144943571358</c:v>
                </c:pt>
                <c:pt idx="20">
                  <c:v>115215.5581820245</c:v>
                </c:pt>
                <c:pt idx="21">
                  <c:v>24697.660210394981</c:v>
                </c:pt>
                <c:pt idx="22">
                  <c:v>108108.1226918076</c:v>
                </c:pt>
                <c:pt idx="23">
                  <c:v>105508.2798243189</c:v>
                </c:pt>
                <c:pt idx="24">
                  <c:v>66160.767243731942</c:v>
                </c:pt>
                <c:pt idx="25">
                  <c:v>3004.9958016739056</c:v>
                </c:pt>
                <c:pt idx="26">
                  <c:v>72827.415053167439</c:v>
                </c:pt>
                <c:pt idx="27">
                  <c:v>128009.34348428686</c:v>
                </c:pt>
                <c:pt idx="28">
                  <c:v>163667.24929571809</c:v>
                </c:pt>
                <c:pt idx="29">
                  <c:v>170918.89241477355</c:v>
                </c:pt>
                <c:pt idx="30">
                  <c:v>173013.99055426347</c:v>
                </c:pt>
                <c:pt idx="31">
                  <c:v>98773.976179992751</c:v>
                </c:pt>
                <c:pt idx="32">
                  <c:v>12850.617677580405</c:v>
                </c:pt>
                <c:pt idx="33">
                  <c:v>190296.94638111652</c:v>
                </c:pt>
                <c:pt idx="34">
                  <c:v>316535.74545201752</c:v>
                </c:pt>
              </c:numCache>
            </c:numRef>
          </c:val>
          <c:extLst>
            <c:ext xmlns:c16="http://schemas.microsoft.com/office/drawing/2014/chart" uri="{C3380CC4-5D6E-409C-BE32-E72D297353CC}">
              <c16:uniqueId val="{00000001-615B-4BA6-AC9B-2F81ECDA0161}"/>
            </c:ext>
          </c:extLst>
        </c:ser>
        <c:dLbls>
          <c:showLegendKey val="0"/>
          <c:showVal val="0"/>
          <c:showCatName val="0"/>
          <c:showSerName val="0"/>
          <c:showPercent val="0"/>
          <c:showBubbleSize val="0"/>
        </c:dLbls>
        <c:gapWidth val="50"/>
        <c:overlap val="100"/>
        <c:axId val="188174312"/>
        <c:axId val="188171176"/>
      </c:barChart>
      <c:catAx>
        <c:axId val="188174312"/>
        <c:scaling>
          <c:orientation val="minMax"/>
        </c:scaling>
        <c:delete val="0"/>
        <c:axPos val="l"/>
        <c:title>
          <c:tx>
            <c:rich>
              <a:bodyPr rot="-5400000" spcFirstLastPara="0" vertOverflow="ellipsis" vert="horz" wrap="square" anchor="ctr" anchorCtr="1"/>
              <a:lstStyle/>
              <a:p>
                <a:pPr defTabSz="914400">
                  <a:defRPr lang="en-US" sz="1100" b="1" i="0" u="none" strike="noStrike" kern="1200" baseline="0">
                    <a:solidFill>
                      <a:srgbClr val="000000">
                        <a:alpha val="100000"/>
                      </a:srgbClr>
                    </a:solidFill>
                    <a:latin typeface="Arial" panose="020B0604020202020204" pitchFamily="7" charset="0"/>
                    <a:ea typeface="Arial" panose="020B0604020202020204" pitchFamily="7" charset="0"/>
                    <a:cs typeface="Arial" panose="020B0604020202020204" pitchFamily="7" charset="0"/>
                  </a:defRPr>
                </a:pPr>
                <a:r>
                  <a:rPr lang="es-PE"/>
                  <a:t>Subcategoria de Enfermedades</a:t>
                </a:r>
                <a:endParaRPr lang="es-PE" sz="1100" b="1" i="0" u="none" strike="noStrike" baseline="0">
                  <a:solidFill>
                    <a:srgbClr val="000000">
                      <a:alpha val="100000"/>
                    </a:srgbClr>
                  </a:solidFill>
                  <a:latin typeface="Arial" panose="020B0604020202020204" pitchFamily="7" charset="0"/>
                  <a:ea typeface="Arial" panose="020B0604020202020204" pitchFamily="7" charset="0"/>
                  <a:cs typeface="Arial" panose="020B0604020202020204" pitchFamily="7" charset="0"/>
                </a:endParaRPr>
              </a:p>
            </c:rich>
          </c:tx>
          <c:layout>
            <c:manualLayout>
              <c:xMode val="edge"/>
              <c:yMode val="edge"/>
              <c:x val="4.4095174377712598E-2"/>
              <c:y val="0.27753678635638601"/>
            </c:manualLayout>
          </c:layout>
          <c:overlay val="0"/>
          <c:spPr>
            <a:noFill/>
            <a:ln>
              <a:noFill/>
            </a:ln>
            <a:effectLst/>
          </c:spPr>
          <c:txPr>
            <a:bodyPr rot="-5400000" spcFirstLastPara="0" vertOverflow="ellipsis" vert="horz" wrap="square" anchor="ctr" anchorCtr="1"/>
            <a:lstStyle/>
            <a:p>
              <a:pPr defTabSz="914400">
                <a:defRPr lang="en-US" sz="1100" b="1" i="0" u="none" strike="noStrike" kern="1200" baseline="0">
                  <a:solidFill>
                    <a:srgbClr val="000000">
                      <a:alpha val="100000"/>
                    </a:srgbClr>
                  </a:solidFill>
                  <a:latin typeface="Arial" panose="020B0604020202020204" pitchFamily="7" charset="0"/>
                  <a:ea typeface="Arial" panose="020B0604020202020204" pitchFamily="7" charset="0"/>
                  <a:cs typeface="Arial" panose="020B0604020202020204" pitchFamily="7" charset="0"/>
                </a:defRPr>
              </a:pPr>
              <a:endParaRPr lang="es-PE"/>
            </a:p>
          </c:txPr>
        </c:title>
        <c:numFmt formatCode="General" sourceLinked="0"/>
        <c:majorTickMark val="out"/>
        <c:minorTickMark val="none"/>
        <c:tickLblPos val="nextTo"/>
        <c:spPr>
          <a:noFill/>
          <a:ln w="3175" cap="flat" cmpd="sng" algn="ctr">
            <a:solidFill>
              <a:srgbClr val="000000"/>
            </a:solidFill>
            <a:prstDash val="solid"/>
            <a:round/>
          </a:ln>
          <a:effectLst/>
        </c:spPr>
        <c:txPr>
          <a:bodyPr rot="0" spcFirstLastPara="0" vertOverflow="ellipsis" wrap="square" anchor="ctr" anchorCtr="1"/>
          <a:lstStyle/>
          <a:p>
            <a:pPr>
              <a:defRPr lang="en-US" sz="1050" b="0" i="0" u="none" strike="noStrike" kern="1200" baseline="0">
                <a:solidFill>
                  <a:srgbClr val="000000">
                    <a:alpha val="100000"/>
                  </a:srgbClr>
                </a:solidFill>
                <a:latin typeface="Arial" panose="020B0604020202020204" pitchFamily="7" charset="0"/>
                <a:ea typeface="Arial" panose="020B0604020202020204" pitchFamily="7" charset="0"/>
                <a:cs typeface="Arial" panose="020B0604020202020204" pitchFamily="7" charset="0"/>
              </a:defRPr>
            </a:pPr>
            <a:endParaRPr lang="es-PE"/>
          </a:p>
        </c:txPr>
        <c:crossAx val="188171176"/>
        <c:crosses val="autoZero"/>
        <c:auto val="1"/>
        <c:lblAlgn val="ctr"/>
        <c:lblOffset val="100"/>
        <c:tickLblSkip val="1"/>
        <c:noMultiLvlLbl val="0"/>
      </c:catAx>
      <c:valAx>
        <c:axId val="188171176"/>
        <c:scaling>
          <c:orientation val="minMax"/>
        </c:scaling>
        <c:delete val="0"/>
        <c:axPos val="b"/>
        <c:majorGridlines>
          <c:spPr>
            <a:ln w="3175" cap="flat" cmpd="sng" algn="ctr">
              <a:solidFill>
                <a:srgbClr val="C0C0C0"/>
              </a:solidFill>
              <a:prstDash val="sysDash"/>
              <a:round/>
            </a:ln>
            <a:effectLst/>
          </c:spPr>
        </c:majorGridlines>
        <c:title>
          <c:tx>
            <c:rich>
              <a:bodyPr rot="0" spcFirstLastPara="0" vertOverflow="ellipsis" vert="horz" wrap="square" anchor="ctr" anchorCtr="1"/>
              <a:lstStyle/>
              <a:p>
                <a:pPr defTabSz="914400">
                  <a:defRPr lang="en-US" sz="1100" b="1" i="0" u="none" strike="noStrike" kern="1200" baseline="0">
                    <a:solidFill>
                      <a:srgbClr val="000000">
                        <a:alpha val="100000"/>
                      </a:srgbClr>
                    </a:solidFill>
                    <a:latin typeface="Arial" panose="020B0604020202020204" pitchFamily="7" charset="0"/>
                    <a:ea typeface="Arial" panose="020B0604020202020204" pitchFamily="7" charset="0"/>
                    <a:cs typeface="Arial" panose="020B0604020202020204" pitchFamily="7" charset="0"/>
                  </a:defRPr>
                </a:pPr>
                <a:r>
                  <a:rPr lang="es-PE"/>
                  <a:t>Número de años</a:t>
                </a:r>
                <a:endParaRPr lang="es-PE" sz="1100" b="1" i="0" u="none" strike="noStrike" baseline="0">
                  <a:solidFill>
                    <a:srgbClr val="000000">
                      <a:alpha val="100000"/>
                    </a:srgbClr>
                  </a:solidFill>
                  <a:latin typeface="Arial" panose="020B0604020202020204" pitchFamily="7" charset="0"/>
                  <a:ea typeface="Arial" panose="020B0604020202020204" pitchFamily="7" charset="0"/>
                  <a:cs typeface="Arial" panose="020B0604020202020204" pitchFamily="7" charset="0"/>
                </a:endParaRPr>
              </a:p>
            </c:rich>
          </c:tx>
          <c:layout>
            <c:manualLayout>
              <c:xMode val="edge"/>
              <c:yMode val="edge"/>
              <c:x val="0.579438766232652"/>
              <c:y val="0.92515480884354495"/>
            </c:manualLayout>
          </c:layout>
          <c:overlay val="0"/>
          <c:spPr>
            <a:noFill/>
            <a:ln>
              <a:noFill/>
            </a:ln>
            <a:effectLst/>
          </c:spPr>
          <c:txPr>
            <a:bodyPr rot="0" spcFirstLastPara="0" vertOverflow="ellipsis" vert="horz" wrap="square" anchor="ctr" anchorCtr="1"/>
            <a:lstStyle/>
            <a:p>
              <a:pPr defTabSz="914400">
                <a:defRPr lang="en-US" sz="1100" b="1" i="0" u="none" strike="noStrike" kern="1200" baseline="0">
                  <a:solidFill>
                    <a:srgbClr val="000000">
                      <a:alpha val="100000"/>
                    </a:srgbClr>
                  </a:solidFill>
                  <a:latin typeface="Arial" panose="020B0604020202020204" pitchFamily="7" charset="0"/>
                  <a:ea typeface="Arial" panose="020B0604020202020204" pitchFamily="7" charset="0"/>
                  <a:cs typeface="Arial" panose="020B0604020202020204" pitchFamily="7" charset="0"/>
                </a:defRPr>
              </a:pPr>
              <a:endParaRPr lang="es-PE"/>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0" vertOverflow="ellipsis" wrap="square" anchor="ctr" anchorCtr="1"/>
          <a:lstStyle/>
          <a:p>
            <a:pPr>
              <a:defRPr lang="en-US" sz="1000" b="0" i="0" u="none" strike="noStrike" kern="1200" baseline="0">
                <a:solidFill>
                  <a:srgbClr val="000000">
                    <a:alpha val="100000"/>
                  </a:srgbClr>
                </a:solidFill>
                <a:latin typeface="Arial" panose="020B0604020202020204" pitchFamily="7" charset="0"/>
                <a:ea typeface="Arial" panose="020B0604020202020204" pitchFamily="7" charset="0"/>
                <a:cs typeface="Arial" panose="020B0604020202020204" pitchFamily="7" charset="0"/>
              </a:defRPr>
            </a:pPr>
            <a:endParaRPr lang="es-PE"/>
          </a:p>
        </c:txPr>
        <c:crossAx val="188174312"/>
        <c:crosses val="autoZero"/>
        <c:crossBetween val="between"/>
      </c:valAx>
      <c:spPr>
        <a:noFill/>
        <a:ln>
          <a:noFill/>
        </a:ln>
        <a:effectLst/>
      </c:spPr>
    </c:plotArea>
    <c:legend>
      <c:legendPos val="r"/>
      <c:layout>
        <c:manualLayout>
          <c:xMode val="edge"/>
          <c:yMode val="edge"/>
          <c:x val="0.81374999999999997"/>
          <c:y val="0.39024999999999999"/>
          <c:w val="6.7885117493472605E-2"/>
          <c:h val="7.5173095944609303E-2"/>
        </c:manualLayout>
      </c:layout>
      <c:overlay val="0"/>
      <c:spPr>
        <a:solidFill>
          <a:srgbClr val="FFFFFF"/>
        </a:solidFill>
        <a:ln w="3175">
          <a:solidFill>
            <a:srgbClr val="000000"/>
          </a:solidFill>
          <a:prstDash val="solid"/>
        </a:ln>
        <a:effectLst/>
      </c:spPr>
      <c:txPr>
        <a:bodyPr rot="0" spcFirstLastPara="0" vertOverflow="ellipsis" vert="horz" wrap="square" anchor="ctr" anchorCtr="1"/>
        <a:lstStyle/>
        <a:p>
          <a:pPr>
            <a:defRPr lang="en-US" sz="925" b="0" i="0" u="none" strike="noStrike" kern="1200" baseline="0">
              <a:solidFill>
                <a:srgbClr val="000000"/>
              </a:solidFill>
              <a:latin typeface="Arial" panose="020B0604020202020204"/>
              <a:ea typeface="Arial" panose="020B0604020202020204"/>
              <a:cs typeface="Arial" panose="020B0604020202020204"/>
            </a:defRPr>
          </a:pPr>
          <a:endParaRPr lang="es-PE"/>
        </a:p>
      </c:txPr>
    </c:legend>
    <c:plotVisOnly val="1"/>
    <c:dispBlanksAs val="gap"/>
    <c:showDLblsOverMax val="0"/>
  </c:chart>
  <c:spPr>
    <a:solidFill>
      <a:srgbClr val="FFFFFF"/>
    </a:solidFill>
    <a:ln w="3175" cap="flat" cmpd="sng" algn="ctr">
      <a:solidFill>
        <a:srgbClr val="000000"/>
      </a:solidFill>
      <a:prstDash val="solid"/>
      <a:round/>
    </a:ln>
    <a:effectLst/>
  </c:spPr>
  <c:txPr>
    <a:bodyPr rot="0" wrap="square" anchor="ctr" anchorCtr="1"/>
    <a:lstStyle/>
    <a:p>
      <a:pPr>
        <a:defRPr lang="en-US" sz="1100" b="0" i="0" u="none" strike="noStrike" baseline="0">
          <a:solidFill>
            <a:srgbClr val="000000">
              <a:alpha val="100000"/>
            </a:srgbClr>
          </a:solidFill>
          <a:latin typeface="Arial" panose="020B0604020202020204" pitchFamily="7" charset="0"/>
          <a:ea typeface="Arial" panose="020B0604020202020204" pitchFamily="7" charset="0"/>
          <a:cs typeface="Arial" panose="020B0604020202020204" pitchFamily="7" charset="0"/>
        </a:defRPr>
      </a:pPr>
      <a:endParaRPr lang="es-P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 FEMENINO SIS OSTEOPOROSIS</c:v>
                </c:pt>
              </c:strCache>
            </c:strRef>
          </c:tx>
          <c:spPr>
            <a:ln w="34925" cap="rnd">
              <a:solidFill>
                <a:schemeClr val="lt1"/>
              </a:solidFill>
              <a:round/>
            </a:ln>
            <a:effectLst>
              <a:outerShdw dist="25400" dir="2700000" algn="tl" rotWithShape="0">
                <a:schemeClr val="accent1"/>
              </a:outerShdw>
            </a:effectLst>
          </c:spPr>
          <c:marker>
            <c:symbol val="none"/>
          </c:marker>
          <c:cat>
            <c:strRef>
              <c:f>Hoja1!$A$2:$A$7</c:f>
              <c:strCache>
                <c:ptCount val="6"/>
                <c:pt idx="0">
                  <c:v>2018</c:v>
                </c:pt>
                <c:pt idx="1">
                  <c:v>2019</c:v>
                </c:pt>
                <c:pt idx="2">
                  <c:v>2020</c:v>
                </c:pt>
                <c:pt idx="3">
                  <c:v>2021</c:v>
                </c:pt>
                <c:pt idx="4">
                  <c:v>2022</c:v>
                </c:pt>
                <c:pt idx="5">
                  <c:v>2023</c:v>
                </c:pt>
              </c:strCache>
            </c:strRef>
          </c:cat>
          <c:val>
            <c:numRef>
              <c:f>Hoja1!$B$2:$B$7</c:f>
              <c:numCache>
                <c:formatCode>0.000%</c:formatCode>
                <c:ptCount val="6"/>
                <c:pt idx="0">
                  <c:v>2.0882718383663768E-3</c:v>
                </c:pt>
                <c:pt idx="1">
                  <c:v>2.0481518382885295E-3</c:v>
                </c:pt>
                <c:pt idx="2">
                  <c:v>8.576383272002172E-4</c:v>
                </c:pt>
                <c:pt idx="3">
                  <c:v>9.3401357937627084E-4</c:v>
                </c:pt>
                <c:pt idx="4">
                  <c:v>1.2584419389947814E-3</c:v>
                </c:pt>
                <c:pt idx="5">
                  <c:v>4.8297782944183352E-4</c:v>
                </c:pt>
              </c:numCache>
            </c:numRef>
          </c:val>
          <c:smooth val="0"/>
          <c:extLst>
            <c:ext xmlns:c16="http://schemas.microsoft.com/office/drawing/2014/chart" uri="{C3380CC4-5D6E-409C-BE32-E72D297353CC}">
              <c16:uniqueId val="{00000000-E895-494F-9DFC-006656B811A5}"/>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88168824"/>
        <c:axId val="188172352"/>
      </c:lineChart>
      <c:catAx>
        <c:axId val="188168824"/>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s-PE"/>
          </a:p>
        </c:txPr>
        <c:crossAx val="188172352"/>
        <c:crosses val="autoZero"/>
        <c:auto val="1"/>
        <c:lblAlgn val="ctr"/>
        <c:lblOffset val="100"/>
        <c:noMultiLvlLbl val="0"/>
      </c:catAx>
      <c:valAx>
        <c:axId val="188172352"/>
        <c:scaling>
          <c:orientation val="minMax"/>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s-PE"/>
          </a:p>
        </c:txPr>
        <c:crossAx val="188168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solidFill>
    <a:ln w="9525" cap="flat" cmpd="sng" algn="ctr">
      <a:noFill/>
      <a:round/>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 MASCULINO SIS OSTEOPOROSIS</c:v>
                </c:pt>
              </c:strCache>
            </c:strRef>
          </c:tx>
          <c:spPr>
            <a:ln w="34925" cap="rnd">
              <a:solidFill>
                <a:schemeClr val="lt1"/>
              </a:solidFill>
              <a:round/>
            </a:ln>
            <a:effectLst>
              <a:outerShdw dist="25400" dir="2700000" algn="tl" rotWithShape="0">
                <a:schemeClr val="accent1"/>
              </a:outerShdw>
            </a:effectLst>
          </c:spPr>
          <c:marker>
            <c:symbol val="none"/>
          </c:marker>
          <c:cat>
            <c:strRef>
              <c:f>Hoja1!$A$2:$A$7</c:f>
              <c:strCache>
                <c:ptCount val="6"/>
                <c:pt idx="0">
                  <c:v>2018</c:v>
                </c:pt>
                <c:pt idx="1">
                  <c:v>2019</c:v>
                </c:pt>
                <c:pt idx="2">
                  <c:v>2020</c:v>
                </c:pt>
                <c:pt idx="3">
                  <c:v>2021</c:v>
                </c:pt>
                <c:pt idx="4">
                  <c:v>2022</c:v>
                </c:pt>
                <c:pt idx="5">
                  <c:v>2023</c:v>
                </c:pt>
              </c:strCache>
            </c:strRef>
          </c:cat>
          <c:val>
            <c:numRef>
              <c:f>Hoja1!$B$2:$B$7</c:f>
              <c:numCache>
                <c:formatCode>0.000%</c:formatCode>
                <c:ptCount val="6"/>
                <c:pt idx="0">
                  <c:v>6.1194269755010012E-4</c:v>
                </c:pt>
                <c:pt idx="1">
                  <c:v>5.8012348707883548E-4</c:v>
                </c:pt>
                <c:pt idx="2">
                  <c:v>2.6920764616953995E-4</c:v>
                </c:pt>
                <c:pt idx="3">
                  <c:v>2.8707782643555693E-4</c:v>
                </c:pt>
                <c:pt idx="4">
                  <c:v>3.3694166940411851E-4</c:v>
                </c:pt>
                <c:pt idx="5">
                  <c:v>1.1241137546322361E-4</c:v>
                </c:pt>
              </c:numCache>
            </c:numRef>
          </c:val>
          <c:smooth val="0"/>
          <c:extLst>
            <c:ext xmlns:c16="http://schemas.microsoft.com/office/drawing/2014/chart" uri="{C3380CC4-5D6E-409C-BE32-E72D297353CC}">
              <c16:uniqueId val="{00000000-E895-494F-9DFC-006656B811A5}"/>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88167256"/>
        <c:axId val="188168040"/>
      </c:lineChart>
      <c:catAx>
        <c:axId val="188167256"/>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s-PE"/>
          </a:p>
        </c:txPr>
        <c:crossAx val="188168040"/>
        <c:crosses val="autoZero"/>
        <c:auto val="1"/>
        <c:lblAlgn val="ctr"/>
        <c:lblOffset val="100"/>
        <c:noMultiLvlLbl val="0"/>
      </c:catAx>
      <c:valAx>
        <c:axId val="188168040"/>
        <c:scaling>
          <c:orientation val="minMax"/>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s-PE"/>
          </a:p>
        </c:txPr>
        <c:crossAx val="188167256"/>
        <c:crosses val="autoZero"/>
        <c:crossBetween val="between"/>
      </c:valAx>
      <c:spPr>
        <a:noFill/>
        <a:ln>
          <a:solidFill>
            <a:schemeClr val="accent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5"/>
    </a:solidFill>
    <a:ln w="9525" cap="flat" cmpd="sng" algn="ctr">
      <a:noFill/>
      <a:round/>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 MASCULINO SIS OSTEOPOROSIS</c:v>
                </c:pt>
              </c:strCache>
            </c:strRef>
          </c:tx>
          <c:spPr>
            <a:ln w="34925" cap="rnd">
              <a:solidFill>
                <a:schemeClr val="lt1"/>
              </a:solidFill>
              <a:round/>
            </a:ln>
            <a:effectLst>
              <a:outerShdw dist="25400" dir="2700000" algn="tl" rotWithShape="0">
                <a:schemeClr val="accent1"/>
              </a:outerShdw>
            </a:effectLst>
          </c:spPr>
          <c:marker>
            <c:symbol val="none"/>
          </c:marker>
          <c:cat>
            <c:strRef>
              <c:f>Hoja1!$A$2:$A$7</c:f>
              <c:strCache>
                <c:ptCount val="6"/>
                <c:pt idx="0">
                  <c:v>2018</c:v>
                </c:pt>
                <c:pt idx="1">
                  <c:v>2019</c:v>
                </c:pt>
                <c:pt idx="2">
                  <c:v>2020</c:v>
                </c:pt>
                <c:pt idx="3">
                  <c:v>2021</c:v>
                </c:pt>
                <c:pt idx="4">
                  <c:v>2022</c:v>
                </c:pt>
                <c:pt idx="5">
                  <c:v>2023</c:v>
                </c:pt>
              </c:strCache>
            </c:strRef>
          </c:cat>
          <c:val>
            <c:numRef>
              <c:f>Hoja1!$B$2:$B$7</c:f>
              <c:numCache>
                <c:formatCode>0.000%</c:formatCode>
                <c:ptCount val="6"/>
                <c:pt idx="0">
                  <c:v>1.3794334499046994E-3</c:v>
                </c:pt>
                <c:pt idx="1">
                  <c:v>1.3334389082373757E-3</c:v>
                </c:pt>
                <c:pt idx="2">
                  <c:v>5.6375308605491467E-4</c:v>
                </c:pt>
                <c:pt idx="3">
                  <c:v>6.1011035154555295E-4</c:v>
                </c:pt>
                <c:pt idx="4">
                  <c:v>7.9888298663404096E-4</c:v>
                </c:pt>
                <c:pt idx="5">
                  <c:v>2.9777714662707554E-4</c:v>
                </c:pt>
              </c:numCache>
            </c:numRef>
          </c:val>
          <c:smooth val="0"/>
          <c:extLst>
            <c:ext xmlns:c16="http://schemas.microsoft.com/office/drawing/2014/chart" uri="{C3380CC4-5D6E-409C-BE32-E72D297353CC}">
              <c16:uniqueId val="{00000000-E895-494F-9DFC-006656B811A5}"/>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87842128"/>
        <c:axId val="187839384"/>
      </c:lineChart>
      <c:catAx>
        <c:axId val="187842128"/>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s-PE"/>
          </a:p>
        </c:txPr>
        <c:crossAx val="187839384"/>
        <c:crosses val="autoZero"/>
        <c:auto val="1"/>
        <c:lblAlgn val="ctr"/>
        <c:lblOffset val="100"/>
        <c:noMultiLvlLbl val="0"/>
      </c:catAx>
      <c:valAx>
        <c:axId val="187839384"/>
        <c:scaling>
          <c:orientation val="minMax"/>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s-PE"/>
          </a:p>
        </c:txPr>
        <c:crossAx val="18784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75000"/>
      </a:schemeClr>
    </a:solidFill>
    <a:ln w="9525" cap="flat" cmpd="sng" algn="ctr">
      <a:noFill/>
      <a:round/>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3857A-2489-4DCD-87C8-526A33F868FA}" type="doc">
      <dgm:prSet loTypeId="urn:microsoft.com/office/officeart/2005/8/layout/process1" loCatId="process" qsTypeId="urn:microsoft.com/office/officeart/2005/8/quickstyle/simple1" qsCatId="simple" csTypeId="urn:microsoft.com/office/officeart/2005/8/colors/accent1_2" csCatId="accent1" phldr="1"/>
      <dgm:spPr/>
    </dgm:pt>
    <dgm:pt modelId="{80B2E6FE-4688-4676-81E5-A31191626345}">
      <dgm:prSet phldrT="[Texto]"/>
      <dgm:spPr/>
      <dgm:t>
        <a:bodyPr/>
        <a:lstStyle/>
        <a:p>
          <a:r>
            <a:rPr lang="es-PE" dirty="0"/>
            <a:t>OP</a:t>
          </a:r>
        </a:p>
      </dgm:t>
    </dgm:pt>
    <dgm:pt modelId="{81EBBE16-716C-4BD7-8BD5-9BB7ACE8CE28}" type="parTrans" cxnId="{742E0BF0-8E5E-4200-A479-DFC8253FE175}">
      <dgm:prSet/>
      <dgm:spPr/>
      <dgm:t>
        <a:bodyPr/>
        <a:lstStyle/>
        <a:p>
          <a:endParaRPr lang="es-PE"/>
        </a:p>
      </dgm:t>
    </dgm:pt>
    <dgm:pt modelId="{73E5CEA4-0EC0-4FFC-8AD7-84A1B1307BE9}" type="sibTrans" cxnId="{742E0BF0-8E5E-4200-A479-DFC8253FE175}">
      <dgm:prSet/>
      <dgm:spPr/>
      <dgm:t>
        <a:bodyPr/>
        <a:lstStyle/>
        <a:p>
          <a:endParaRPr lang="es-PE"/>
        </a:p>
      </dgm:t>
    </dgm:pt>
    <dgm:pt modelId="{DB94B419-7F4C-4E64-8DC2-C7E8C69BA63C}">
      <dgm:prSet phldrT="[Texto]"/>
      <dgm:spPr/>
      <dgm:t>
        <a:bodyPr/>
        <a:lstStyle/>
        <a:p>
          <a:r>
            <a:rPr lang="es-PE" dirty="0"/>
            <a:t>Salud ósea</a:t>
          </a:r>
        </a:p>
      </dgm:t>
    </dgm:pt>
    <dgm:pt modelId="{58DAAF68-E5AA-4FC6-B7C4-7E62ADC4DB84}" type="parTrans" cxnId="{35AEAF42-BA45-42B3-9603-9095F2276803}">
      <dgm:prSet/>
      <dgm:spPr/>
      <dgm:t>
        <a:bodyPr/>
        <a:lstStyle/>
        <a:p>
          <a:endParaRPr lang="es-PE"/>
        </a:p>
      </dgm:t>
    </dgm:pt>
    <dgm:pt modelId="{74802EEC-6D08-48C5-BBAD-C063341EB33B}" type="sibTrans" cxnId="{35AEAF42-BA45-42B3-9603-9095F2276803}">
      <dgm:prSet/>
      <dgm:spPr/>
      <dgm:t>
        <a:bodyPr/>
        <a:lstStyle/>
        <a:p>
          <a:endParaRPr lang="es-PE"/>
        </a:p>
      </dgm:t>
    </dgm:pt>
    <dgm:pt modelId="{9CF50A8B-3AE0-4C50-99C1-95152F19094C}">
      <dgm:prSet phldrT="[Texto]"/>
      <dgm:spPr/>
      <dgm:t>
        <a:bodyPr/>
        <a:lstStyle/>
        <a:p>
          <a:r>
            <a:rPr lang="es-PE" dirty="0"/>
            <a:t>Prevención de Fracturas</a:t>
          </a:r>
        </a:p>
      </dgm:t>
    </dgm:pt>
    <dgm:pt modelId="{104B54C0-0E7B-4CF7-9C7C-225E95AF57E5}" type="parTrans" cxnId="{DCC0FBFA-141E-427B-BADC-7FAEB1B09AEB}">
      <dgm:prSet/>
      <dgm:spPr/>
      <dgm:t>
        <a:bodyPr/>
        <a:lstStyle/>
        <a:p>
          <a:endParaRPr lang="es-PE"/>
        </a:p>
      </dgm:t>
    </dgm:pt>
    <dgm:pt modelId="{879F2333-2417-4D96-9468-FF63405F3343}" type="sibTrans" cxnId="{DCC0FBFA-141E-427B-BADC-7FAEB1B09AEB}">
      <dgm:prSet/>
      <dgm:spPr/>
      <dgm:t>
        <a:bodyPr/>
        <a:lstStyle/>
        <a:p>
          <a:endParaRPr lang="es-PE"/>
        </a:p>
      </dgm:t>
    </dgm:pt>
    <dgm:pt modelId="{4B7167FA-10A4-4656-A4B9-C6AB72AA6A08}" type="pres">
      <dgm:prSet presAssocID="{2EE3857A-2489-4DCD-87C8-526A33F868FA}" presName="Name0" presStyleCnt="0">
        <dgm:presLayoutVars>
          <dgm:dir/>
          <dgm:resizeHandles val="exact"/>
        </dgm:presLayoutVars>
      </dgm:prSet>
      <dgm:spPr/>
    </dgm:pt>
    <dgm:pt modelId="{7B77F2FB-A992-4335-AD48-79CFA1B3757C}" type="pres">
      <dgm:prSet presAssocID="{80B2E6FE-4688-4676-81E5-A31191626345}" presName="node" presStyleLbl="node1" presStyleIdx="0" presStyleCnt="3">
        <dgm:presLayoutVars>
          <dgm:bulletEnabled val="1"/>
        </dgm:presLayoutVars>
      </dgm:prSet>
      <dgm:spPr/>
    </dgm:pt>
    <dgm:pt modelId="{8F5E9B24-0D49-454D-8734-68A326D7E16C}" type="pres">
      <dgm:prSet presAssocID="{73E5CEA4-0EC0-4FFC-8AD7-84A1B1307BE9}" presName="sibTrans" presStyleLbl="sibTrans2D1" presStyleIdx="0" presStyleCnt="2"/>
      <dgm:spPr/>
    </dgm:pt>
    <dgm:pt modelId="{CF6373C0-27EA-49D4-B503-6DECC52EA034}" type="pres">
      <dgm:prSet presAssocID="{73E5CEA4-0EC0-4FFC-8AD7-84A1B1307BE9}" presName="connectorText" presStyleLbl="sibTrans2D1" presStyleIdx="0" presStyleCnt="2"/>
      <dgm:spPr/>
    </dgm:pt>
    <dgm:pt modelId="{391ABEE9-6A5D-465A-9ED4-84891FA8D84A}" type="pres">
      <dgm:prSet presAssocID="{DB94B419-7F4C-4E64-8DC2-C7E8C69BA63C}" presName="node" presStyleLbl="node1" presStyleIdx="1" presStyleCnt="3">
        <dgm:presLayoutVars>
          <dgm:bulletEnabled val="1"/>
        </dgm:presLayoutVars>
      </dgm:prSet>
      <dgm:spPr/>
    </dgm:pt>
    <dgm:pt modelId="{93B87513-DD47-45AE-BDB1-76003400C2D5}" type="pres">
      <dgm:prSet presAssocID="{74802EEC-6D08-48C5-BBAD-C063341EB33B}" presName="sibTrans" presStyleLbl="sibTrans2D1" presStyleIdx="1" presStyleCnt="2"/>
      <dgm:spPr/>
    </dgm:pt>
    <dgm:pt modelId="{5A3CE0E3-7F08-4AEC-8786-653F90122410}" type="pres">
      <dgm:prSet presAssocID="{74802EEC-6D08-48C5-BBAD-C063341EB33B}" presName="connectorText" presStyleLbl="sibTrans2D1" presStyleIdx="1" presStyleCnt="2"/>
      <dgm:spPr/>
    </dgm:pt>
    <dgm:pt modelId="{D7B38F1A-B720-49BC-8956-270BFF3EC866}" type="pres">
      <dgm:prSet presAssocID="{9CF50A8B-3AE0-4C50-99C1-95152F19094C}" presName="node" presStyleLbl="node1" presStyleIdx="2" presStyleCnt="3">
        <dgm:presLayoutVars>
          <dgm:bulletEnabled val="1"/>
        </dgm:presLayoutVars>
      </dgm:prSet>
      <dgm:spPr/>
    </dgm:pt>
  </dgm:ptLst>
  <dgm:cxnLst>
    <dgm:cxn modelId="{DA5F7E15-C2F3-4541-97E9-4A8A62D17CB7}" type="presOf" srcId="{9CF50A8B-3AE0-4C50-99C1-95152F19094C}" destId="{D7B38F1A-B720-49BC-8956-270BFF3EC866}" srcOrd="0" destOrd="0" presId="urn:microsoft.com/office/officeart/2005/8/layout/process1"/>
    <dgm:cxn modelId="{12A9BE25-AB7F-4502-8E86-316DBBD86B88}" type="presOf" srcId="{73E5CEA4-0EC0-4FFC-8AD7-84A1B1307BE9}" destId="{8F5E9B24-0D49-454D-8734-68A326D7E16C}" srcOrd="0" destOrd="0" presId="urn:microsoft.com/office/officeart/2005/8/layout/process1"/>
    <dgm:cxn modelId="{1A4F7332-88D3-4086-818A-6BC1446A3B13}" type="presOf" srcId="{73E5CEA4-0EC0-4FFC-8AD7-84A1B1307BE9}" destId="{CF6373C0-27EA-49D4-B503-6DECC52EA034}" srcOrd="1" destOrd="0" presId="urn:microsoft.com/office/officeart/2005/8/layout/process1"/>
    <dgm:cxn modelId="{FEC06D3B-F930-4A37-AB2C-D13247DDDDF1}" type="presOf" srcId="{DB94B419-7F4C-4E64-8DC2-C7E8C69BA63C}" destId="{391ABEE9-6A5D-465A-9ED4-84891FA8D84A}" srcOrd="0" destOrd="0" presId="urn:microsoft.com/office/officeart/2005/8/layout/process1"/>
    <dgm:cxn modelId="{35AEAF42-BA45-42B3-9603-9095F2276803}" srcId="{2EE3857A-2489-4DCD-87C8-526A33F868FA}" destId="{DB94B419-7F4C-4E64-8DC2-C7E8C69BA63C}" srcOrd="1" destOrd="0" parTransId="{58DAAF68-E5AA-4FC6-B7C4-7E62ADC4DB84}" sibTransId="{74802EEC-6D08-48C5-BBAD-C063341EB33B}"/>
    <dgm:cxn modelId="{237A799E-ADD2-4D32-A8CE-E4E452338B4B}" type="presOf" srcId="{2EE3857A-2489-4DCD-87C8-526A33F868FA}" destId="{4B7167FA-10A4-4656-A4B9-C6AB72AA6A08}" srcOrd="0" destOrd="0" presId="urn:microsoft.com/office/officeart/2005/8/layout/process1"/>
    <dgm:cxn modelId="{D7EE95D5-15B2-4009-B301-52FA770CF377}" type="presOf" srcId="{80B2E6FE-4688-4676-81E5-A31191626345}" destId="{7B77F2FB-A992-4335-AD48-79CFA1B3757C}" srcOrd="0" destOrd="0" presId="urn:microsoft.com/office/officeart/2005/8/layout/process1"/>
    <dgm:cxn modelId="{B081C1D6-FBEB-4D29-9A06-8EE088D0C89C}" type="presOf" srcId="{74802EEC-6D08-48C5-BBAD-C063341EB33B}" destId="{5A3CE0E3-7F08-4AEC-8786-653F90122410}" srcOrd="1" destOrd="0" presId="urn:microsoft.com/office/officeart/2005/8/layout/process1"/>
    <dgm:cxn modelId="{742E0BF0-8E5E-4200-A479-DFC8253FE175}" srcId="{2EE3857A-2489-4DCD-87C8-526A33F868FA}" destId="{80B2E6FE-4688-4676-81E5-A31191626345}" srcOrd="0" destOrd="0" parTransId="{81EBBE16-716C-4BD7-8BD5-9BB7ACE8CE28}" sibTransId="{73E5CEA4-0EC0-4FFC-8AD7-84A1B1307BE9}"/>
    <dgm:cxn modelId="{62ACA7F1-C724-45E4-BB86-41631366C579}" type="presOf" srcId="{74802EEC-6D08-48C5-BBAD-C063341EB33B}" destId="{93B87513-DD47-45AE-BDB1-76003400C2D5}" srcOrd="0" destOrd="0" presId="urn:microsoft.com/office/officeart/2005/8/layout/process1"/>
    <dgm:cxn modelId="{DCC0FBFA-141E-427B-BADC-7FAEB1B09AEB}" srcId="{2EE3857A-2489-4DCD-87C8-526A33F868FA}" destId="{9CF50A8B-3AE0-4C50-99C1-95152F19094C}" srcOrd="2" destOrd="0" parTransId="{104B54C0-0E7B-4CF7-9C7C-225E95AF57E5}" sibTransId="{879F2333-2417-4D96-9468-FF63405F3343}"/>
    <dgm:cxn modelId="{1956D7FA-4943-465D-801E-5A2F291AFA23}" type="presParOf" srcId="{4B7167FA-10A4-4656-A4B9-C6AB72AA6A08}" destId="{7B77F2FB-A992-4335-AD48-79CFA1B3757C}" srcOrd="0" destOrd="0" presId="urn:microsoft.com/office/officeart/2005/8/layout/process1"/>
    <dgm:cxn modelId="{59C6C051-EAEF-422F-A51F-1158B89E323D}" type="presParOf" srcId="{4B7167FA-10A4-4656-A4B9-C6AB72AA6A08}" destId="{8F5E9B24-0D49-454D-8734-68A326D7E16C}" srcOrd="1" destOrd="0" presId="urn:microsoft.com/office/officeart/2005/8/layout/process1"/>
    <dgm:cxn modelId="{D37093CF-A4C0-4C8B-9147-8671424A3C04}" type="presParOf" srcId="{8F5E9B24-0D49-454D-8734-68A326D7E16C}" destId="{CF6373C0-27EA-49D4-B503-6DECC52EA034}" srcOrd="0" destOrd="0" presId="urn:microsoft.com/office/officeart/2005/8/layout/process1"/>
    <dgm:cxn modelId="{76829FC8-F264-4D2A-A9F3-20CD29642D35}" type="presParOf" srcId="{4B7167FA-10A4-4656-A4B9-C6AB72AA6A08}" destId="{391ABEE9-6A5D-465A-9ED4-84891FA8D84A}" srcOrd="2" destOrd="0" presId="urn:microsoft.com/office/officeart/2005/8/layout/process1"/>
    <dgm:cxn modelId="{D951D5A2-C6C4-4078-9E38-2460E704389C}" type="presParOf" srcId="{4B7167FA-10A4-4656-A4B9-C6AB72AA6A08}" destId="{93B87513-DD47-45AE-BDB1-76003400C2D5}" srcOrd="3" destOrd="0" presId="urn:microsoft.com/office/officeart/2005/8/layout/process1"/>
    <dgm:cxn modelId="{1092434B-F2B0-4772-B917-5B9F07CD7CE6}" type="presParOf" srcId="{93B87513-DD47-45AE-BDB1-76003400C2D5}" destId="{5A3CE0E3-7F08-4AEC-8786-653F90122410}" srcOrd="0" destOrd="0" presId="urn:microsoft.com/office/officeart/2005/8/layout/process1"/>
    <dgm:cxn modelId="{FD922AF4-929C-493B-9081-E19CB8C32373}" type="presParOf" srcId="{4B7167FA-10A4-4656-A4B9-C6AB72AA6A08}" destId="{D7B38F1A-B720-49BC-8956-270BFF3EC86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7F2FB-A992-4335-AD48-79CFA1B3757C}">
      <dsp:nvSpPr>
        <dsp:cNvPr id="0" name=""/>
        <dsp:cNvSpPr/>
      </dsp:nvSpPr>
      <dsp:spPr>
        <a:xfrm>
          <a:off x="7143" y="685735"/>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PE" sz="2800" kern="1200" dirty="0"/>
            <a:t>OP</a:t>
          </a:r>
        </a:p>
      </dsp:txBody>
      <dsp:txXfrm>
        <a:off x="44665" y="723257"/>
        <a:ext cx="2060143" cy="1206068"/>
      </dsp:txXfrm>
    </dsp:sp>
    <dsp:sp modelId="{8F5E9B24-0D49-454D-8734-68A326D7E16C}">
      <dsp:nvSpPr>
        <dsp:cNvPr id="0" name=""/>
        <dsp:cNvSpPr/>
      </dsp:nvSpPr>
      <dsp:spPr>
        <a:xfrm>
          <a:off x="2355850" y="1061528"/>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PE" sz="2200" kern="1200"/>
        </a:p>
      </dsp:txBody>
      <dsp:txXfrm>
        <a:off x="2355850" y="1167433"/>
        <a:ext cx="316861" cy="317716"/>
      </dsp:txXfrm>
    </dsp:sp>
    <dsp:sp modelId="{391ABEE9-6A5D-465A-9ED4-84891FA8D84A}">
      <dsp:nvSpPr>
        <dsp:cNvPr id="0" name=""/>
        <dsp:cNvSpPr/>
      </dsp:nvSpPr>
      <dsp:spPr>
        <a:xfrm>
          <a:off x="2996406" y="685735"/>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PE" sz="2800" kern="1200" dirty="0"/>
            <a:t>Salud ósea</a:t>
          </a:r>
        </a:p>
      </dsp:txBody>
      <dsp:txXfrm>
        <a:off x="3033928" y="723257"/>
        <a:ext cx="2060143" cy="1206068"/>
      </dsp:txXfrm>
    </dsp:sp>
    <dsp:sp modelId="{93B87513-DD47-45AE-BDB1-76003400C2D5}">
      <dsp:nvSpPr>
        <dsp:cNvPr id="0" name=""/>
        <dsp:cNvSpPr/>
      </dsp:nvSpPr>
      <dsp:spPr>
        <a:xfrm>
          <a:off x="5345112" y="1061528"/>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PE" sz="2200" kern="1200"/>
        </a:p>
      </dsp:txBody>
      <dsp:txXfrm>
        <a:off x="5345112" y="1167433"/>
        <a:ext cx="316861" cy="317716"/>
      </dsp:txXfrm>
    </dsp:sp>
    <dsp:sp modelId="{D7B38F1A-B720-49BC-8956-270BFF3EC866}">
      <dsp:nvSpPr>
        <dsp:cNvPr id="0" name=""/>
        <dsp:cNvSpPr/>
      </dsp:nvSpPr>
      <dsp:spPr>
        <a:xfrm>
          <a:off x="5985668" y="685735"/>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PE" sz="2800" kern="1200" dirty="0"/>
            <a:t>Prevención de Fracturas</a:t>
          </a:r>
        </a:p>
      </dsp:txBody>
      <dsp:txXfrm>
        <a:off x="6023190" y="723257"/>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0.56442</cdr:x>
      <cdr:y>0.41221</cdr:y>
    </cdr:from>
    <cdr:to>
      <cdr:x>0.60249</cdr:x>
      <cdr:y>0.43728</cdr:y>
    </cdr:to>
    <cdr:sp macro="" textlink="">
      <cdr:nvSpPr>
        <cdr:cNvPr id="2" name="Flecha izquierda 1"/>
        <cdr:cNvSpPr/>
      </cdr:nvSpPr>
      <cdr:spPr>
        <a:xfrm xmlns:a="http://schemas.openxmlformats.org/drawingml/2006/main">
          <a:off x="4518809" y="2211294"/>
          <a:ext cx="304800" cy="134471"/>
        </a:xfrm>
        <a:prstGeom xmlns:a="http://schemas.openxmlformats.org/drawingml/2006/main" prst="left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PE">
            <a:solidFill>
              <a:srgbClr val="FF0000"/>
            </a:solidFill>
          </a:endParaRPr>
        </a:p>
      </cdr:txBody>
    </cdr:sp>
  </cdr:relSizeAnchor>
  <cdr:relSizeAnchor xmlns:cdr="http://schemas.openxmlformats.org/drawingml/2006/chartDrawing">
    <cdr:from>
      <cdr:x>0.53979</cdr:x>
      <cdr:y>0.57765</cdr:y>
    </cdr:from>
    <cdr:to>
      <cdr:x>0.57786</cdr:x>
      <cdr:y>0.60272</cdr:y>
    </cdr:to>
    <cdr:sp macro="" textlink="">
      <cdr:nvSpPr>
        <cdr:cNvPr id="3" name="Flecha izquierda 2"/>
        <cdr:cNvSpPr/>
      </cdr:nvSpPr>
      <cdr:spPr>
        <a:xfrm xmlns:a="http://schemas.openxmlformats.org/drawingml/2006/main">
          <a:off x="4321585" y="3098799"/>
          <a:ext cx="304800" cy="134471"/>
        </a:xfrm>
        <a:prstGeom xmlns:a="http://schemas.openxmlformats.org/drawingml/2006/main" prst="left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PE">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06165-E8EA-4A80-B787-D7D0D5521812}" type="datetimeFigureOut">
              <a:rPr lang="es-PE" smtClean="0"/>
              <a:t>26/03/2025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7A34E-156F-47E8-BBF6-EF8619C0F456}" type="slidenum">
              <a:rPr lang="es-PE" smtClean="0"/>
              <a:t>‹Nº›</a:t>
            </a:fld>
            <a:endParaRPr lang="es-PE"/>
          </a:p>
        </p:txBody>
      </p:sp>
    </p:spTree>
    <p:extLst>
      <p:ext uri="{BB962C8B-B14F-4D97-AF65-F5344CB8AC3E}">
        <p14:creationId xmlns:p14="http://schemas.microsoft.com/office/powerpoint/2010/main" val="660910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B0E129-9826-4FE4-BFAE-B54B9024E652}" type="slidenum">
              <a:rPr lang="es-ES" altLang="es-PE"/>
              <a:pPr>
                <a:spcBef>
                  <a:spcPct val="0"/>
                </a:spcBef>
              </a:pPr>
              <a:t>3</a:t>
            </a:fld>
            <a:endParaRPr lang="es-ES" altLang="es-PE"/>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latin typeface="Arial" panose="020B0604020202020204" pitchFamily="34" charset="0"/>
            </a:endParaRPr>
          </a:p>
        </p:txBody>
      </p:sp>
    </p:spTree>
    <p:extLst>
      <p:ext uri="{BB962C8B-B14F-4D97-AF65-F5344CB8AC3E}">
        <p14:creationId xmlns:p14="http://schemas.microsoft.com/office/powerpoint/2010/main" val="4136057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3E918AE-6B12-441B-BC18-6519234D4ED0}"/>
            </a:ext>
          </a:extLst>
        </p:cNvPr>
        <p:cNvGrpSpPr/>
        <p:nvPr/>
      </p:nvGrpSpPr>
      <p:grpSpPr>
        <a:xfrm>
          <a:off x="0" y="0"/>
          <a:ext cx="0" cy="0"/>
          <a:chOff x="0" y="0"/>
          <a:chExt cx="0" cy="0"/>
        </a:xfrm>
      </p:grpSpPr>
      <p:sp>
        <p:nvSpPr>
          <p:cNvPr id="4097" name="Text Box 1">
            <a:extLst>
              <a:ext uri="{FF2B5EF4-FFF2-40B4-BE49-F238E27FC236}">
                <a16:creationId xmlns:a16="http://schemas.microsoft.com/office/drawing/2014/main" id="{67AB088E-6154-666B-3CEC-C99ED2A2401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p>
        </p:txBody>
      </p:sp>
      <p:sp>
        <p:nvSpPr>
          <p:cNvPr id="4098" name="Text Box 2">
            <a:extLst>
              <a:ext uri="{FF2B5EF4-FFF2-40B4-BE49-F238E27FC236}">
                <a16:creationId xmlns:a16="http://schemas.microsoft.com/office/drawing/2014/main" id="{1A93259D-C575-1F00-6973-DA9679907784}"/>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s-PE">
                <a:latin typeface="Arial" panose="020B0604020202020204" pitchFamily="34" charset="0"/>
                <a:cs typeface="msgothic" charset="0"/>
              </a:rPr>
              <a:t>Approach to pharmacotherapy to prevent fractures. Note: Rec. = recommendation (see Tables 4, 6 and 7 for full recommendations). </a:t>
            </a:r>
            <a:r>
              <a:rPr lang="en-GB" altLang="es-PE" baseline="33000">
                <a:latin typeface="Arial" panose="020B0604020202020204" pitchFamily="34" charset="0"/>
                <a:cs typeface="msgothic" charset="0"/>
              </a:rPr>
              <a:t>*</a:t>
            </a:r>
            <a:r>
              <a:rPr lang="en-GB" altLang="es-PE">
                <a:latin typeface="Arial" panose="020B0604020202020204" pitchFamily="34" charset="0"/>
                <a:cs typeface="msgothic" charset="0"/>
              </a:rPr>
              <a:t> Menopausal hormone therapy is a suggested alternative for females younger than 60 years or within 10 years after menopause who prioritize alleviation of substantial menopausal symptoms (Rec. 4.4). †Antiresorptive therapy includes bisphosphonates (alendronate, risedronate and zoledronic acid), denosumab, raloxifene and menopausal hormone therapy. ‡Raloxifene is suggested rather than no treatment for females who have contraindications or substantial intolerance to, or who choose not to take, other suggested therapies) (Rec. 4.7). §See Figure 1 for list of risk factors and Appendix 1, Supplementary Table 5, for causes of secondary osteoporosis.</a:t>
            </a:r>
          </a:p>
        </p:txBody>
      </p:sp>
    </p:spTree>
    <p:extLst>
      <p:ext uri="{BB962C8B-B14F-4D97-AF65-F5344CB8AC3E}">
        <p14:creationId xmlns:p14="http://schemas.microsoft.com/office/powerpoint/2010/main" val="1402981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A1B076-DA90-4A1A-97E5-6DF324EFBA21}" type="slidenum">
              <a:rPr lang="es-ES" altLang="es-PE"/>
              <a:pPr>
                <a:spcBef>
                  <a:spcPct val="0"/>
                </a:spcBef>
              </a:pPr>
              <a:t>23</a:t>
            </a:fld>
            <a:endParaRPr lang="es-ES" altLang="es-PE"/>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latin typeface="Arial" panose="020B0604020202020204" pitchFamily="34" charset="0"/>
            </a:endParaRPr>
          </a:p>
        </p:txBody>
      </p:sp>
    </p:spTree>
    <p:extLst>
      <p:ext uri="{BB962C8B-B14F-4D97-AF65-F5344CB8AC3E}">
        <p14:creationId xmlns:p14="http://schemas.microsoft.com/office/powerpoint/2010/main" val="195027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 Effects of vitamin K on activity of osteoblasts and osteoclasts. Bone cell function is modulated by both vitamin k dependent </a:t>
            </a:r>
            <a:r>
              <a:rPr lang="en-US" dirty="0" err="1"/>
              <a:t>carboxylated</a:t>
            </a:r>
            <a:r>
              <a:rPr lang="en-US" dirty="0"/>
              <a:t> proteins (c-MGP and c-OC) and vitamin K directly (gamma-carboxylation independent effects). Vitamin K (VK) plays a considerable role in maintaining bone strength since it regulates bone remodeling by promoting the osteoblast-to-osteocyte transition and by limiting </a:t>
            </a:r>
            <a:r>
              <a:rPr lang="en-US" dirty="0" err="1"/>
              <a:t>osteoclastogenesis</a:t>
            </a:r>
            <a:r>
              <a:rPr lang="en-US" dirty="0"/>
              <a:t>. This effect would take place mainly through the VK-dependent activation of bone </a:t>
            </a:r>
            <a:r>
              <a:rPr lang="en-US" dirty="0" err="1"/>
              <a:t>Gla</a:t>
            </a:r>
            <a:r>
              <a:rPr lang="en-US" dirty="0"/>
              <a:t>-proteins: </a:t>
            </a:r>
            <a:r>
              <a:rPr lang="en-US" dirty="0" err="1"/>
              <a:t>Osteocalcin</a:t>
            </a:r>
            <a:r>
              <a:rPr lang="en-US" dirty="0"/>
              <a:t> (OC) and matrix </a:t>
            </a:r>
            <a:r>
              <a:rPr lang="en-US" dirty="0" err="1"/>
              <a:t>Gla</a:t>
            </a:r>
            <a:r>
              <a:rPr lang="en-US" dirty="0"/>
              <a:t> protein (MGP protein). OC secreted by osteoblasts, plays an essential role in the synthesis and regulation of bone matrix. The </a:t>
            </a:r>
            <a:r>
              <a:rPr lang="en-US" dirty="0" err="1"/>
              <a:t>undercarboxylated</a:t>
            </a:r>
            <a:r>
              <a:rPr lang="en-US" dirty="0"/>
              <a:t> OC, shows a reduced calcium and hydroxyapatite binding activity, while, the active </a:t>
            </a:r>
            <a:r>
              <a:rPr lang="en-US" dirty="0" err="1"/>
              <a:t>carboxylated</a:t>
            </a:r>
            <a:r>
              <a:rPr lang="en-US" dirty="0"/>
              <a:t> (</a:t>
            </a:r>
            <a:r>
              <a:rPr lang="en-US" dirty="0" err="1"/>
              <a:t>cOC</a:t>
            </a:r>
            <a:r>
              <a:rPr lang="en-US" dirty="0"/>
              <a:t>) form is mainly involved in bone mineralization as it allows the interaction between its calcium-binding </a:t>
            </a:r>
            <a:r>
              <a:rPr lang="en-US" dirty="0" err="1"/>
              <a:t>Gla</a:t>
            </a:r>
            <a:r>
              <a:rPr lang="en-US" dirty="0"/>
              <a:t> residues with the calcium ions of hydroxyapatite: the main mechanism that enables OC to contribute to the formation of hydroxyapatite crystals. </a:t>
            </a:r>
            <a:r>
              <a:rPr lang="en-US" dirty="0" err="1"/>
              <a:t>Oc</a:t>
            </a:r>
            <a:r>
              <a:rPr lang="en-US" dirty="0"/>
              <a:t> acts also as an inhibitor of bone mineralization thus regulating the rate of mineral maturation </a:t>
            </a:r>
            <a:endParaRPr lang="es-PE" dirty="0"/>
          </a:p>
        </p:txBody>
      </p:sp>
      <p:sp>
        <p:nvSpPr>
          <p:cNvPr id="4" name="Marcador de número de diapositiva 3"/>
          <p:cNvSpPr>
            <a:spLocks noGrp="1"/>
          </p:cNvSpPr>
          <p:nvPr>
            <p:ph type="sldNum" sz="quarter" idx="10"/>
          </p:nvPr>
        </p:nvSpPr>
        <p:spPr/>
        <p:txBody>
          <a:bodyPr/>
          <a:lstStyle/>
          <a:p>
            <a:fld id="{EC47A34E-156F-47E8-BBF6-EF8619C0F456}" type="slidenum">
              <a:rPr lang="es-PE" smtClean="0"/>
              <a:t>25</a:t>
            </a:fld>
            <a:endParaRPr lang="es-PE"/>
          </a:p>
        </p:txBody>
      </p:sp>
    </p:spTree>
    <p:extLst>
      <p:ext uri="{BB962C8B-B14F-4D97-AF65-F5344CB8AC3E}">
        <p14:creationId xmlns:p14="http://schemas.microsoft.com/office/powerpoint/2010/main" val="3473643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350145-1E0C-4966-8D34-6B2A16803C13}" type="slidenum">
              <a:rPr lang="es-ES" altLang="es-PE"/>
              <a:pPr>
                <a:spcBef>
                  <a:spcPct val="0"/>
                </a:spcBef>
              </a:pPr>
              <a:t>4</a:t>
            </a:fld>
            <a:endParaRPr lang="es-ES" altLang="es-PE"/>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latin typeface="Arial" panose="020B0604020202020204" pitchFamily="34" charset="0"/>
            </a:endParaRPr>
          </a:p>
        </p:txBody>
      </p:sp>
    </p:spTree>
    <p:extLst>
      <p:ext uri="{BB962C8B-B14F-4D97-AF65-F5344CB8AC3E}">
        <p14:creationId xmlns:p14="http://schemas.microsoft.com/office/powerpoint/2010/main" val="378932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FCBFBA-0830-424F-9A51-49A351A6624B}" type="slidenum">
              <a:rPr lang="es-ES" altLang="es-PE">
                <a:solidFill>
                  <a:srgbClr val="000000"/>
                </a:solidFill>
              </a:rPr>
              <a:pPr>
                <a:spcBef>
                  <a:spcPct val="0"/>
                </a:spcBef>
              </a:pPr>
              <a:t>5</a:t>
            </a:fld>
            <a:endParaRPr lang="es-ES" altLang="es-PE">
              <a:solidFill>
                <a:srgbClr val="000000"/>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E" altLang="es-PE">
                <a:latin typeface="Arial" panose="020B0604020202020204" pitchFamily="34" charset="0"/>
              </a:rPr>
              <a:t>Con una estrategia inspirada en un estudio japonés de los 80 tratamos de evaluar la prevalencia de fracturas osteoporoticas</a:t>
            </a:r>
            <a:endParaRPr lang="es-ES" altLang="es-PE">
              <a:latin typeface="Arial" panose="020B0604020202020204" pitchFamily="34" charset="0"/>
            </a:endParaRPr>
          </a:p>
        </p:txBody>
      </p:sp>
    </p:spTree>
    <p:extLst>
      <p:ext uri="{BB962C8B-B14F-4D97-AF65-F5344CB8AC3E}">
        <p14:creationId xmlns:p14="http://schemas.microsoft.com/office/powerpoint/2010/main" val="407687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F45F4C-98AD-414C-BF19-E94F1A4DACF1}" type="slidenum">
              <a:rPr lang="es-ES" altLang="es-PE">
                <a:solidFill>
                  <a:srgbClr val="000000"/>
                </a:solidFill>
              </a:rPr>
              <a:pPr>
                <a:spcBef>
                  <a:spcPct val="0"/>
                </a:spcBef>
              </a:pPr>
              <a:t>6</a:t>
            </a:fld>
            <a:endParaRPr lang="es-ES" altLang="es-PE">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E" altLang="es-PE">
                <a:latin typeface="Arial" panose="020B0604020202020204" pitchFamily="34" charset="0"/>
              </a:rPr>
              <a:t>Esta fue la metodologia</a:t>
            </a:r>
            <a:endParaRPr lang="es-ES" altLang="es-PE">
              <a:latin typeface="Arial" panose="020B0604020202020204" pitchFamily="34" charset="0"/>
            </a:endParaRPr>
          </a:p>
        </p:txBody>
      </p:sp>
    </p:spTree>
    <p:extLst>
      <p:ext uri="{BB962C8B-B14F-4D97-AF65-F5344CB8AC3E}">
        <p14:creationId xmlns:p14="http://schemas.microsoft.com/office/powerpoint/2010/main" val="45692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A17175-60F4-4703-A319-7870F37B42B8}" type="slidenum">
              <a:rPr lang="es-ES" altLang="es-PE">
                <a:solidFill>
                  <a:srgbClr val="000000"/>
                </a:solidFill>
              </a:rPr>
              <a:pPr>
                <a:spcBef>
                  <a:spcPct val="0"/>
                </a:spcBef>
              </a:pPr>
              <a:t>7</a:t>
            </a:fld>
            <a:endParaRPr lang="es-ES" altLang="es-PE">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E" altLang="es-PE">
                <a:latin typeface="Arial" panose="020B0604020202020204" pitchFamily="34" charset="0"/>
              </a:rPr>
              <a:t>El hallazgo nos mostró que quiza la op sería un problema ´de salud aún mas frecuente en nuestro país</a:t>
            </a:r>
            <a:endParaRPr lang="es-ES" altLang="es-PE">
              <a:latin typeface="Arial" panose="020B0604020202020204" pitchFamily="34" charset="0"/>
            </a:endParaRPr>
          </a:p>
        </p:txBody>
      </p:sp>
    </p:spTree>
    <p:extLst>
      <p:ext uri="{BB962C8B-B14F-4D97-AF65-F5344CB8AC3E}">
        <p14:creationId xmlns:p14="http://schemas.microsoft.com/office/powerpoint/2010/main" val="236632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4AD2FC-B3FA-4F22-BBD8-C1591B0CA845}" type="slidenum">
              <a:rPr lang="es-ES" altLang="es-PE">
                <a:solidFill>
                  <a:srgbClr val="000000"/>
                </a:solidFill>
              </a:rPr>
              <a:pPr>
                <a:spcBef>
                  <a:spcPct val="0"/>
                </a:spcBef>
              </a:pPr>
              <a:t>8</a:t>
            </a:fld>
            <a:endParaRPr lang="es-ES" altLang="es-PE">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latin typeface="Arial" panose="020B0604020202020204" pitchFamily="34" charset="0"/>
            </a:endParaRPr>
          </a:p>
        </p:txBody>
      </p:sp>
    </p:spTree>
    <p:extLst>
      <p:ext uri="{BB962C8B-B14F-4D97-AF65-F5344CB8AC3E}">
        <p14:creationId xmlns:p14="http://schemas.microsoft.com/office/powerpoint/2010/main" val="135178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B9B603-7F6C-4C27-B1FA-C3C32651E174}" type="slidenum">
              <a:rPr lang="es-ES" altLang="es-PE">
                <a:solidFill>
                  <a:srgbClr val="000000"/>
                </a:solidFill>
              </a:rPr>
              <a:pPr>
                <a:spcBef>
                  <a:spcPct val="0"/>
                </a:spcBef>
              </a:pPr>
              <a:t>9</a:t>
            </a:fld>
            <a:endParaRPr lang="es-ES" altLang="es-PE">
              <a:solidFill>
                <a:srgbClr val="000000"/>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latin typeface="Arial" panose="020B0604020202020204" pitchFamily="34" charset="0"/>
            </a:endParaRPr>
          </a:p>
        </p:txBody>
      </p:sp>
    </p:spTree>
    <p:extLst>
      <p:ext uri="{BB962C8B-B14F-4D97-AF65-F5344CB8AC3E}">
        <p14:creationId xmlns:p14="http://schemas.microsoft.com/office/powerpoint/2010/main" val="109848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97165F-5490-4437-AA2B-1D0A8983740A}" type="slidenum">
              <a:rPr lang="es-ES" altLang="es-PE">
                <a:solidFill>
                  <a:srgbClr val="000000"/>
                </a:solidFill>
              </a:rPr>
              <a:pPr>
                <a:spcBef>
                  <a:spcPct val="0"/>
                </a:spcBef>
              </a:pPr>
              <a:t>10</a:t>
            </a:fld>
            <a:endParaRPr lang="es-ES" altLang="es-PE">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latin typeface="Arial" panose="020B0604020202020204" pitchFamily="34" charset="0"/>
            </a:endParaRPr>
          </a:p>
        </p:txBody>
      </p:sp>
    </p:spTree>
    <p:extLst>
      <p:ext uri="{BB962C8B-B14F-4D97-AF65-F5344CB8AC3E}">
        <p14:creationId xmlns:p14="http://schemas.microsoft.com/office/powerpoint/2010/main" val="1017279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5E4E802F-60E1-91C7-5B2A-DCB35A892E19}"/>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p>
        </p:txBody>
      </p:sp>
      <p:sp>
        <p:nvSpPr>
          <p:cNvPr id="4098" name="Text Box 2">
            <a:extLst>
              <a:ext uri="{FF2B5EF4-FFF2-40B4-BE49-F238E27FC236}">
                <a16:creationId xmlns:a16="http://schemas.microsoft.com/office/drawing/2014/main" id="{49FA576D-49A3-4127-834F-E91039B3DB84}"/>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s-PE">
                <a:latin typeface="Arial" panose="020B0604020202020204" pitchFamily="34" charset="0"/>
                <a:cs typeface="msgothic" charset="0"/>
              </a:rPr>
              <a:t>Approach to pharmacotherapy to prevent fractures. Note: Rec. = recommendation (see Tables 4, 6 and 7 for full recommendations). </a:t>
            </a:r>
            <a:r>
              <a:rPr lang="en-GB" altLang="es-PE" baseline="33000">
                <a:latin typeface="Arial" panose="020B0604020202020204" pitchFamily="34" charset="0"/>
                <a:cs typeface="msgothic" charset="0"/>
              </a:rPr>
              <a:t>*</a:t>
            </a:r>
            <a:r>
              <a:rPr lang="en-GB" altLang="es-PE">
                <a:latin typeface="Arial" panose="020B0604020202020204" pitchFamily="34" charset="0"/>
                <a:cs typeface="msgothic" charset="0"/>
              </a:rPr>
              <a:t> Menopausal hormone therapy is a suggested alternative for females younger than 60 years or within 10 years after menopause who prioritize alleviation of substantial menopausal symptoms (Rec. 4.4). †Antiresorptive therapy includes bisphosphonates (alendronate, risedronate and zoledronic acid), denosumab, raloxifene and menopausal hormone therapy. ‡Raloxifene is suggested rather than no treatment for females who have contraindications or substantial intolerance to, or who choose not to take, other suggested therapies) (Rec. 4.7). §See Figure 1 for list of risk factors and Appendix 1, Supplementary Table 5, for causes of secondary osteoporosis.</a:t>
            </a:r>
          </a:p>
        </p:txBody>
      </p:sp>
    </p:spTree>
    <p:extLst>
      <p:ext uri="{BB962C8B-B14F-4D97-AF65-F5344CB8AC3E}">
        <p14:creationId xmlns:p14="http://schemas.microsoft.com/office/powerpoint/2010/main" val="224002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6801FBD2-679F-44F5-9B36-55FD50464B4A}" type="datetimeFigureOut">
              <a:rPr lang="es-PE" smtClean="0"/>
              <a:t>26/03/2025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6001402-D979-4566-9683-1C013447F7A8}" type="slidenum">
              <a:rPr lang="es-PE" smtClean="0"/>
              <a:t>‹Nº›</a:t>
            </a:fld>
            <a:endParaRPr lang="es-PE"/>
          </a:p>
        </p:txBody>
      </p:sp>
    </p:spTree>
    <p:extLst>
      <p:ext uri="{BB962C8B-B14F-4D97-AF65-F5344CB8AC3E}">
        <p14:creationId xmlns:p14="http://schemas.microsoft.com/office/powerpoint/2010/main" val="147945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801FBD2-679F-44F5-9B36-55FD50464B4A}" type="datetimeFigureOut">
              <a:rPr lang="es-PE" smtClean="0"/>
              <a:t>26/03/2025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6001402-D979-4566-9683-1C013447F7A8}" type="slidenum">
              <a:rPr lang="es-PE" smtClean="0"/>
              <a:t>‹Nº›</a:t>
            </a:fld>
            <a:endParaRPr lang="es-PE"/>
          </a:p>
        </p:txBody>
      </p:sp>
    </p:spTree>
    <p:extLst>
      <p:ext uri="{BB962C8B-B14F-4D97-AF65-F5344CB8AC3E}">
        <p14:creationId xmlns:p14="http://schemas.microsoft.com/office/powerpoint/2010/main" val="309140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801FBD2-679F-44F5-9B36-55FD50464B4A}" type="datetimeFigureOut">
              <a:rPr lang="es-PE" smtClean="0"/>
              <a:t>26/03/2025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6001402-D979-4566-9683-1C013447F7A8}" type="slidenum">
              <a:rPr lang="es-PE" smtClean="0"/>
              <a:t>‹Nº›</a:t>
            </a:fld>
            <a:endParaRPr lang="es-PE"/>
          </a:p>
        </p:txBody>
      </p:sp>
    </p:spTree>
    <p:extLst>
      <p:ext uri="{BB962C8B-B14F-4D97-AF65-F5344CB8AC3E}">
        <p14:creationId xmlns:p14="http://schemas.microsoft.com/office/powerpoint/2010/main" val="3073666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os objetos">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0617AB9-1DFD-45D8-94E0-EB7B33927A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ítulo 1">
            <a:extLst>
              <a:ext uri="{FF2B5EF4-FFF2-40B4-BE49-F238E27FC236}">
                <a16:creationId xmlns:a16="http://schemas.microsoft.com/office/drawing/2014/main" id="{B7D18A1F-1442-41A4-A474-7A9E8BF444CC}"/>
              </a:ext>
            </a:extLst>
          </p:cNvPr>
          <p:cNvSpPr>
            <a:spLocks noGrp="1"/>
          </p:cNvSpPr>
          <p:nvPr>
            <p:ph type="title"/>
          </p:nvPr>
        </p:nvSpPr>
        <p:spPr>
          <a:xfrm>
            <a:off x="838200" y="1144588"/>
            <a:ext cx="10515600" cy="546100"/>
          </a:xfrm>
          <a:prstGeom prst="rect">
            <a:avLst/>
          </a:prstGeom>
        </p:spPr>
        <p:txBody>
          <a:bodyPr>
            <a:normAutofit fontScale="90000"/>
          </a:bodyPr>
          <a:lstStyle/>
          <a:p>
            <a:r>
              <a:rPr lang="es-MX" b="1" dirty="0">
                <a:solidFill>
                  <a:schemeClr val="accent1">
                    <a:lumMod val="50000"/>
                  </a:schemeClr>
                </a:solidFill>
                <a:latin typeface="+mn-lt"/>
              </a:rPr>
              <a:t>Subtitulo</a:t>
            </a:r>
            <a:endParaRPr lang="es-PE" b="1" dirty="0">
              <a:solidFill>
                <a:schemeClr val="accent1">
                  <a:lumMod val="50000"/>
                </a:schemeClr>
              </a:solidFill>
              <a:latin typeface="+mn-lt"/>
            </a:endParaRPr>
          </a:p>
        </p:txBody>
      </p:sp>
      <p:sp>
        <p:nvSpPr>
          <p:cNvPr id="4" name="Marcador de contenido 7">
            <a:extLst>
              <a:ext uri="{FF2B5EF4-FFF2-40B4-BE49-F238E27FC236}">
                <a16:creationId xmlns:a16="http://schemas.microsoft.com/office/drawing/2014/main" id="{99BEBE10-E87B-48F6-BB92-620D5456DD7A}"/>
              </a:ext>
            </a:extLst>
          </p:cNvPr>
          <p:cNvSpPr>
            <a:spLocks noGrp="1"/>
          </p:cNvSpPr>
          <p:nvPr>
            <p:ph idx="1"/>
          </p:nvPr>
        </p:nvSpPr>
        <p:spPr>
          <a:xfrm>
            <a:off x="838200" y="1817225"/>
            <a:ext cx="10515600" cy="4359737"/>
          </a:xfrm>
          <a:prstGeom prst="rect">
            <a:avLst/>
          </a:prstGeom>
        </p:spPr>
        <p:txBody>
          <a:bodyPr/>
          <a:lstStyle/>
          <a:p>
            <a:endParaRPr lang="es-PE" dirty="0"/>
          </a:p>
        </p:txBody>
      </p:sp>
      <p:pic>
        <p:nvPicPr>
          <p:cNvPr id="5" name="Imagen 4">
            <a:extLst>
              <a:ext uri="{FF2B5EF4-FFF2-40B4-BE49-F238E27FC236}">
                <a16:creationId xmlns:a16="http://schemas.microsoft.com/office/drawing/2014/main" id="{0209FC11-EFF6-4C0C-BD94-40DA04EFFF06}"/>
              </a:ext>
            </a:extLst>
          </p:cNvPr>
          <p:cNvPicPr>
            <a:picLocks noChangeAspect="1"/>
          </p:cNvPicPr>
          <p:nvPr userDrawn="1"/>
        </p:nvPicPr>
        <p:blipFill>
          <a:blip r:embed="rId3"/>
          <a:stretch>
            <a:fillRect/>
          </a:stretch>
        </p:blipFill>
        <p:spPr>
          <a:xfrm>
            <a:off x="102259" y="91662"/>
            <a:ext cx="7474344" cy="743776"/>
          </a:xfrm>
          <a:prstGeom prst="rect">
            <a:avLst/>
          </a:prstGeom>
        </p:spPr>
      </p:pic>
      <p:pic>
        <p:nvPicPr>
          <p:cNvPr id="6" name="Imagen 5">
            <a:extLst>
              <a:ext uri="{FF2B5EF4-FFF2-40B4-BE49-F238E27FC236}">
                <a16:creationId xmlns:a16="http://schemas.microsoft.com/office/drawing/2014/main" id="{BCEB5B0E-0EF5-4D9A-B9BE-3DFD94D04514}"/>
              </a:ext>
            </a:extLst>
          </p:cNvPr>
          <p:cNvPicPr>
            <a:picLocks noChangeAspect="1"/>
          </p:cNvPicPr>
          <p:nvPr userDrawn="1"/>
        </p:nvPicPr>
        <p:blipFill>
          <a:blip r:embed="rId4"/>
          <a:stretch>
            <a:fillRect/>
          </a:stretch>
        </p:blipFill>
        <p:spPr>
          <a:xfrm>
            <a:off x="10908469" y="91662"/>
            <a:ext cx="1048603" cy="1158340"/>
          </a:xfrm>
          <a:prstGeom prst="rect">
            <a:avLst/>
          </a:prstGeom>
        </p:spPr>
      </p:pic>
    </p:spTree>
    <p:extLst>
      <p:ext uri="{BB962C8B-B14F-4D97-AF65-F5344CB8AC3E}">
        <p14:creationId xmlns:p14="http://schemas.microsoft.com/office/powerpoint/2010/main" val="424410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s-PE"/>
          </a:p>
        </p:txBody>
      </p:sp>
      <p:sp>
        <p:nvSpPr>
          <p:cNvPr id="3" name="Table Placeholder 2"/>
          <p:cNvSpPr>
            <a:spLocks noGrp="1"/>
          </p:cNvSpPr>
          <p:nvPr>
            <p:ph type="tbl" idx="1"/>
          </p:nvPr>
        </p:nvSpPr>
        <p:spPr>
          <a:xfrm>
            <a:off x="609600" y="1600201"/>
            <a:ext cx="10972800" cy="4525963"/>
          </a:xfrm>
        </p:spPr>
        <p:txBody>
          <a:bodyPr/>
          <a:lstStyle/>
          <a:p>
            <a:pPr lvl="0"/>
            <a:endParaRPr lang="es-PE"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C0C826D-2BAC-40C7-A5F0-DA2B508D90E5}" type="slidenum">
              <a:rPr lang="es-ES" altLang="es-PE"/>
              <a:pPr>
                <a:defRPr/>
              </a:pPr>
              <a:t>‹Nº›</a:t>
            </a:fld>
            <a:endParaRPr lang="es-ES" altLang="es-PE"/>
          </a:p>
        </p:txBody>
      </p:sp>
    </p:spTree>
    <p:extLst>
      <p:ext uri="{BB962C8B-B14F-4D97-AF65-F5344CB8AC3E}">
        <p14:creationId xmlns:p14="http://schemas.microsoft.com/office/powerpoint/2010/main" val="1547037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s-PE"/>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1197FC-BCBF-44E2-AF68-08441CA1AAB7}"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790817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535BE9-35A6-4898-ABF1-72B6FE9B77BF}"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1169601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s-P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53D7B5-F979-4837-A33D-61A2D39F5608}"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2421603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E48D5D-A15E-4D98-8837-1A43B382952D}"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2065482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P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035A5B-7CA6-4FD2-A0D8-A87484819747}"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3399198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13D88B-03E2-4DE4-BE0E-768CBFE3D1BF}"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208986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801FBD2-679F-44F5-9B36-55FD50464B4A}" type="datetimeFigureOut">
              <a:rPr lang="es-PE" smtClean="0"/>
              <a:t>26/03/2025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6001402-D979-4566-9683-1C013447F7A8}" type="slidenum">
              <a:rPr lang="es-PE" smtClean="0"/>
              <a:t>‹Nº›</a:t>
            </a:fld>
            <a:endParaRPr lang="es-PE"/>
          </a:p>
        </p:txBody>
      </p:sp>
    </p:spTree>
    <p:extLst>
      <p:ext uri="{BB962C8B-B14F-4D97-AF65-F5344CB8AC3E}">
        <p14:creationId xmlns:p14="http://schemas.microsoft.com/office/powerpoint/2010/main" val="3215422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F1CB1F-A5CE-4B68-BCE7-FE9CAC1D8AA6}"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1798596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s-P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4B905D-597B-4848-8318-30B8FE3C8550}"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2504426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s-P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0876AD-558B-4838-83C0-1C304D6AEA42}"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36359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81E92F-7140-42F3-A63E-122BF55B04B1}"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482080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s-P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B7E104-A568-436F-8785-63470F7C37AD}"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3182792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s-PE"/>
          </a:p>
        </p:txBody>
      </p:sp>
      <p:sp>
        <p:nvSpPr>
          <p:cNvPr id="3" name="Chart Placeholder 2"/>
          <p:cNvSpPr>
            <a:spLocks noGrp="1"/>
          </p:cNvSpPr>
          <p:nvPr>
            <p:ph type="chart" idx="1"/>
          </p:nvPr>
        </p:nvSpPr>
        <p:spPr>
          <a:xfrm>
            <a:off x="609600" y="1600201"/>
            <a:ext cx="10972800" cy="4525963"/>
          </a:xfrm>
        </p:spPr>
        <p:txBody>
          <a:bodyPr/>
          <a:lstStyle/>
          <a:p>
            <a:pPr lvl="0"/>
            <a:endParaRPr lang="es-PE"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8FD33-3A23-436B-AAB2-EFE5E57E2DCE}"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3767439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s-PE"/>
          </a:p>
        </p:txBody>
      </p:sp>
      <p:sp>
        <p:nvSpPr>
          <p:cNvPr id="3" name="Table Placeholder 2"/>
          <p:cNvSpPr>
            <a:spLocks noGrp="1"/>
          </p:cNvSpPr>
          <p:nvPr>
            <p:ph type="tbl" idx="1"/>
          </p:nvPr>
        </p:nvSpPr>
        <p:spPr>
          <a:xfrm>
            <a:off x="609600" y="1600201"/>
            <a:ext cx="10972800" cy="4525963"/>
          </a:xfrm>
        </p:spPr>
        <p:txBody>
          <a:bodyPr/>
          <a:lstStyle/>
          <a:p>
            <a:pPr lvl="0"/>
            <a:endParaRPr lang="es-PE"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915BA5-CBD4-4B41-B53F-10A292FA943D}"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987318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s-PE"/>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1197FC-BCBF-44E2-AF68-08441CA1AAB7}"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444612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535BE9-35A6-4898-ABF1-72B6FE9B77BF}"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1826734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s-P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53D7B5-F979-4837-A33D-61A2D39F5608}"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36310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801FBD2-679F-44F5-9B36-55FD50464B4A}" type="datetimeFigureOut">
              <a:rPr lang="es-PE" smtClean="0"/>
              <a:t>26/03/2025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6001402-D979-4566-9683-1C013447F7A8}" type="slidenum">
              <a:rPr lang="es-PE" smtClean="0"/>
              <a:t>‹Nº›</a:t>
            </a:fld>
            <a:endParaRPr lang="es-PE"/>
          </a:p>
        </p:txBody>
      </p:sp>
    </p:spTree>
    <p:extLst>
      <p:ext uri="{BB962C8B-B14F-4D97-AF65-F5344CB8AC3E}">
        <p14:creationId xmlns:p14="http://schemas.microsoft.com/office/powerpoint/2010/main" val="2305209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E48D5D-A15E-4D98-8837-1A43B382952D}"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4080944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P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035A5B-7CA6-4FD2-A0D8-A87484819747}"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9692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13D88B-03E2-4DE4-BE0E-768CBFE3D1BF}"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853391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F1CB1F-A5CE-4B68-BCE7-FE9CAC1D8AA6}"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2429414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s-P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4B905D-597B-4848-8318-30B8FE3C8550}"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1762641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s-P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0876AD-558B-4838-83C0-1C304D6AEA42}"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1171616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81E92F-7140-42F3-A63E-122BF55B04B1}"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3505074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s-P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B7E104-A568-436F-8785-63470F7C37AD}"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1406166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s-PE"/>
          </a:p>
        </p:txBody>
      </p:sp>
      <p:sp>
        <p:nvSpPr>
          <p:cNvPr id="3" name="Chart Placeholder 2"/>
          <p:cNvSpPr>
            <a:spLocks noGrp="1"/>
          </p:cNvSpPr>
          <p:nvPr>
            <p:ph type="chart" idx="1"/>
          </p:nvPr>
        </p:nvSpPr>
        <p:spPr>
          <a:xfrm>
            <a:off x="609600" y="1600201"/>
            <a:ext cx="10972800" cy="4525963"/>
          </a:xfrm>
        </p:spPr>
        <p:txBody>
          <a:bodyPr/>
          <a:lstStyle/>
          <a:p>
            <a:pPr lvl="0"/>
            <a:endParaRPr lang="es-PE"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8FD33-3A23-436B-AAB2-EFE5E57E2DCE}"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2678942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s-PE"/>
          </a:p>
        </p:txBody>
      </p:sp>
      <p:sp>
        <p:nvSpPr>
          <p:cNvPr id="3" name="Table Placeholder 2"/>
          <p:cNvSpPr>
            <a:spLocks noGrp="1"/>
          </p:cNvSpPr>
          <p:nvPr>
            <p:ph type="tbl" idx="1"/>
          </p:nvPr>
        </p:nvSpPr>
        <p:spPr>
          <a:xfrm>
            <a:off x="609600" y="1600201"/>
            <a:ext cx="10972800" cy="4525963"/>
          </a:xfrm>
        </p:spPr>
        <p:txBody>
          <a:bodyPr/>
          <a:lstStyle/>
          <a:p>
            <a:pPr lvl="0"/>
            <a:endParaRPr lang="es-PE"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915BA5-CBD4-4B41-B53F-10A292FA943D}"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99419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6801FBD2-679F-44F5-9B36-55FD50464B4A}" type="datetimeFigureOut">
              <a:rPr lang="es-PE" smtClean="0"/>
              <a:t>26/03/2025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6001402-D979-4566-9683-1C013447F7A8}" type="slidenum">
              <a:rPr lang="es-PE" smtClean="0"/>
              <a:t>‹Nº›</a:t>
            </a:fld>
            <a:endParaRPr lang="es-PE"/>
          </a:p>
        </p:txBody>
      </p:sp>
    </p:spTree>
    <p:extLst>
      <p:ext uri="{BB962C8B-B14F-4D97-AF65-F5344CB8AC3E}">
        <p14:creationId xmlns:p14="http://schemas.microsoft.com/office/powerpoint/2010/main" val="1393693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s-PE"/>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1197FC-BCBF-44E2-AF68-08441CA1AAB7}"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1353515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535BE9-35A6-4898-ABF1-72B6FE9B77BF}"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213250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s-P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53D7B5-F979-4837-A33D-61A2D39F5608}"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2056705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E48D5D-A15E-4D98-8837-1A43B382952D}"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3465152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P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035A5B-7CA6-4FD2-A0D8-A87484819747}"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1892993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13D88B-03E2-4DE4-BE0E-768CBFE3D1BF}"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4155457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F1CB1F-A5CE-4B68-BCE7-FE9CAC1D8AA6}"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2614171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s-P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4B905D-597B-4848-8318-30B8FE3C8550}"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281400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s-P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0876AD-558B-4838-83C0-1C304D6AEA42}"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88895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81E92F-7140-42F3-A63E-122BF55B04B1}"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106745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6801FBD2-679F-44F5-9B36-55FD50464B4A}" type="datetimeFigureOut">
              <a:rPr lang="es-PE" smtClean="0"/>
              <a:t>26/03/2025</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26001402-D979-4566-9683-1C013447F7A8}" type="slidenum">
              <a:rPr lang="es-PE" smtClean="0"/>
              <a:t>‹Nº›</a:t>
            </a:fld>
            <a:endParaRPr lang="es-PE"/>
          </a:p>
        </p:txBody>
      </p:sp>
    </p:spTree>
    <p:extLst>
      <p:ext uri="{BB962C8B-B14F-4D97-AF65-F5344CB8AC3E}">
        <p14:creationId xmlns:p14="http://schemas.microsoft.com/office/powerpoint/2010/main" val="3820315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s-P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B7E104-A568-436F-8785-63470F7C37AD}"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4167226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s-PE"/>
          </a:p>
        </p:txBody>
      </p:sp>
      <p:sp>
        <p:nvSpPr>
          <p:cNvPr id="3" name="Chart Placeholder 2"/>
          <p:cNvSpPr>
            <a:spLocks noGrp="1"/>
          </p:cNvSpPr>
          <p:nvPr>
            <p:ph type="chart" idx="1"/>
          </p:nvPr>
        </p:nvSpPr>
        <p:spPr>
          <a:xfrm>
            <a:off x="609600" y="1600201"/>
            <a:ext cx="10972800" cy="4525963"/>
          </a:xfrm>
        </p:spPr>
        <p:txBody>
          <a:bodyPr/>
          <a:lstStyle/>
          <a:p>
            <a:pPr lvl="0"/>
            <a:endParaRPr lang="es-PE"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8FD33-3A23-436B-AAB2-EFE5E57E2DCE}"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1864867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s-PE"/>
          </a:p>
        </p:txBody>
      </p:sp>
      <p:sp>
        <p:nvSpPr>
          <p:cNvPr id="3" name="Table Placeholder 2"/>
          <p:cNvSpPr>
            <a:spLocks noGrp="1"/>
          </p:cNvSpPr>
          <p:nvPr>
            <p:ph type="tbl" idx="1"/>
          </p:nvPr>
        </p:nvSpPr>
        <p:spPr>
          <a:xfrm>
            <a:off x="609600" y="1600201"/>
            <a:ext cx="10972800" cy="4525963"/>
          </a:xfrm>
        </p:spPr>
        <p:txBody>
          <a:bodyPr/>
          <a:lstStyle/>
          <a:p>
            <a:pPr lvl="0"/>
            <a:endParaRPr lang="es-PE"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915BA5-CBD4-4B41-B53F-10A292FA943D}" type="slidenum">
              <a:rPr lang="es-ES" altLang="es-PE">
                <a:solidFill>
                  <a:srgbClr val="000000"/>
                </a:solidFill>
              </a:rPr>
              <a:pPr>
                <a:defRPr/>
              </a:pPr>
              <a:t>‹Nº›</a:t>
            </a:fld>
            <a:endParaRPr lang="es-ES" altLang="es-PE">
              <a:solidFill>
                <a:srgbClr val="000000"/>
              </a:solidFill>
            </a:endParaRPr>
          </a:p>
        </p:txBody>
      </p:sp>
    </p:spTree>
    <p:extLst>
      <p:ext uri="{BB962C8B-B14F-4D97-AF65-F5344CB8AC3E}">
        <p14:creationId xmlns:p14="http://schemas.microsoft.com/office/powerpoint/2010/main" val="155279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6801FBD2-679F-44F5-9B36-55FD50464B4A}" type="datetimeFigureOut">
              <a:rPr lang="es-PE" smtClean="0"/>
              <a:t>26/03/2025</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26001402-D979-4566-9683-1C013447F7A8}" type="slidenum">
              <a:rPr lang="es-PE" smtClean="0"/>
              <a:t>‹Nº›</a:t>
            </a:fld>
            <a:endParaRPr lang="es-PE"/>
          </a:p>
        </p:txBody>
      </p:sp>
    </p:spTree>
    <p:extLst>
      <p:ext uri="{BB962C8B-B14F-4D97-AF65-F5344CB8AC3E}">
        <p14:creationId xmlns:p14="http://schemas.microsoft.com/office/powerpoint/2010/main" val="406044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801FBD2-679F-44F5-9B36-55FD50464B4A}" type="datetimeFigureOut">
              <a:rPr lang="es-PE" smtClean="0"/>
              <a:t>26/03/2025</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26001402-D979-4566-9683-1C013447F7A8}" type="slidenum">
              <a:rPr lang="es-PE" smtClean="0"/>
              <a:t>‹Nº›</a:t>
            </a:fld>
            <a:endParaRPr lang="es-PE"/>
          </a:p>
        </p:txBody>
      </p:sp>
    </p:spTree>
    <p:extLst>
      <p:ext uri="{BB962C8B-B14F-4D97-AF65-F5344CB8AC3E}">
        <p14:creationId xmlns:p14="http://schemas.microsoft.com/office/powerpoint/2010/main" val="409978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801FBD2-679F-44F5-9B36-55FD50464B4A}" type="datetimeFigureOut">
              <a:rPr lang="es-PE" smtClean="0"/>
              <a:t>26/03/2025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6001402-D979-4566-9683-1C013447F7A8}" type="slidenum">
              <a:rPr lang="es-PE" smtClean="0"/>
              <a:t>‹Nº›</a:t>
            </a:fld>
            <a:endParaRPr lang="es-PE"/>
          </a:p>
        </p:txBody>
      </p:sp>
    </p:spTree>
    <p:extLst>
      <p:ext uri="{BB962C8B-B14F-4D97-AF65-F5344CB8AC3E}">
        <p14:creationId xmlns:p14="http://schemas.microsoft.com/office/powerpoint/2010/main" val="169659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801FBD2-679F-44F5-9B36-55FD50464B4A}" type="datetimeFigureOut">
              <a:rPr lang="es-PE" smtClean="0"/>
              <a:t>26/03/2025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6001402-D979-4566-9683-1C013447F7A8}" type="slidenum">
              <a:rPr lang="es-PE" smtClean="0"/>
              <a:t>‹Nº›</a:t>
            </a:fld>
            <a:endParaRPr lang="es-PE"/>
          </a:p>
        </p:txBody>
      </p:sp>
    </p:spTree>
    <p:extLst>
      <p:ext uri="{BB962C8B-B14F-4D97-AF65-F5344CB8AC3E}">
        <p14:creationId xmlns:p14="http://schemas.microsoft.com/office/powerpoint/2010/main" val="349834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1FBD2-679F-44F5-9B36-55FD50464B4A}" type="datetimeFigureOut">
              <a:rPr lang="es-PE" smtClean="0"/>
              <a:t>26/03/2025</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01402-D979-4566-9683-1C013447F7A8}" type="slidenum">
              <a:rPr lang="es-PE" smtClean="0"/>
              <a:t>‹Nº›</a:t>
            </a:fld>
            <a:endParaRPr lang="es-PE"/>
          </a:p>
        </p:txBody>
      </p:sp>
    </p:spTree>
    <p:extLst>
      <p:ext uri="{BB962C8B-B14F-4D97-AF65-F5344CB8AC3E}">
        <p14:creationId xmlns:p14="http://schemas.microsoft.com/office/powerpoint/2010/main" val="2925829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50000">
              <a:schemeClr val="accent2"/>
            </a:gs>
            <a:gs pos="100000">
              <a:srgbClr val="1818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el estilo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EC77D0FA-E181-4A6E-AE9B-E0C52106C9F6}" type="slidenum">
              <a:rPr lang="es-ES" altLang="es-PE">
                <a:solidFill>
                  <a:srgbClr val="000000"/>
                </a:solidFill>
              </a:rPr>
              <a:pPr fontAlgn="base">
                <a:spcBef>
                  <a:spcPct val="0"/>
                </a:spcBef>
                <a:spcAft>
                  <a:spcPct val="0"/>
                </a:spcAft>
                <a:defRPr/>
              </a:pPr>
              <a:t>‹Nº›</a:t>
            </a:fld>
            <a:endParaRPr lang="es-ES" altLang="es-PE">
              <a:solidFill>
                <a:srgbClr val="000000"/>
              </a:solidFill>
            </a:endParaRPr>
          </a:p>
        </p:txBody>
      </p:sp>
    </p:spTree>
    <p:extLst>
      <p:ext uri="{BB962C8B-B14F-4D97-AF65-F5344CB8AC3E}">
        <p14:creationId xmlns:p14="http://schemas.microsoft.com/office/powerpoint/2010/main" val="3796439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50000">
              <a:schemeClr val="accent2"/>
            </a:gs>
            <a:gs pos="100000">
              <a:srgbClr val="1818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el estilo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EC77D0FA-E181-4A6E-AE9B-E0C52106C9F6}" type="slidenum">
              <a:rPr lang="es-ES" altLang="es-PE">
                <a:solidFill>
                  <a:srgbClr val="000000"/>
                </a:solidFill>
              </a:rPr>
              <a:pPr fontAlgn="base">
                <a:spcBef>
                  <a:spcPct val="0"/>
                </a:spcBef>
                <a:spcAft>
                  <a:spcPct val="0"/>
                </a:spcAft>
                <a:defRPr/>
              </a:pPr>
              <a:t>‹Nº›</a:t>
            </a:fld>
            <a:endParaRPr lang="es-ES" altLang="es-PE">
              <a:solidFill>
                <a:srgbClr val="000000"/>
              </a:solidFill>
            </a:endParaRPr>
          </a:p>
        </p:txBody>
      </p:sp>
    </p:spTree>
    <p:extLst>
      <p:ext uri="{BB962C8B-B14F-4D97-AF65-F5344CB8AC3E}">
        <p14:creationId xmlns:p14="http://schemas.microsoft.com/office/powerpoint/2010/main" val="40125595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50000">
              <a:schemeClr val="accent2"/>
            </a:gs>
            <a:gs pos="100000">
              <a:srgbClr val="1818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el estilo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EC77D0FA-E181-4A6E-AE9B-E0C52106C9F6}" type="slidenum">
              <a:rPr lang="es-ES" altLang="es-PE">
                <a:solidFill>
                  <a:srgbClr val="000000"/>
                </a:solidFill>
              </a:rPr>
              <a:pPr fontAlgn="base">
                <a:spcBef>
                  <a:spcPct val="0"/>
                </a:spcBef>
                <a:spcAft>
                  <a:spcPct val="0"/>
                </a:spcAft>
                <a:defRPr/>
              </a:pPr>
              <a:t>‹Nº›</a:t>
            </a:fld>
            <a:endParaRPr lang="es-ES" altLang="es-PE">
              <a:solidFill>
                <a:srgbClr val="000000"/>
              </a:solidFill>
            </a:endParaRPr>
          </a:p>
        </p:txBody>
      </p:sp>
    </p:spTree>
    <p:extLst>
      <p:ext uri="{BB962C8B-B14F-4D97-AF65-F5344CB8AC3E}">
        <p14:creationId xmlns:p14="http://schemas.microsoft.com/office/powerpoint/2010/main" val="23143000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9.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8.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63456" y="1321144"/>
            <a:ext cx="9144000" cy="2387600"/>
          </a:xfrm>
        </p:spPr>
        <p:txBody>
          <a:bodyPr>
            <a:normAutofit/>
          </a:bodyPr>
          <a:lstStyle/>
          <a:p>
            <a:r>
              <a:rPr lang="es-PE" sz="7200" b="1" dirty="0">
                <a:solidFill>
                  <a:schemeClr val="accent1">
                    <a:lumMod val="50000"/>
                  </a:schemeClr>
                </a:solidFill>
              </a:rPr>
              <a:t>Osteoporosis post menopaúsica: </a:t>
            </a:r>
            <a:r>
              <a:rPr lang="es-PE" sz="7200" b="1" dirty="0" err="1">
                <a:solidFill>
                  <a:schemeClr val="accent1">
                    <a:lumMod val="50000"/>
                  </a:schemeClr>
                </a:solidFill>
              </a:rPr>
              <a:t>Update</a:t>
            </a:r>
            <a:endParaRPr lang="es-PE" sz="7200" b="1" dirty="0">
              <a:solidFill>
                <a:schemeClr val="accent1">
                  <a:lumMod val="50000"/>
                </a:schemeClr>
              </a:solidFill>
            </a:endParaRPr>
          </a:p>
        </p:txBody>
      </p:sp>
      <p:sp>
        <p:nvSpPr>
          <p:cNvPr id="3" name="Subtítulo 2"/>
          <p:cNvSpPr>
            <a:spLocks noGrp="1"/>
          </p:cNvSpPr>
          <p:nvPr>
            <p:ph type="subTitle" idx="1"/>
          </p:nvPr>
        </p:nvSpPr>
        <p:spPr>
          <a:xfrm>
            <a:off x="1524000" y="3881094"/>
            <a:ext cx="9144000" cy="1655762"/>
          </a:xfrm>
        </p:spPr>
        <p:txBody>
          <a:bodyPr>
            <a:normAutofit fontScale="92500" lnSpcReduction="10000"/>
          </a:bodyPr>
          <a:lstStyle/>
          <a:p>
            <a:pPr>
              <a:spcBef>
                <a:spcPts val="200"/>
              </a:spcBef>
            </a:pPr>
            <a:r>
              <a:rPr lang="es-PE" dirty="0"/>
              <a:t>MC Armando Calvo</a:t>
            </a:r>
          </a:p>
          <a:p>
            <a:pPr>
              <a:spcBef>
                <a:spcPts val="200"/>
              </a:spcBef>
            </a:pPr>
            <a:r>
              <a:rPr lang="es-PE" dirty="0"/>
              <a:t>Hospital Nacional Cayetano Heredia</a:t>
            </a:r>
          </a:p>
          <a:p>
            <a:pPr>
              <a:spcBef>
                <a:spcPts val="200"/>
              </a:spcBef>
            </a:pPr>
            <a:r>
              <a:rPr lang="es-PE" dirty="0"/>
              <a:t>Universidad Peruana Cayetano Heredia</a:t>
            </a:r>
          </a:p>
          <a:p>
            <a:pPr>
              <a:spcBef>
                <a:spcPts val="200"/>
              </a:spcBef>
            </a:pPr>
            <a:r>
              <a:rPr lang="es-PE" dirty="0"/>
              <a:t>Sociedad Peruana de Reumatología</a:t>
            </a:r>
          </a:p>
          <a:p>
            <a:pPr>
              <a:spcBef>
                <a:spcPts val="200"/>
              </a:spcBef>
            </a:pPr>
            <a:r>
              <a:rPr lang="es-PE" dirty="0"/>
              <a:t>Sociedad Peruana de Medicina Interna</a:t>
            </a:r>
          </a:p>
        </p:txBody>
      </p:sp>
      <p:pic>
        <p:nvPicPr>
          <p:cNvPr id="4" name="Imagen 3"/>
          <p:cNvPicPr>
            <a:picLocks noChangeAspect="1"/>
          </p:cNvPicPr>
          <p:nvPr/>
        </p:nvPicPr>
        <p:blipFill>
          <a:blip r:embed="rId2"/>
          <a:stretch>
            <a:fillRect/>
          </a:stretch>
        </p:blipFill>
        <p:spPr>
          <a:xfrm>
            <a:off x="4671787" y="5466137"/>
            <a:ext cx="2848426" cy="1249252"/>
          </a:xfrm>
          <a:prstGeom prst="rect">
            <a:avLst/>
          </a:prstGeom>
        </p:spPr>
      </p:pic>
      <p:pic>
        <p:nvPicPr>
          <p:cNvPr id="5" name="Imagen 4"/>
          <p:cNvPicPr>
            <a:picLocks noChangeAspect="1"/>
          </p:cNvPicPr>
          <p:nvPr/>
        </p:nvPicPr>
        <p:blipFill>
          <a:blip r:embed="rId3"/>
          <a:stretch>
            <a:fillRect/>
          </a:stretch>
        </p:blipFill>
        <p:spPr>
          <a:xfrm>
            <a:off x="3311128" y="5536856"/>
            <a:ext cx="961670" cy="961670"/>
          </a:xfrm>
          <a:prstGeom prst="rect">
            <a:avLst/>
          </a:prstGeom>
        </p:spPr>
      </p:pic>
      <p:pic>
        <p:nvPicPr>
          <p:cNvPr id="6" name="Imagen 5"/>
          <p:cNvPicPr>
            <a:picLocks noChangeAspect="1"/>
          </p:cNvPicPr>
          <p:nvPr/>
        </p:nvPicPr>
        <p:blipFill>
          <a:blip r:embed="rId4"/>
          <a:stretch>
            <a:fillRect/>
          </a:stretch>
        </p:blipFill>
        <p:spPr>
          <a:xfrm>
            <a:off x="4771261" y="353846"/>
            <a:ext cx="2649477" cy="883159"/>
          </a:xfrm>
          <a:prstGeom prst="rect">
            <a:avLst/>
          </a:prstGeom>
        </p:spPr>
      </p:pic>
      <p:pic>
        <p:nvPicPr>
          <p:cNvPr id="7" name="Imagen 6"/>
          <p:cNvPicPr>
            <a:picLocks noChangeAspect="1"/>
          </p:cNvPicPr>
          <p:nvPr/>
        </p:nvPicPr>
        <p:blipFill>
          <a:blip r:embed="rId5"/>
          <a:stretch>
            <a:fillRect/>
          </a:stretch>
        </p:blipFill>
        <p:spPr>
          <a:xfrm>
            <a:off x="7850017" y="5323526"/>
            <a:ext cx="1541324" cy="1534474"/>
          </a:xfrm>
          <a:prstGeom prst="rect">
            <a:avLst/>
          </a:prstGeom>
        </p:spPr>
      </p:pic>
    </p:spTree>
    <p:extLst>
      <p:ext uri="{BB962C8B-B14F-4D97-AF65-F5344CB8AC3E}">
        <p14:creationId xmlns:p14="http://schemas.microsoft.com/office/powerpoint/2010/main" val="364003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7323" name="Group 171"/>
          <p:cNvGraphicFramePr>
            <a:graphicFrameLocks noGrp="1"/>
          </p:cNvGraphicFramePr>
          <p:nvPr/>
        </p:nvGraphicFramePr>
        <p:xfrm>
          <a:off x="2424113" y="2111376"/>
          <a:ext cx="7416800" cy="2255837"/>
        </p:xfrm>
        <a:graphic>
          <a:graphicData uri="http://schemas.openxmlformats.org/drawingml/2006/table">
            <a:tbl>
              <a:tblPr/>
              <a:tblGrid>
                <a:gridCol w="2035175">
                  <a:extLst>
                    <a:ext uri="{9D8B030D-6E8A-4147-A177-3AD203B41FA5}">
                      <a16:colId xmlns:a16="http://schemas.microsoft.com/office/drawing/2014/main" val="20000"/>
                    </a:ext>
                  </a:extLst>
                </a:gridCol>
                <a:gridCol w="1247775">
                  <a:extLst>
                    <a:ext uri="{9D8B030D-6E8A-4147-A177-3AD203B41FA5}">
                      <a16:colId xmlns:a16="http://schemas.microsoft.com/office/drawing/2014/main" val="20001"/>
                    </a:ext>
                  </a:extLst>
                </a:gridCol>
                <a:gridCol w="1039812">
                  <a:extLst>
                    <a:ext uri="{9D8B030D-6E8A-4147-A177-3AD203B41FA5}">
                      <a16:colId xmlns:a16="http://schemas.microsoft.com/office/drawing/2014/main" val="20002"/>
                    </a:ext>
                  </a:extLst>
                </a:gridCol>
                <a:gridCol w="3094038">
                  <a:extLst>
                    <a:ext uri="{9D8B030D-6E8A-4147-A177-3AD203B41FA5}">
                      <a16:colId xmlns:a16="http://schemas.microsoft.com/office/drawing/2014/main" val="20003"/>
                    </a:ext>
                  </a:extLst>
                </a:gridCol>
              </a:tblGrid>
              <a:tr h="579202">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DISTRIBUCION DEL GRUPO DE MUJERES CON FRACTURA DE ACUERDO A LA MASA OSEA Y TRATAMIENTO RECIBIDO</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9900"/>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335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 </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1" u="none" strike="noStrike" cap="none" normalizeH="0" baseline="0">
                          <a:ln>
                            <a:noFill/>
                          </a:ln>
                          <a:solidFill>
                            <a:schemeClr val="bg1"/>
                          </a:solidFill>
                          <a:effectLst/>
                          <a:latin typeface="Arial" charset="0"/>
                          <a:ea typeface="Times New Roman" pitchFamily="18" charset="0"/>
                          <a:cs typeface="Arial" charset="0"/>
                        </a:rPr>
                        <a:t>sin TTO</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1" u="none" strike="noStrike" cap="none" normalizeH="0" baseline="0">
                          <a:ln>
                            <a:noFill/>
                          </a:ln>
                          <a:solidFill>
                            <a:schemeClr val="bg1"/>
                          </a:solidFill>
                          <a:effectLst/>
                          <a:latin typeface="Arial" charset="0"/>
                          <a:ea typeface="Times New Roman" pitchFamily="18" charset="0"/>
                          <a:cs typeface="Arial" charset="0"/>
                        </a:rPr>
                        <a:t>CALCIO</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1" u="none" strike="noStrike" cap="none" normalizeH="0" baseline="0">
                          <a:ln>
                            <a:noFill/>
                          </a:ln>
                          <a:solidFill>
                            <a:schemeClr val="bg1"/>
                          </a:solidFill>
                          <a:effectLst/>
                          <a:latin typeface="Arial" charset="0"/>
                          <a:ea typeface="Times New Roman" pitchFamily="18" charset="0"/>
                          <a:cs typeface="Arial" charset="0"/>
                        </a:rPr>
                        <a:t>ALENDRONATO+CALCIO</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NORMAL</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2</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1</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1</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OSTEOPENIA</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9</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6</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4</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OSTEOPOROSIS</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9</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9</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6</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Total</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20 (42.6%)</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16 (34%)</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11 (23.4%)</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marT="45726" marB="45726"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100388" name="Picture 169" descr="BanderaPe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5" y="6165851"/>
            <a:ext cx="8842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89" name="Text Box 170"/>
          <p:cNvSpPr txBox="1">
            <a:spLocks noChangeArrowheads="1"/>
          </p:cNvSpPr>
          <p:nvPr/>
        </p:nvSpPr>
        <p:spPr bwMode="auto">
          <a:xfrm>
            <a:off x="2640013" y="4581526"/>
            <a:ext cx="74358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ES" altLang="es-PE" sz="1800" b="1">
                <a:solidFill>
                  <a:srgbClr val="FFFFFF"/>
                </a:solidFill>
              </a:rPr>
              <a:t>INCIDENCIA DE FRACTURA CLINICA EN MUJERES POST MENOPAUSICAS DE LA CIUDAD DE LIMA.</a:t>
            </a:r>
            <a:r>
              <a:rPr lang="es-ES" altLang="es-PE" sz="1800">
                <a:solidFill>
                  <a:srgbClr val="FFFFFF"/>
                </a:solidFill>
              </a:rPr>
              <a:t> E. Alarcón, K. </a:t>
            </a:r>
            <a:r>
              <a:rPr lang="pt-BR" altLang="es-PE" sz="1800">
                <a:solidFill>
                  <a:srgbClr val="FFFFFF"/>
                </a:solidFill>
              </a:rPr>
              <a:t>Zúñiga, J. Amez, E. Najar, M. Dulanto, A. Berrocal, R. Huamanchumo,  A. Calvo. </a:t>
            </a:r>
            <a:r>
              <a:rPr lang="es-ES" altLang="es-PE" sz="1800">
                <a:solidFill>
                  <a:srgbClr val="FFFFFF"/>
                </a:solidFill>
              </a:rPr>
              <a:t>Servicio de Inmuno-reumatología. Hospital Nacional Cayetano Heredia. Universidad Peruana Cayetano Heredia. Lima. Perú. 2005.</a:t>
            </a:r>
          </a:p>
        </p:txBody>
      </p:sp>
    </p:spTree>
    <p:extLst>
      <p:ext uri="{BB962C8B-B14F-4D97-AF65-F5344CB8AC3E}">
        <p14:creationId xmlns:p14="http://schemas.microsoft.com/office/powerpoint/2010/main" val="340059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9199" t="22554" r="27642" b="8784"/>
          <a:stretch/>
        </p:blipFill>
        <p:spPr>
          <a:xfrm>
            <a:off x="3247250" y="1446029"/>
            <a:ext cx="5697500" cy="5098718"/>
          </a:xfrm>
          <a:prstGeom prst="rect">
            <a:avLst/>
          </a:prstGeom>
        </p:spPr>
      </p:pic>
      <p:sp>
        <p:nvSpPr>
          <p:cNvPr id="5" name="Título 1"/>
          <p:cNvSpPr>
            <a:spLocks noGrp="1"/>
          </p:cNvSpPr>
          <p:nvPr>
            <p:ph type="title"/>
          </p:nvPr>
        </p:nvSpPr>
        <p:spPr>
          <a:xfrm>
            <a:off x="838200" y="365125"/>
            <a:ext cx="10515600" cy="1325563"/>
          </a:xfrm>
        </p:spPr>
        <p:txBody>
          <a:bodyPr/>
          <a:lstStyle/>
          <a:p>
            <a:pPr algn="ctr"/>
            <a:r>
              <a:rPr lang="es-PE" b="1" dirty="0">
                <a:solidFill>
                  <a:schemeClr val="accent1">
                    <a:lumMod val="50000"/>
                  </a:schemeClr>
                </a:solidFill>
              </a:rPr>
              <a:t>Carga de Enfermedad Perú 2016</a:t>
            </a:r>
          </a:p>
        </p:txBody>
      </p:sp>
      <p:sp>
        <p:nvSpPr>
          <p:cNvPr id="6" name="CuadroTexto 5"/>
          <p:cNvSpPr txBox="1"/>
          <p:nvPr/>
        </p:nvSpPr>
        <p:spPr>
          <a:xfrm>
            <a:off x="7899991" y="2243470"/>
            <a:ext cx="382772" cy="369332"/>
          </a:xfrm>
          <a:prstGeom prst="rect">
            <a:avLst/>
          </a:prstGeom>
          <a:noFill/>
        </p:spPr>
        <p:txBody>
          <a:bodyPr wrap="square" rtlCol="0">
            <a:spAutoFit/>
          </a:bodyPr>
          <a:lstStyle/>
          <a:p>
            <a:r>
              <a:rPr lang="es-PE" b="1" dirty="0">
                <a:solidFill>
                  <a:schemeClr val="accent1"/>
                </a:solidFill>
              </a:rPr>
              <a:t>3°</a:t>
            </a:r>
          </a:p>
        </p:txBody>
      </p:sp>
      <p:sp>
        <p:nvSpPr>
          <p:cNvPr id="7" name="CuadroTexto 6"/>
          <p:cNvSpPr txBox="1"/>
          <p:nvPr/>
        </p:nvSpPr>
        <p:spPr>
          <a:xfrm>
            <a:off x="6379535" y="4582986"/>
            <a:ext cx="499730" cy="369332"/>
          </a:xfrm>
          <a:prstGeom prst="rect">
            <a:avLst/>
          </a:prstGeom>
          <a:noFill/>
        </p:spPr>
        <p:txBody>
          <a:bodyPr wrap="square" rtlCol="0">
            <a:spAutoFit/>
          </a:bodyPr>
          <a:lstStyle/>
          <a:p>
            <a:r>
              <a:rPr lang="es-PE" b="1" dirty="0">
                <a:solidFill>
                  <a:schemeClr val="accent1"/>
                </a:solidFill>
              </a:rPr>
              <a:t>25°</a:t>
            </a:r>
          </a:p>
        </p:txBody>
      </p:sp>
      <p:sp>
        <p:nvSpPr>
          <p:cNvPr id="8" name="CuadroTexto 7"/>
          <p:cNvSpPr txBox="1"/>
          <p:nvPr/>
        </p:nvSpPr>
        <p:spPr>
          <a:xfrm>
            <a:off x="6250172" y="5103627"/>
            <a:ext cx="629093" cy="369332"/>
          </a:xfrm>
          <a:prstGeom prst="rect">
            <a:avLst/>
          </a:prstGeom>
          <a:noFill/>
        </p:spPr>
        <p:txBody>
          <a:bodyPr wrap="square" rtlCol="0">
            <a:spAutoFit/>
          </a:bodyPr>
          <a:lstStyle/>
          <a:p>
            <a:r>
              <a:rPr lang="es-PE" b="1" dirty="0">
                <a:solidFill>
                  <a:schemeClr val="accent1"/>
                </a:solidFill>
              </a:rPr>
              <a:t>30°</a:t>
            </a:r>
          </a:p>
        </p:txBody>
      </p:sp>
      <p:pic>
        <p:nvPicPr>
          <p:cNvPr id="9" name="Picture 25" descr="BanderaPe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5" y="6165851"/>
            <a:ext cx="8842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16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CDBE25-CB76-904C-8EE2-729E5079B69E}"/>
              </a:ext>
            </a:extLst>
          </p:cNvPr>
          <p:cNvSpPr>
            <a:spLocks noGrp="1"/>
          </p:cNvSpPr>
          <p:nvPr>
            <p:ph idx="1"/>
          </p:nvPr>
        </p:nvSpPr>
        <p:spPr>
          <a:xfrm>
            <a:off x="726440" y="812481"/>
            <a:ext cx="10449560" cy="1067119"/>
          </a:xfrm>
        </p:spPr>
        <p:txBody>
          <a:bodyPr/>
          <a:lstStyle/>
          <a:p>
            <a:pPr marL="0" indent="0" algn="ctr">
              <a:buNone/>
            </a:pPr>
            <a:r>
              <a:rPr lang="es-MX" sz="2000" b="1" dirty="0">
                <a:solidFill>
                  <a:schemeClr val="accent1">
                    <a:lumMod val="50000"/>
                  </a:schemeClr>
                </a:solidFill>
              </a:rPr>
              <a:t>Gráfico </a:t>
            </a:r>
            <a:r>
              <a:rPr lang="es-MX" sz="2000" b="1" dirty="0" err="1">
                <a:solidFill>
                  <a:schemeClr val="accent1">
                    <a:lumMod val="50000"/>
                  </a:schemeClr>
                </a:solidFill>
              </a:rPr>
              <a:t>N°</a:t>
            </a:r>
            <a:r>
              <a:rPr lang="es-MX" sz="2000" b="1" dirty="0">
                <a:solidFill>
                  <a:schemeClr val="accent1">
                    <a:lumMod val="50000"/>
                  </a:schemeClr>
                </a:solidFill>
              </a:rPr>
              <a:t> 14</a:t>
            </a:r>
            <a:r>
              <a:rPr lang="es-MX" sz="2000" dirty="0">
                <a:solidFill>
                  <a:schemeClr val="accent1">
                    <a:lumMod val="50000"/>
                  </a:schemeClr>
                </a:solidFill>
              </a:rPr>
              <a:t>. </a:t>
            </a:r>
            <a:r>
              <a:rPr lang="es-PE" sz="2000" dirty="0">
                <a:solidFill>
                  <a:schemeClr val="accent1">
                    <a:lumMod val="50000"/>
                  </a:schemeClr>
                </a:solidFill>
                <a:effectLst/>
                <a:ea typeface="Calibri" panose="020F0502020204030204" pitchFamily="34" charset="0"/>
                <a:cs typeface="Times New Roman" panose="02020603050405020304" pitchFamily="18" charset="0"/>
              </a:rPr>
              <a:t>AVISA por componentes AVD y AVP </a:t>
            </a:r>
            <a:r>
              <a:rPr lang="es-MX" sz="2000" dirty="0">
                <a:solidFill>
                  <a:schemeClr val="accent1">
                    <a:lumMod val="50000"/>
                  </a:schemeClr>
                </a:solidFill>
              </a:rPr>
              <a:t>según Subcategorías de Enfermedades. Perú 2019</a:t>
            </a:r>
            <a:endParaRPr lang="en-US" sz="2000" dirty="0">
              <a:solidFill>
                <a:schemeClr val="accent1">
                  <a:lumMod val="50000"/>
                </a:schemeClr>
              </a:solidFill>
            </a:endParaRPr>
          </a:p>
        </p:txBody>
      </p:sp>
      <p:graphicFrame>
        <p:nvGraphicFramePr>
          <p:cNvPr id="4" name="Gráfico 8">
            <a:extLst>
              <a:ext uri="{FF2B5EF4-FFF2-40B4-BE49-F238E27FC236}">
                <a16:creationId xmlns:a16="http://schemas.microsoft.com/office/drawing/2014/main" id="{00000000-0008-0000-0900-000031940500}"/>
              </a:ext>
            </a:extLst>
          </p:cNvPr>
          <p:cNvGraphicFramePr/>
          <p:nvPr/>
        </p:nvGraphicFramePr>
        <p:xfrm>
          <a:off x="2326640" y="1422400"/>
          <a:ext cx="8006079" cy="5364480"/>
        </p:xfrm>
        <a:graphic>
          <a:graphicData uri="http://schemas.openxmlformats.org/drawingml/2006/chart">
            <c:chart xmlns:c="http://schemas.openxmlformats.org/drawingml/2006/chart" xmlns:r="http://schemas.openxmlformats.org/officeDocument/2006/relationships" r:id="rId2"/>
          </a:graphicData>
        </a:graphic>
      </p:graphicFrame>
      <p:sp>
        <p:nvSpPr>
          <p:cNvPr id="2" name="Flecha izquierda 1"/>
          <p:cNvSpPr/>
          <p:nvPr/>
        </p:nvSpPr>
        <p:spPr>
          <a:xfrm>
            <a:off x="9027459" y="1568824"/>
            <a:ext cx="304800" cy="134471"/>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solidFill>
                <a:srgbClr val="FF0000"/>
              </a:solidFill>
            </a:endParaRPr>
          </a:p>
        </p:txBody>
      </p:sp>
      <p:sp>
        <p:nvSpPr>
          <p:cNvPr id="5" name="CuadroTexto 4"/>
          <p:cNvSpPr txBox="1"/>
          <p:nvPr/>
        </p:nvSpPr>
        <p:spPr>
          <a:xfrm>
            <a:off x="7208667" y="3471170"/>
            <a:ext cx="674704" cy="461665"/>
          </a:xfrm>
          <a:prstGeom prst="rect">
            <a:avLst/>
          </a:prstGeom>
          <a:noFill/>
        </p:spPr>
        <p:txBody>
          <a:bodyPr wrap="square" rtlCol="0">
            <a:spAutoFit/>
          </a:bodyPr>
          <a:lstStyle/>
          <a:p>
            <a:r>
              <a:rPr lang="es-PE" sz="2400" b="1" dirty="0">
                <a:solidFill>
                  <a:srgbClr val="FF0000"/>
                </a:solidFill>
              </a:rPr>
              <a:t>17°</a:t>
            </a:r>
          </a:p>
        </p:txBody>
      </p:sp>
    </p:spTree>
    <p:extLst>
      <p:ext uri="{BB962C8B-B14F-4D97-AF65-F5344CB8AC3E}">
        <p14:creationId xmlns:p14="http://schemas.microsoft.com/office/powerpoint/2010/main" val="248232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3425E55-00A2-2780-1991-47CF6AB804DE}"/>
              </a:ext>
            </a:extLst>
          </p:cNvPr>
          <p:cNvSpPr>
            <a:spLocks noGrp="1"/>
          </p:cNvSpPr>
          <p:nvPr>
            <p:ph type="title"/>
          </p:nvPr>
        </p:nvSpPr>
        <p:spPr>
          <a:xfrm>
            <a:off x="525162" y="225082"/>
            <a:ext cx="10515600" cy="1325563"/>
          </a:xfrm>
        </p:spPr>
        <p:txBody>
          <a:bodyPr/>
          <a:lstStyle/>
          <a:p>
            <a:pPr algn="ctr"/>
            <a:r>
              <a:rPr lang="es-ES" b="1" dirty="0">
                <a:solidFill>
                  <a:schemeClr val="accent1">
                    <a:lumMod val="50000"/>
                  </a:schemeClr>
                </a:solidFill>
              </a:rPr>
              <a:t>Asegurados SIS – % Osteoporosis</a:t>
            </a:r>
            <a:endParaRPr lang="es-PE" b="1" dirty="0">
              <a:solidFill>
                <a:schemeClr val="accent1">
                  <a:lumMod val="50000"/>
                </a:schemeClr>
              </a:solidFill>
            </a:endParaRPr>
          </a:p>
        </p:txBody>
      </p:sp>
      <p:sp>
        <p:nvSpPr>
          <p:cNvPr id="4" name="CuadroTexto 3">
            <a:extLst>
              <a:ext uri="{FF2B5EF4-FFF2-40B4-BE49-F238E27FC236}">
                <a16:creationId xmlns:a16="http://schemas.microsoft.com/office/drawing/2014/main" id="{FD7B2DC2-A140-A351-D8FA-98E45282B6C5}"/>
              </a:ext>
            </a:extLst>
          </p:cNvPr>
          <p:cNvSpPr txBox="1"/>
          <p:nvPr/>
        </p:nvSpPr>
        <p:spPr>
          <a:xfrm>
            <a:off x="277420" y="6342568"/>
            <a:ext cx="6101860" cy="461665"/>
          </a:xfrm>
          <a:prstGeom prst="rect">
            <a:avLst/>
          </a:prstGeom>
          <a:noFill/>
        </p:spPr>
        <p:txBody>
          <a:bodyPr wrap="square">
            <a:spAutoFit/>
          </a:bodyPr>
          <a:lstStyle/>
          <a:p>
            <a:r>
              <a:rPr lang="es-ES" sz="1200" b="1" dirty="0">
                <a:solidFill>
                  <a:srgbClr val="002060"/>
                </a:solidFill>
              </a:rPr>
              <a:t>*</a:t>
            </a:r>
            <a:r>
              <a:rPr lang="es-PE" sz="1200" b="1" dirty="0">
                <a:solidFill>
                  <a:srgbClr val="002060"/>
                </a:solidFill>
              </a:rPr>
              <a:t> Enero a Abril 2023</a:t>
            </a:r>
          </a:p>
          <a:p>
            <a:r>
              <a:rPr lang="es-PE" sz="1200" b="1" dirty="0">
                <a:solidFill>
                  <a:srgbClr val="002060"/>
                </a:solidFill>
              </a:rPr>
              <a:t>Fuente: Seguro Integral de Salud</a:t>
            </a:r>
          </a:p>
        </p:txBody>
      </p:sp>
      <p:graphicFrame>
        <p:nvGraphicFramePr>
          <p:cNvPr id="5" name="Tabla 4">
            <a:extLst>
              <a:ext uri="{FF2B5EF4-FFF2-40B4-BE49-F238E27FC236}">
                <a16:creationId xmlns:a16="http://schemas.microsoft.com/office/drawing/2014/main" id="{6C473647-9691-48D0-7001-DC04346B969D}"/>
              </a:ext>
            </a:extLst>
          </p:cNvPr>
          <p:cNvGraphicFramePr>
            <a:graphicFrameLocks noGrp="1"/>
          </p:cNvGraphicFramePr>
          <p:nvPr/>
        </p:nvGraphicFramePr>
        <p:xfrm>
          <a:off x="205368" y="1609857"/>
          <a:ext cx="7655913" cy="1165860"/>
        </p:xfrm>
        <a:graphic>
          <a:graphicData uri="http://schemas.openxmlformats.org/drawingml/2006/table">
            <a:tbl>
              <a:tblPr/>
              <a:tblGrid>
                <a:gridCol w="2490267">
                  <a:extLst>
                    <a:ext uri="{9D8B030D-6E8A-4147-A177-3AD203B41FA5}">
                      <a16:colId xmlns:a16="http://schemas.microsoft.com/office/drawing/2014/main" val="577913149"/>
                    </a:ext>
                  </a:extLst>
                </a:gridCol>
                <a:gridCol w="860941">
                  <a:extLst>
                    <a:ext uri="{9D8B030D-6E8A-4147-A177-3AD203B41FA5}">
                      <a16:colId xmlns:a16="http://schemas.microsoft.com/office/drawing/2014/main" val="1560578316"/>
                    </a:ext>
                  </a:extLst>
                </a:gridCol>
                <a:gridCol w="860941">
                  <a:extLst>
                    <a:ext uri="{9D8B030D-6E8A-4147-A177-3AD203B41FA5}">
                      <a16:colId xmlns:a16="http://schemas.microsoft.com/office/drawing/2014/main" val="1052981705"/>
                    </a:ext>
                  </a:extLst>
                </a:gridCol>
                <a:gridCol w="860941">
                  <a:extLst>
                    <a:ext uri="{9D8B030D-6E8A-4147-A177-3AD203B41FA5}">
                      <a16:colId xmlns:a16="http://schemas.microsoft.com/office/drawing/2014/main" val="3084957150"/>
                    </a:ext>
                  </a:extLst>
                </a:gridCol>
                <a:gridCol w="860941">
                  <a:extLst>
                    <a:ext uri="{9D8B030D-6E8A-4147-A177-3AD203B41FA5}">
                      <a16:colId xmlns:a16="http://schemas.microsoft.com/office/drawing/2014/main" val="3650935611"/>
                    </a:ext>
                  </a:extLst>
                </a:gridCol>
                <a:gridCol w="860941">
                  <a:extLst>
                    <a:ext uri="{9D8B030D-6E8A-4147-A177-3AD203B41FA5}">
                      <a16:colId xmlns:a16="http://schemas.microsoft.com/office/drawing/2014/main" val="2703523393"/>
                    </a:ext>
                  </a:extLst>
                </a:gridCol>
                <a:gridCol w="860941">
                  <a:extLst>
                    <a:ext uri="{9D8B030D-6E8A-4147-A177-3AD203B41FA5}">
                      <a16:colId xmlns:a16="http://schemas.microsoft.com/office/drawing/2014/main" val="2862675542"/>
                    </a:ext>
                  </a:extLst>
                </a:gridCol>
              </a:tblGrid>
              <a:tr h="190500">
                <a:tc>
                  <a:txBody>
                    <a:bodyPr/>
                    <a:lstStyle/>
                    <a:p>
                      <a:pPr algn="l" fontAlgn="b"/>
                      <a:endParaRPr lang="es-PE" sz="1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1400" b="1" i="0" u="none" strike="noStrike" dirty="0">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1400" b="1" i="0" u="none" strike="noStrike" dirty="0">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1400" b="1" i="0" u="none" strike="noStrike" dirty="0">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1400" b="1" i="0" u="none" strike="noStrike" dirty="0">
                          <a:solidFill>
                            <a:srgbClr val="000000"/>
                          </a:solidFill>
                          <a:effectLst/>
                          <a:latin typeface="Calibri" panose="020F0502020204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1400" b="1" i="0" u="none" strike="noStrike" dirty="0">
                          <a:solidFill>
                            <a:srgbClr val="000000"/>
                          </a:solidFill>
                          <a:effectLst/>
                          <a:latin typeface="Calibri" panose="020F0502020204030204" pitchFamily="34"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96363121"/>
                  </a:ext>
                </a:extLst>
              </a:tr>
              <a:tr h="190500">
                <a:tc>
                  <a:txBody>
                    <a:bodyPr/>
                    <a:lstStyle/>
                    <a:p>
                      <a:pPr algn="l" fontAlgn="b"/>
                      <a:r>
                        <a:rPr lang="es-PE" sz="1400" b="1" i="0" u="none" strike="noStrike" dirty="0">
                          <a:solidFill>
                            <a:schemeClr val="accent6">
                              <a:lumMod val="50000"/>
                            </a:schemeClr>
                          </a:solidFill>
                          <a:effectLst/>
                          <a:latin typeface="Calibri" panose="020F0502020204030204" pitchFamily="34" charset="0"/>
                        </a:rPr>
                        <a:t>FEMENINO SIS OSTEOPOROSIS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a:solidFill>
                            <a:schemeClr val="accent6">
                              <a:lumMod val="50000"/>
                            </a:schemeClr>
                          </a:solidFill>
                          <a:effectLst/>
                          <a:latin typeface="Calibri" panose="020F0502020204030204" pitchFamily="34" charset="0"/>
                        </a:rPr>
                        <a:t>19,328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accent6">
                              <a:lumMod val="50000"/>
                            </a:schemeClr>
                          </a:solidFill>
                          <a:effectLst/>
                          <a:latin typeface="Calibri" panose="020F0502020204030204" pitchFamily="34" charset="0"/>
                        </a:rPr>
                        <a:t>21,118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accent6">
                              <a:lumMod val="50000"/>
                            </a:schemeClr>
                          </a:solidFill>
                          <a:effectLst/>
                          <a:latin typeface="Calibri" panose="020F0502020204030204" pitchFamily="34" charset="0"/>
                        </a:rPr>
                        <a:t>10,227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accent6">
                              <a:lumMod val="50000"/>
                            </a:schemeClr>
                          </a:solidFill>
                          <a:effectLst/>
                          <a:latin typeface="Calibri" panose="020F0502020204030204" pitchFamily="34" charset="0"/>
                        </a:rPr>
                        <a:t>11,798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accent6">
                              <a:lumMod val="50000"/>
                            </a:schemeClr>
                          </a:solidFill>
                          <a:effectLst/>
                          <a:latin typeface="Calibri" panose="020F0502020204030204" pitchFamily="34" charset="0"/>
                        </a:rPr>
                        <a:t>15,873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accent6">
                              <a:lumMod val="50000"/>
                            </a:schemeClr>
                          </a:solidFill>
                          <a:effectLst/>
                          <a:latin typeface="Calibri" panose="020F0502020204030204" pitchFamily="34" charset="0"/>
                        </a:rPr>
                        <a:t>6,128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962278"/>
                  </a:ext>
                </a:extLst>
              </a:tr>
              <a:tr h="190500">
                <a:tc>
                  <a:txBody>
                    <a:bodyPr/>
                    <a:lstStyle/>
                    <a:p>
                      <a:pPr algn="l" fontAlgn="b"/>
                      <a:r>
                        <a:rPr lang="es-PE" sz="1400" b="0" i="0" u="none" strike="noStrike" dirty="0">
                          <a:solidFill>
                            <a:srgbClr val="000000"/>
                          </a:solidFill>
                          <a:effectLst/>
                          <a:latin typeface="Calibri" panose="020F0502020204030204" pitchFamily="34" charset="0"/>
                        </a:rPr>
                        <a:t>FEMENINO SIS ASEGURADAS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9,255,500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10,310,759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11,924,607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12,631,508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12,613,216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12,687,953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816537"/>
                  </a:ext>
                </a:extLst>
              </a:tr>
              <a:tr h="190500">
                <a:tc>
                  <a:txBody>
                    <a:bodyPr/>
                    <a:lstStyle/>
                    <a:p>
                      <a:pPr algn="ctr" fontAlgn="b"/>
                      <a:r>
                        <a:rPr lang="es-PE" sz="1600" b="1" i="0" u="none" strike="noStrike" dirty="0">
                          <a:solidFill>
                            <a:srgbClr val="000000"/>
                          </a:solidFill>
                          <a:effectLst/>
                          <a:latin typeface="Calibri" panose="020F0502020204030204" pitchFamily="34" charset="0"/>
                        </a:rPr>
                        <a:t>% FEMENINO SIS OSTEOPOROSIS</a:t>
                      </a:r>
                      <a:endParaRPr lang="es-PE"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s-PE" sz="1800" b="1" i="0" u="none" strike="noStrike" dirty="0">
                          <a:solidFill>
                            <a:srgbClr val="000000"/>
                          </a:solidFill>
                          <a:effectLst/>
                          <a:latin typeface="Calibri" panose="020F0502020204030204" pitchFamily="34" charset="0"/>
                        </a:rPr>
                        <a:t>0.209%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s-PE" sz="1800" b="1" i="0" u="none" strike="noStrike" dirty="0">
                          <a:solidFill>
                            <a:srgbClr val="000000"/>
                          </a:solidFill>
                          <a:effectLst/>
                          <a:latin typeface="Calibri" panose="020F0502020204030204" pitchFamily="34" charset="0"/>
                        </a:rPr>
                        <a:t>0.205%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s-PE" sz="1800" b="1" i="0" u="none" strike="noStrike" dirty="0">
                          <a:solidFill>
                            <a:srgbClr val="000000"/>
                          </a:solidFill>
                          <a:effectLst/>
                          <a:latin typeface="Calibri" panose="020F0502020204030204" pitchFamily="34" charset="0"/>
                        </a:rPr>
                        <a:t>0.086%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PE" sz="1800" b="1" i="0" u="none" strike="noStrike" dirty="0">
                          <a:solidFill>
                            <a:srgbClr val="000000"/>
                          </a:solidFill>
                          <a:effectLst/>
                          <a:latin typeface="Calibri" panose="020F0502020204030204" pitchFamily="34" charset="0"/>
                        </a:rPr>
                        <a:t>0.093%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PE" sz="1800" b="1" i="0" u="none" strike="noStrike" dirty="0">
                          <a:solidFill>
                            <a:srgbClr val="000000"/>
                          </a:solidFill>
                          <a:effectLst/>
                          <a:latin typeface="Calibri" panose="020F0502020204030204" pitchFamily="34" charset="0"/>
                        </a:rPr>
                        <a:t>0.126%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s-PE" sz="1800" b="1" i="0" u="none" strike="noStrike" dirty="0">
                          <a:solidFill>
                            <a:srgbClr val="000000"/>
                          </a:solidFill>
                          <a:effectLst/>
                          <a:latin typeface="Calibri" panose="020F0502020204030204" pitchFamily="34" charset="0"/>
                        </a:rPr>
                        <a:t>0.048%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616370354"/>
                  </a:ext>
                </a:extLst>
              </a:tr>
            </a:tbl>
          </a:graphicData>
        </a:graphic>
      </p:graphicFrame>
      <p:graphicFrame>
        <p:nvGraphicFramePr>
          <p:cNvPr id="6" name="Tabla 5">
            <a:extLst>
              <a:ext uri="{FF2B5EF4-FFF2-40B4-BE49-F238E27FC236}">
                <a16:creationId xmlns:a16="http://schemas.microsoft.com/office/drawing/2014/main" id="{520F907E-0CBE-5DD3-94C2-17E2FE0410EF}"/>
              </a:ext>
            </a:extLst>
          </p:cNvPr>
          <p:cNvGraphicFramePr>
            <a:graphicFrameLocks noGrp="1"/>
          </p:cNvGraphicFramePr>
          <p:nvPr/>
        </p:nvGraphicFramePr>
        <p:xfrm>
          <a:off x="193011" y="3148977"/>
          <a:ext cx="7668272" cy="1165860"/>
        </p:xfrm>
        <a:graphic>
          <a:graphicData uri="http://schemas.openxmlformats.org/drawingml/2006/table">
            <a:tbl>
              <a:tblPr/>
              <a:tblGrid>
                <a:gridCol w="2489192">
                  <a:extLst>
                    <a:ext uri="{9D8B030D-6E8A-4147-A177-3AD203B41FA5}">
                      <a16:colId xmlns:a16="http://schemas.microsoft.com/office/drawing/2014/main" val="3363887258"/>
                    </a:ext>
                  </a:extLst>
                </a:gridCol>
                <a:gridCol w="863180">
                  <a:extLst>
                    <a:ext uri="{9D8B030D-6E8A-4147-A177-3AD203B41FA5}">
                      <a16:colId xmlns:a16="http://schemas.microsoft.com/office/drawing/2014/main" val="2703387741"/>
                    </a:ext>
                  </a:extLst>
                </a:gridCol>
                <a:gridCol w="863180">
                  <a:extLst>
                    <a:ext uri="{9D8B030D-6E8A-4147-A177-3AD203B41FA5}">
                      <a16:colId xmlns:a16="http://schemas.microsoft.com/office/drawing/2014/main" val="3229767554"/>
                    </a:ext>
                  </a:extLst>
                </a:gridCol>
                <a:gridCol w="863180">
                  <a:extLst>
                    <a:ext uri="{9D8B030D-6E8A-4147-A177-3AD203B41FA5}">
                      <a16:colId xmlns:a16="http://schemas.microsoft.com/office/drawing/2014/main" val="563999058"/>
                    </a:ext>
                  </a:extLst>
                </a:gridCol>
                <a:gridCol w="863180">
                  <a:extLst>
                    <a:ext uri="{9D8B030D-6E8A-4147-A177-3AD203B41FA5}">
                      <a16:colId xmlns:a16="http://schemas.microsoft.com/office/drawing/2014/main" val="2183746326"/>
                    </a:ext>
                  </a:extLst>
                </a:gridCol>
                <a:gridCol w="863180">
                  <a:extLst>
                    <a:ext uri="{9D8B030D-6E8A-4147-A177-3AD203B41FA5}">
                      <a16:colId xmlns:a16="http://schemas.microsoft.com/office/drawing/2014/main" val="4293877447"/>
                    </a:ext>
                  </a:extLst>
                </a:gridCol>
                <a:gridCol w="863180">
                  <a:extLst>
                    <a:ext uri="{9D8B030D-6E8A-4147-A177-3AD203B41FA5}">
                      <a16:colId xmlns:a16="http://schemas.microsoft.com/office/drawing/2014/main" val="801375374"/>
                    </a:ext>
                  </a:extLst>
                </a:gridCol>
              </a:tblGrid>
              <a:tr h="122538">
                <a:tc>
                  <a:txBody>
                    <a:bodyPr/>
                    <a:lstStyle/>
                    <a:p>
                      <a:pPr algn="l" fontAlgn="b"/>
                      <a:endParaRPr lang="es-PE" sz="1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1400" b="1" i="0" u="none" strike="noStrike">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1400" b="1" i="0" u="none" strike="noStrike">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1400" b="1" i="0" u="none" strike="noStrike">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1400" b="1" i="0" u="none" strike="noStrike">
                          <a:solidFill>
                            <a:srgbClr val="000000"/>
                          </a:solidFill>
                          <a:effectLst/>
                          <a:latin typeface="Calibri" panose="020F0502020204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1400" b="1" i="0" u="none" strike="noStrike" dirty="0">
                          <a:solidFill>
                            <a:srgbClr val="000000"/>
                          </a:solidFill>
                          <a:effectLst/>
                          <a:latin typeface="Calibri" panose="020F0502020204030204" pitchFamily="34"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21778301"/>
                  </a:ext>
                </a:extLst>
              </a:tr>
              <a:tr h="190500">
                <a:tc>
                  <a:txBody>
                    <a:bodyPr/>
                    <a:lstStyle/>
                    <a:p>
                      <a:pPr algn="l" fontAlgn="b"/>
                      <a:r>
                        <a:rPr lang="es-PE" sz="1400" b="1" i="0" u="none" strike="noStrike" dirty="0">
                          <a:solidFill>
                            <a:schemeClr val="accent1">
                              <a:lumMod val="50000"/>
                            </a:schemeClr>
                          </a:solidFill>
                          <a:effectLst/>
                          <a:latin typeface="Calibri" panose="020F0502020204030204" pitchFamily="34" charset="0"/>
                        </a:rPr>
                        <a:t>MASCULINO SIS OSTEOPOROSIS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accent1">
                              <a:lumMod val="50000"/>
                            </a:schemeClr>
                          </a:solidFill>
                          <a:effectLst/>
                          <a:latin typeface="Calibri" panose="020F0502020204030204" pitchFamily="34" charset="0"/>
                        </a:rPr>
                        <a:t>5,231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accent1">
                              <a:lumMod val="50000"/>
                            </a:schemeClr>
                          </a:solidFill>
                          <a:effectLst/>
                          <a:latin typeface="Calibri" panose="020F0502020204030204" pitchFamily="34" charset="0"/>
                        </a:rPr>
                        <a:t>5,675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accent1">
                              <a:lumMod val="50000"/>
                            </a:schemeClr>
                          </a:solidFill>
                          <a:effectLst/>
                          <a:latin typeface="Calibri" panose="020F0502020204030204" pitchFamily="34" charset="0"/>
                        </a:rPr>
                        <a:t>3,203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accent1">
                              <a:lumMod val="50000"/>
                            </a:schemeClr>
                          </a:solidFill>
                          <a:effectLst/>
                          <a:latin typeface="Calibri" panose="020F0502020204030204" pitchFamily="34" charset="0"/>
                        </a:rPr>
                        <a:t>3,636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accent1">
                              <a:lumMod val="50000"/>
                            </a:schemeClr>
                          </a:solidFill>
                          <a:effectLst/>
                          <a:latin typeface="Calibri" panose="020F0502020204030204" pitchFamily="34" charset="0"/>
                        </a:rPr>
                        <a:t>4,228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accent1">
                              <a:lumMod val="50000"/>
                            </a:schemeClr>
                          </a:solidFill>
                          <a:effectLst/>
                          <a:latin typeface="Calibri" panose="020F0502020204030204" pitchFamily="34" charset="0"/>
                        </a:rPr>
                        <a:t>1,425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855359"/>
                  </a:ext>
                </a:extLst>
              </a:tr>
              <a:tr h="190500">
                <a:tc>
                  <a:txBody>
                    <a:bodyPr/>
                    <a:lstStyle/>
                    <a:p>
                      <a:pPr algn="l" fontAlgn="b"/>
                      <a:r>
                        <a:rPr lang="es-PE" sz="1400" b="0" i="0" u="none" strike="noStrike">
                          <a:solidFill>
                            <a:srgbClr val="000000"/>
                          </a:solidFill>
                          <a:effectLst/>
                          <a:latin typeface="Calibri" panose="020F0502020204030204" pitchFamily="34" charset="0"/>
                        </a:rPr>
                        <a:t>MASCULINO SIS ASEGURADOS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8,548,186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9,782,400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11,897,879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12,665,555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12,548,166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12,676,653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733004"/>
                  </a:ext>
                </a:extLst>
              </a:tr>
              <a:tr h="190500">
                <a:tc>
                  <a:txBody>
                    <a:bodyPr/>
                    <a:lstStyle/>
                    <a:p>
                      <a:pPr algn="ctr" fontAlgn="b"/>
                      <a:r>
                        <a:rPr lang="es-PE" sz="1600" b="1" i="0" u="none" strike="noStrike" dirty="0">
                          <a:solidFill>
                            <a:srgbClr val="000000"/>
                          </a:solidFill>
                          <a:effectLst/>
                          <a:latin typeface="Calibri" panose="020F0502020204030204" pitchFamily="34" charset="0"/>
                        </a:rPr>
                        <a:t>% MASCULINO SIS OSTEOPOROSIS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s-PE" sz="1800" b="1" i="0" u="none" strike="noStrike" dirty="0">
                          <a:solidFill>
                            <a:srgbClr val="000000"/>
                          </a:solidFill>
                          <a:effectLst/>
                          <a:latin typeface="Calibri" panose="020F0502020204030204" pitchFamily="34" charset="0"/>
                        </a:rPr>
                        <a:t>0.061%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s-PE" sz="1800" b="1" i="0" u="none" strike="noStrike" dirty="0">
                          <a:solidFill>
                            <a:srgbClr val="000000"/>
                          </a:solidFill>
                          <a:effectLst/>
                          <a:latin typeface="Calibri" panose="020F0502020204030204" pitchFamily="34" charset="0"/>
                        </a:rPr>
                        <a:t>0.058%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s-PE" sz="1800" b="1" i="0" u="none" strike="noStrike" dirty="0">
                          <a:solidFill>
                            <a:srgbClr val="000000"/>
                          </a:solidFill>
                          <a:effectLst/>
                          <a:latin typeface="Calibri" panose="020F0502020204030204" pitchFamily="34" charset="0"/>
                        </a:rPr>
                        <a:t>0.027%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PE" sz="1800" b="1" i="0" u="none" strike="noStrike" dirty="0">
                          <a:solidFill>
                            <a:srgbClr val="000000"/>
                          </a:solidFill>
                          <a:effectLst/>
                          <a:latin typeface="Calibri" panose="020F0502020204030204" pitchFamily="34" charset="0"/>
                        </a:rPr>
                        <a:t>0.029%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PE" sz="1800" b="1" i="0" u="none" strike="noStrike" dirty="0">
                          <a:solidFill>
                            <a:srgbClr val="000000"/>
                          </a:solidFill>
                          <a:effectLst/>
                          <a:latin typeface="Calibri" panose="020F0502020204030204" pitchFamily="34" charset="0"/>
                        </a:rPr>
                        <a:t>0.034%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s-PE" sz="1800" b="1" i="0" u="none" strike="noStrike" dirty="0">
                          <a:solidFill>
                            <a:srgbClr val="000000"/>
                          </a:solidFill>
                          <a:effectLst/>
                          <a:latin typeface="Calibri" panose="020F0502020204030204" pitchFamily="34" charset="0"/>
                        </a:rPr>
                        <a:t>0.011%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044239454"/>
                  </a:ext>
                </a:extLst>
              </a:tr>
            </a:tbl>
          </a:graphicData>
        </a:graphic>
      </p:graphicFrame>
      <p:graphicFrame>
        <p:nvGraphicFramePr>
          <p:cNvPr id="7" name="Tabla 6">
            <a:extLst>
              <a:ext uri="{FF2B5EF4-FFF2-40B4-BE49-F238E27FC236}">
                <a16:creationId xmlns:a16="http://schemas.microsoft.com/office/drawing/2014/main" id="{E1B6C4AC-F2A7-189A-4A86-548BC3E494ED}"/>
              </a:ext>
            </a:extLst>
          </p:cNvPr>
          <p:cNvGraphicFramePr>
            <a:graphicFrameLocks noGrp="1"/>
          </p:cNvGraphicFramePr>
          <p:nvPr/>
        </p:nvGraphicFramePr>
        <p:xfrm>
          <a:off x="205368" y="4849242"/>
          <a:ext cx="7680627" cy="1304423"/>
        </p:xfrm>
        <a:graphic>
          <a:graphicData uri="http://schemas.openxmlformats.org/drawingml/2006/table">
            <a:tbl>
              <a:tblPr/>
              <a:tblGrid>
                <a:gridCol w="2501547">
                  <a:extLst>
                    <a:ext uri="{9D8B030D-6E8A-4147-A177-3AD203B41FA5}">
                      <a16:colId xmlns:a16="http://schemas.microsoft.com/office/drawing/2014/main" val="2238680798"/>
                    </a:ext>
                  </a:extLst>
                </a:gridCol>
                <a:gridCol w="863180">
                  <a:extLst>
                    <a:ext uri="{9D8B030D-6E8A-4147-A177-3AD203B41FA5}">
                      <a16:colId xmlns:a16="http://schemas.microsoft.com/office/drawing/2014/main" val="3435641848"/>
                    </a:ext>
                  </a:extLst>
                </a:gridCol>
                <a:gridCol w="863180">
                  <a:extLst>
                    <a:ext uri="{9D8B030D-6E8A-4147-A177-3AD203B41FA5}">
                      <a16:colId xmlns:a16="http://schemas.microsoft.com/office/drawing/2014/main" val="1412301725"/>
                    </a:ext>
                  </a:extLst>
                </a:gridCol>
                <a:gridCol w="863180">
                  <a:extLst>
                    <a:ext uri="{9D8B030D-6E8A-4147-A177-3AD203B41FA5}">
                      <a16:colId xmlns:a16="http://schemas.microsoft.com/office/drawing/2014/main" val="1542220354"/>
                    </a:ext>
                  </a:extLst>
                </a:gridCol>
                <a:gridCol w="863180">
                  <a:extLst>
                    <a:ext uri="{9D8B030D-6E8A-4147-A177-3AD203B41FA5}">
                      <a16:colId xmlns:a16="http://schemas.microsoft.com/office/drawing/2014/main" val="696913671"/>
                    </a:ext>
                  </a:extLst>
                </a:gridCol>
                <a:gridCol w="863180">
                  <a:extLst>
                    <a:ext uri="{9D8B030D-6E8A-4147-A177-3AD203B41FA5}">
                      <a16:colId xmlns:a16="http://schemas.microsoft.com/office/drawing/2014/main" val="1491236547"/>
                    </a:ext>
                  </a:extLst>
                </a:gridCol>
                <a:gridCol w="863180">
                  <a:extLst>
                    <a:ext uri="{9D8B030D-6E8A-4147-A177-3AD203B41FA5}">
                      <a16:colId xmlns:a16="http://schemas.microsoft.com/office/drawing/2014/main" val="612587769"/>
                    </a:ext>
                  </a:extLst>
                </a:gridCol>
              </a:tblGrid>
              <a:tr h="247994">
                <a:tc>
                  <a:txBody>
                    <a:bodyPr/>
                    <a:lstStyle/>
                    <a:p>
                      <a:pPr algn="l" fontAlgn="b"/>
                      <a:endParaRPr lang="es-PE" sz="1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PE" sz="1400" b="1" i="0" u="none" strike="noStrike">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PE" sz="1400" b="1" i="0" u="none" strike="noStrike">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PE" sz="1400" b="1" i="0" u="none" strike="noStrike">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PE" sz="1400" b="1" i="0" u="none" strike="noStrike">
                          <a:solidFill>
                            <a:srgbClr val="000000"/>
                          </a:solidFill>
                          <a:effectLst/>
                          <a:latin typeface="Calibri" panose="020F0502020204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s-PE" sz="1400" b="1" i="0" u="none" strike="noStrike" dirty="0">
                          <a:solidFill>
                            <a:srgbClr val="000000"/>
                          </a:solidFill>
                          <a:effectLst/>
                          <a:latin typeface="Calibri" panose="020F0502020204030204" pitchFamily="34"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70821459"/>
                  </a:ext>
                </a:extLst>
              </a:tr>
              <a:tr h="247994">
                <a:tc>
                  <a:txBody>
                    <a:bodyPr/>
                    <a:lstStyle/>
                    <a:p>
                      <a:pPr algn="l" fontAlgn="b"/>
                      <a:r>
                        <a:rPr lang="es-PE" sz="1400" b="1" i="0" u="none" strike="noStrike" dirty="0">
                          <a:solidFill>
                            <a:schemeClr val="tx1">
                              <a:lumMod val="95000"/>
                              <a:lumOff val="5000"/>
                            </a:schemeClr>
                          </a:solidFill>
                          <a:effectLst/>
                          <a:latin typeface="Calibri" panose="020F0502020204030204" pitchFamily="34" charset="0"/>
                        </a:rPr>
                        <a:t>TOTAL SIS OSTEOPOROSIS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tx1">
                              <a:lumMod val="95000"/>
                              <a:lumOff val="5000"/>
                            </a:schemeClr>
                          </a:solidFill>
                          <a:effectLst/>
                          <a:latin typeface="Calibri" panose="020F0502020204030204" pitchFamily="34" charset="0"/>
                        </a:rPr>
                        <a:t>24,559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a:solidFill>
                            <a:schemeClr val="tx1">
                              <a:lumMod val="95000"/>
                              <a:lumOff val="5000"/>
                            </a:schemeClr>
                          </a:solidFill>
                          <a:effectLst/>
                          <a:latin typeface="Calibri" panose="020F0502020204030204" pitchFamily="34" charset="0"/>
                        </a:rPr>
                        <a:t>26,793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tx1">
                              <a:lumMod val="95000"/>
                              <a:lumOff val="5000"/>
                            </a:schemeClr>
                          </a:solidFill>
                          <a:effectLst/>
                          <a:latin typeface="Calibri" panose="020F0502020204030204" pitchFamily="34" charset="0"/>
                        </a:rPr>
                        <a:t>13,430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tx1">
                              <a:lumMod val="95000"/>
                              <a:lumOff val="5000"/>
                            </a:schemeClr>
                          </a:solidFill>
                          <a:effectLst/>
                          <a:latin typeface="Calibri" panose="020F0502020204030204" pitchFamily="34" charset="0"/>
                        </a:rPr>
                        <a:t>15,434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tx1">
                              <a:lumMod val="95000"/>
                              <a:lumOff val="5000"/>
                            </a:schemeClr>
                          </a:solidFill>
                          <a:effectLst/>
                          <a:latin typeface="Calibri" panose="020F0502020204030204" pitchFamily="34" charset="0"/>
                        </a:rPr>
                        <a:t>20,101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chemeClr val="tx1">
                              <a:lumMod val="95000"/>
                              <a:lumOff val="5000"/>
                            </a:schemeClr>
                          </a:solidFill>
                          <a:effectLst/>
                          <a:latin typeface="Calibri" panose="020F0502020204030204" pitchFamily="34" charset="0"/>
                        </a:rPr>
                        <a:t>7,553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356427"/>
                  </a:ext>
                </a:extLst>
              </a:tr>
              <a:tr h="247994">
                <a:tc>
                  <a:txBody>
                    <a:bodyPr/>
                    <a:lstStyle/>
                    <a:p>
                      <a:pPr algn="l" fontAlgn="b"/>
                      <a:r>
                        <a:rPr lang="es-PE" sz="1400" b="0" i="0" u="none" strike="noStrike" dirty="0">
                          <a:solidFill>
                            <a:srgbClr val="000000"/>
                          </a:solidFill>
                          <a:effectLst/>
                          <a:latin typeface="Calibri" panose="020F0502020204030204" pitchFamily="34" charset="0"/>
                        </a:rPr>
                        <a:t>TOTAL SIS ASEGURADOS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17,803,686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20,093,159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23,822,486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25,297,063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25,161,382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25,364,606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97732"/>
                  </a:ext>
                </a:extLst>
              </a:tr>
              <a:tr h="560441">
                <a:tc>
                  <a:txBody>
                    <a:bodyPr/>
                    <a:lstStyle/>
                    <a:p>
                      <a:pPr algn="ctr" fontAlgn="b"/>
                      <a:r>
                        <a:rPr lang="es-PE" sz="1600" b="1" i="0" u="none" strike="noStrike" dirty="0">
                          <a:solidFill>
                            <a:srgbClr val="000000"/>
                          </a:solidFill>
                          <a:effectLst/>
                          <a:latin typeface="Calibri" panose="020F0502020204030204" pitchFamily="34" charset="0"/>
                        </a:rPr>
                        <a:t>% TOTAL SIS OSTEOPOROSIS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es-PE" sz="1800" b="1" i="0" u="none" strike="noStrike" dirty="0">
                          <a:solidFill>
                            <a:srgbClr val="000000"/>
                          </a:solidFill>
                          <a:effectLst/>
                          <a:latin typeface="Calibri" panose="020F0502020204030204" pitchFamily="34" charset="0"/>
                        </a:rPr>
                        <a:t>0.138%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es-PE" sz="1800" b="1" i="0" u="none" strike="noStrike" dirty="0">
                          <a:solidFill>
                            <a:srgbClr val="000000"/>
                          </a:solidFill>
                          <a:effectLst/>
                          <a:latin typeface="Calibri" panose="020F0502020204030204" pitchFamily="34" charset="0"/>
                        </a:rPr>
                        <a:t>0.133%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es-PE" sz="1800" b="1" i="0" u="none" strike="noStrike" dirty="0">
                          <a:solidFill>
                            <a:srgbClr val="000000"/>
                          </a:solidFill>
                          <a:effectLst/>
                          <a:latin typeface="Calibri" panose="020F0502020204030204" pitchFamily="34" charset="0"/>
                        </a:rPr>
                        <a:t>0.056%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PE" sz="1800" b="1" i="0" u="none" strike="noStrike" dirty="0">
                          <a:solidFill>
                            <a:srgbClr val="000000"/>
                          </a:solidFill>
                          <a:effectLst/>
                          <a:latin typeface="Calibri" panose="020F0502020204030204" pitchFamily="34" charset="0"/>
                        </a:rPr>
                        <a:t>0.061%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PE" sz="1800" b="1" i="0" u="none" strike="noStrike" dirty="0">
                          <a:solidFill>
                            <a:srgbClr val="000000"/>
                          </a:solidFill>
                          <a:effectLst/>
                          <a:latin typeface="Calibri" panose="020F0502020204030204" pitchFamily="34" charset="0"/>
                        </a:rPr>
                        <a:t>0.080%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b"/>
                      <a:r>
                        <a:rPr lang="es-PE" sz="1800" b="1" i="0" u="none" strike="noStrike" dirty="0">
                          <a:solidFill>
                            <a:srgbClr val="000000"/>
                          </a:solidFill>
                          <a:effectLst/>
                          <a:latin typeface="Calibri" panose="020F0502020204030204" pitchFamily="34" charset="0"/>
                        </a:rPr>
                        <a:t>0.030%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117036273"/>
                  </a:ext>
                </a:extLst>
              </a:tr>
            </a:tbl>
          </a:graphicData>
        </a:graphic>
      </p:graphicFrame>
      <p:graphicFrame>
        <p:nvGraphicFramePr>
          <p:cNvPr id="13" name="Gráfico 12">
            <a:extLst>
              <a:ext uri="{FF2B5EF4-FFF2-40B4-BE49-F238E27FC236}">
                <a16:creationId xmlns:a16="http://schemas.microsoft.com/office/drawing/2014/main" id="{F7AA5950-5424-8B89-008F-44C3AA396848}"/>
              </a:ext>
            </a:extLst>
          </p:cNvPr>
          <p:cNvGraphicFramePr/>
          <p:nvPr/>
        </p:nvGraphicFramePr>
        <p:xfrm>
          <a:off x="8027197" y="1346699"/>
          <a:ext cx="3875903" cy="15410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a:extLst>
              <a:ext uri="{FF2B5EF4-FFF2-40B4-BE49-F238E27FC236}">
                <a16:creationId xmlns:a16="http://schemas.microsoft.com/office/drawing/2014/main" id="{CA5C5A6C-4536-C2FA-FFAE-219D95DC876B}"/>
              </a:ext>
            </a:extLst>
          </p:cNvPr>
          <p:cNvGraphicFramePr/>
          <p:nvPr/>
        </p:nvGraphicFramePr>
        <p:xfrm>
          <a:off x="8027195" y="3004167"/>
          <a:ext cx="3875903" cy="1541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751D3899-5C1A-EA41-B473-CECD69F07AC6}"/>
              </a:ext>
            </a:extLst>
          </p:cNvPr>
          <p:cNvGraphicFramePr/>
          <p:nvPr/>
        </p:nvGraphicFramePr>
        <p:xfrm>
          <a:off x="8027195" y="4661635"/>
          <a:ext cx="3875903" cy="15410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858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solidFill>
                  <a:schemeClr val="accent1">
                    <a:lumMod val="50000"/>
                  </a:schemeClr>
                </a:solidFill>
              </a:rPr>
              <a:t>La Osteoporosis </a:t>
            </a:r>
            <a:br>
              <a:rPr lang="es-PE" b="1" dirty="0">
                <a:solidFill>
                  <a:schemeClr val="accent1">
                    <a:lumMod val="50000"/>
                  </a:schemeClr>
                </a:solidFill>
              </a:rPr>
            </a:br>
            <a:r>
              <a:rPr lang="es-PE" b="1" dirty="0">
                <a:solidFill>
                  <a:schemeClr val="accent1">
                    <a:lumMod val="50000"/>
                  </a:schemeClr>
                </a:solidFill>
              </a:rPr>
              <a:t>Es un problema de salud pública</a:t>
            </a:r>
          </a:p>
        </p:txBody>
      </p:sp>
      <p:sp>
        <p:nvSpPr>
          <p:cNvPr id="3" name="Marcador de contenido 2"/>
          <p:cNvSpPr>
            <a:spLocks noGrp="1"/>
          </p:cNvSpPr>
          <p:nvPr>
            <p:ph idx="1"/>
          </p:nvPr>
        </p:nvSpPr>
        <p:spPr/>
        <p:txBody>
          <a:bodyPr/>
          <a:lstStyle/>
          <a:p>
            <a:r>
              <a:rPr lang="es-PE" dirty="0"/>
              <a:t>En osteoporosis es posible realizar:</a:t>
            </a:r>
          </a:p>
          <a:p>
            <a:pPr lvl="1"/>
            <a:r>
              <a:rPr lang="es-PE" dirty="0"/>
              <a:t>Prevención primaria: evitar su aparición</a:t>
            </a:r>
          </a:p>
          <a:p>
            <a:pPr lvl="1"/>
            <a:r>
              <a:rPr lang="es-PE" dirty="0"/>
              <a:t>Prevención secundaria: evitar la primera fractura</a:t>
            </a:r>
          </a:p>
          <a:p>
            <a:pPr lvl="1"/>
            <a:r>
              <a:rPr lang="es-PE" dirty="0"/>
              <a:t>Prevención secundaria: evitar las fracturas posteriores y sus complicaciones</a:t>
            </a:r>
          </a:p>
        </p:txBody>
      </p:sp>
      <p:pic>
        <p:nvPicPr>
          <p:cNvPr id="5" name="Imagen 4"/>
          <p:cNvPicPr>
            <a:picLocks noChangeAspect="1"/>
          </p:cNvPicPr>
          <p:nvPr/>
        </p:nvPicPr>
        <p:blipFill>
          <a:blip r:embed="rId2"/>
          <a:stretch>
            <a:fillRect/>
          </a:stretch>
        </p:blipFill>
        <p:spPr>
          <a:xfrm>
            <a:off x="3741100" y="3751358"/>
            <a:ext cx="4054191" cy="2560542"/>
          </a:xfrm>
          <a:prstGeom prst="rect">
            <a:avLst/>
          </a:prstGeom>
        </p:spPr>
      </p:pic>
    </p:spTree>
    <p:extLst>
      <p:ext uri="{BB962C8B-B14F-4D97-AF65-F5344CB8AC3E}">
        <p14:creationId xmlns:p14="http://schemas.microsoft.com/office/powerpoint/2010/main" val="245406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a:solidFill>
                  <a:schemeClr val="accent1">
                    <a:lumMod val="50000"/>
                  </a:schemeClr>
                </a:solidFill>
              </a:rPr>
              <a:t>Osteoporosis post menopaúsica: </a:t>
            </a:r>
            <a:r>
              <a:rPr lang="es-PE" b="1" dirty="0" err="1">
                <a:solidFill>
                  <a:schemeClr val="accent1">
                    <a:lumMod val="50000"/>
                  </a:schemeClr>
                </a:solidFill>
              </a:rPr>
              <a:t>Update</a:t>
            </a:r>
            <a:endParaRPr lang="es-PE" b="1" dirty="0">
              <a:solidFill>
                <a:schemeClr val="accent1">
                  <a:lumMod val="50000"/>
                </a:schemeClr>
              </a:solidFill>
            </a:endParaRPr>
          </a:p>
        </p:txBody>
      </p:sp>
      <p:graphicFrame>
        <p:nvGraphicFramePr>
          <p:cNvPr id="5" name="Diagrama 4"/>
          <p:cNvGraphicFramePr/>
          <p:nvPr>
            <p:extLst>
              <p:ext uri="{D42A27DB-BD31-4B8C-83A1-F6EECF244321}">
                <p14:modId xmlns:p14="http://schemas.microsoft.com/office/powerpoint/2010/main" val="3629404451"/>
              </p:ext>
            </p:extLst>
          </p:nvPr>
        </p:nvGraphicFramePr>
        <p:xfrm>
          <a:off x="1949621" y="1565189"/>
          <a:ext cx="8128000" cy="2652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2007605" y="4252437"/>
            <a:ext cx="8176790" cy="1754326"/>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Promoción de la Salud Ósea</a:t>
            </a:r>
          </a:p>
          <a:p>
            <a:pPr algn="ctr"/>
            <a:r>
              <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Manejo del riesgo</a:t>
            </a:r>
          </a:p>
        </p:txBody>
      </p:sp>
    </p:spTree>
    <p:extLst>
      <p:ext uri="{BB962C8B-B14F-4D97-AF65-F5344CB8AC3E}">
        <p14:creationId xmlns:p14="http://schemas.microsoft.com/office/powerpoint/2010/main" val="25527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solidFill>
                  <a:schemeClr val="accent1">
                    <a:lumMod val="50000"/>
                  </a:schemeClr>
                </a:solidFill>
              </a:rPr>
              <a:t>Guía de Práctica Clínica </a:t>
            </a:r>
          </a:p>
        </p:txBody>
      </p:sp>
      <p:sp>
        <p:nvSpPr>
          <p:cNvPr id="3" name="Marcador de contenido 2"/>
          <p:cNvSpPr>
            <a:spLocks noGrp="1"/>
          </p:cNvSpPr>
          <p:nvPr>
            <p:ph idx="1"/>
          </p:nvPr>
        </p:nvSpPr>
        <p:spPr/>
        <p:txBody>
          <a:bodyPr>
            <a:normAutofit lnSpcReduction="10000"/>
          </a:bodyPr>
          <a:lstStyle/>
          <a:p>
            <a:r>
              <a:rPr lang="es-PE" dirty="0"/>
              <a:t>Una GPC es un documento que recoge un conjunto de </a:t>
            </a:r>
            <a:r>
              <a:rPr lang="es-PE" b="1" dirty="0">
                <a:solidFill>
                  <a:schemeClr val="accent1">
                    <a:lumMod val="50000"/>
                  </a:schemeClr>
                </a:solidFill>
              </a:rPr>
              <a:t>recomendaciones desarrolladas de forma sistemática para ayudar </a:t>
            </a:r>
            <a:r>
              <a:rPr lang="es-PE" dirty="0"/>
              <a:t>a los </a:t>
            </a:r>
            <a:r>
              <a:rPr lang="es-PE" b="1" dirty="0">
                <a:solidFill>
                  <a:schemeClr val="accent1">
                    <a:lumMod val="50000"/>
                  </a:schemeClr>
                </a:solidFill>
              </a:rPr>
              <a:t>profesionales y a pacientes </a:t>
            </a:r>
            <a:r>
              <a:rPr lang="es-PE" dirty="0"/>
              <a:t>a tomar </a:t>
            </a:r>
            <a:r>
              <a:rPr lang="es-PE" b="1" dirty="0">
                <a:solidFill>
                  <a:schemeClr val="accent1">
                    <a:lumMod val="50000"/>
                  </a:schemeClr>
                </a:solidFill>
              </a:rPr>
              <a:t>decisiones</a:t>
            </a:r>
            <a:r>
              <a:rPr lang="es-PE" dirty="0"/>
              <a:t> sobre la atención sanitaria mas apropiada, así como selecciona las opciones </a:t>
            </a:r>
            <a:r>
              <a:rPr lang="es-PE" b="1" dirty="0">
                <a:solidFill>
                  <a:schemeClr val="accent1">
                    <a:lumMod val="50000"/>
                  </a:schemeClr>
                </a:solidFill>
              </a:rPr>
              <a:t>diagnósticas o terapéuticas </a:t>
            </a:r>
            <a:r>
              <a:rPr lang="es-PE" b="1" dirty="0">
                <a:solidFill>
                  <a:srgbClr val="FF0000"/>
                </a:solidFill>
              </a:rPr>
              <a:t>más adecuadas </a:t>
            </a:r>
            <a:r>
              <a:rPr lang="es-PE" dirty="0"/>
              <a:t>a la hora de abordar un problema en salud o una condición clínica específica.</a:t>
            </a:r>
          </a:p>
          <a:p>
            <a:r>
              <a:rPr lang="es-PE" dirty="0"/>
              <a:t>Nace para enfrentar la variabilidad en la atención, generadora de inequidades y un impacto negativo en la salud.</a:t>
            </a:r>
          </a:p>
          <a:p>
            <a:r>
              <a:rPr lang="es-PE" dirty="0"/>
              <a:t>Pacientes con iguales enfermedades (problemas clínicos) reciben diferentes tratamientos dependiendo de su médico o ubicación geográfica.</a:t>
            </a:r>
          </a:p>
        </p:txBody>
      </p:sp>
      <p:pic>
        <p:nvPicPr>
          <p:cNvPr id="1026" name="Picture 2" descr="logo-essalud-ietsi-az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2550" y="5819775"/>
            <a:ext cx="23812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07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normAutofit/>
          </a:bodyPr>
          <a:lstStyle/>
          <a:p>
            <a:r>
              <a:rPr lang="es-MX" sz="4400" b="1" dirty="0">
                <a:solidFill>
                  <a:schemeClr val="accent1">
                    <a:lumMod val="50000"/>
                  </a:schemeClr>
                </a:solidFill>
              </a:rPr>
              <a:t>“GUÍA CLÍNICA DE DIAGNÓSTICO Y TRATAMIENTO DE LA OSTEOPOROSIS”</a:t>
            </a:r>
            <a:endParaRPr lang="es-PE" sz="4400" b="1" dirty="0">
              <a:solidFill>
                <a:schemeClr val="accent1">
                  <a:lumMod val="50000"/>
                </a:schemeClr>
              </a:solidFill>
            </a:endParaRPr>
          </a:p>
        </p:txBody>
      </p:sp>
      <p:sp>
        <p:nvSpPr>
          <p:cNvPr id="6" name="Subtítulo 5"/>
          <p:cNvSpPr>
            <a:spLocks noGrp="1"/>
          </p:cNvSpPr>
          <p:nvPr>
            <p:ph type="subTitle" idx="1"/>
          </p:nvPr>
        </p:nvSpPr>
        <p:spPr/>
        <p:txBody>
          <a:bodyPr>
            <a:normAutofit/>
          </a:bodyPr>
          <a:lstStyle/>
          <a:p>
            <a:r>
              <a:rPr lang="es-PE" b="1" dirty="0">
                <a:solidFill>
                  <a:schemeClr val="accent1">
                    <a:lumMod val="50000"/>
                  </a:schemeClr>
                </a:solidFill>
              </a:rPr>
              <a:t>Hospital Nacional Cayetano Heredia</a:t>
            </a:r>
          </a:p>
          <a:p>
            <a:r>
              <a:rPr lang="es-PE" b="1" dirty="0">
                <a:solidFill>
                  <a:schemeClr val="accent1">
                    <a:lumMod val="50000"/>
                  </a:schemeClr>
                </a:solidFill>
              </a:rPr>
              <a:t>Departamento de Medicina</a:t>
            </a:r>
          </a:p>
          <a:p>
            <a:r>
              <a:rPr lang="es-PE" b="1" dirty="0">
                <a:solidFill>
                  <a:schemeClr val="accent1">
                    <a:lumMod val="50000"/>
                  </a:schemeClr>
                </a:solidFill>
              </a:rPr>
              <a:t>Servicio de </a:t>
            </a:r>
            <a:r>
              <a:rPr lang="es-PE" b="1" dirty="0" err="1">
                <a:solidFill>
                  <a:schemeClr val="accent1">
                    <a:lumMod val="50000"/>
                  </a:schemeClr>
                </a:solidFill>
              </a:rPr>
              <a:t>Inmuno</a:t>
            </a:r>
            <a:r>
              <a:rPr lang="es-PE" b="1" dirty="0">
                <a:solidFill>
                  <a:schemeClr val="accent1">
                    <a:lumMod val="50000"/>
                  </a:schemeClr>
                </a:solidFill>
              </a:rPr>
              <a:t>-reumatología</a:t>
            </a:r>
          </a:p>
          <a:p>
            <a:endParaRPr lang="es-PE" b="1" dirty="0">
              <a:solidFill>
                <a:schemeClr val="accent1">
                  <a:lumMod val="50000"/>
                </a:schemeClr>
              </a:solidFill>
            </a:endParaRPr>
          </a:p>
        </p:txBody>
      </p:sp>
      <p:sp>
        <p:nvSpPr>
          <p:cNvPr id="7" name="CuadroTexto 6"/>
          <p:cNvSpPr txBox="1"/>
          <p:nvPr/>
        </p:nvSpPr>
        <p:spPr>
          <a:xfrm>
            <a:off x="4555723" y="5660423"/>
            <a:ext cx="3080552" cy="369332"/>
          </a:xfrm>
          <a:prstGeom prst="rect">
            <a:avLst/>
          </a:prstGeom>
          <a:noFill/>
        </p:spPr>
        <p:txBody>
          <a:bodyPr wrap="square" rtlCol="0">
            <a:spAutoFit/>
          </a:bodyPr>
          <a:lstStyle/>
          <a:p>
            <a:pPr algn="ctr"/>
            <a:r>
              <a:rPr lang="es-MX" dirty="0"/>
              <a:t>8 DE FEBRERO DEL 2023</a:t>
            </a:r>
            <a:endParaRPr lang="es-PE" dirty="0"/>
          </a:p>
        </p:txBody>
      </p:sp>
      <p:pic>
        <p:nvPicPr>
          <p:cNvPr id="8" name="Imagen 7"/>
          <p:cNvPicPr>
            <a:picLocks noChangeAspect="1"/>
          </p:cNvPicPr>
          <p:nvPr/>
        </p:nvPicPr>
        <p:blipFill>
          <a:blip r:embed="rId2"/>
          <a:stretch>
            <a:fillRect/>
          </a:stretch>
        </p:blipFill>
        <p:spPr>
          <a:xfrm>
            <a:off x="4491037" y="486330"/>
            <a:ext cx="3209925" cy="1428750"/>
          </a:xfrm>
          <a:prstGeom prst="rect">
            <a:avLst/>
          </a:prstGeom>
        </p:spPr>
      </p:pic>
      <p:pic>
        <p:nvPicPr>
          <p:cNvPr id="9" name="Imagen 8"/>
          <p:cNvPicPr>
            <a:picLocks noChangeAspect="1"/>
          </p:cNvPicPr>
          <p:nvPr/>
        </p:nvPicPr>
        <p:blipFill>
          <a:blip r:embed="rId3"/>
          <a:stretch>
            <a:fillRect/>
          </a:stretch>
        </p:blipFill>
        <p:spPr>
          <a:xfrm>
            <a:off x="10815799" y="5660423"/>
            <a:ext cx="961670" cy="961670"/>
          </a:xfrm>
          <a:prstGeom prst="rect">
            <a:avLst/>
          </a:prstGeom>
        </p:spPr>
      </p:pic>
    </p:spTree>
    <p:extLst>
      <p:ext uri="{BB962C8B-B14F-4D97-AF65-F5344CB8AC3E}">
        <p14:creationId xmlns:p14="http://schemas.microsoft.com/office/powerpoint/2010/main" val="245938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4B561EC-EFFA-286F-6A9F-A9068CE95D3B}"/>
              </a:ext>
            </a:extLst>
          </p:cNvPr>
          <p:cNvSpPr txBox="1">
            <a:spLocks noChangeArrowheads="1"/>
          </p:cNvSpPr>
          <p:nvPr/>
        </p:nvSpPr>
        <p:spPr bwMode="auto">
          <a:xfrm>
            <a:off x="1723621" y="2128064"/>
            <a:ext cx="2885437"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s-PE" sz="2000" b="1" dirty="0" err="1">
                <a:solidFill>
                  <a:schemeClr val="accent1">
                    <a:lumMod val="50000"/>
                  </a:schemeClr>
                </a:solidFill>
                <a:latin typeface="Arial" panose="020B0604020202020204" pitchFamily="34" charset="0"/>
              </a:rPr>
              <a:t>Manejo</a:t>
            </a:r>
            <a:r>
              <a:rPr lang="en-GB" altLang="es-PE" sz="2000" b="1" dirty="0">
                <a:solidFill>
                  <a:schemeClr val="accent1">
                    <a:lumMod val="50000"/>
                  </a:schemeClr>
                </a:solidFill>
                <a:latin typeface="Arial" panose="020B0604020202020204" pitchFamily="34" charset="0"/>
              </a:rPr>
              <a:t> de la </a:t>
            </a:r>
            <a:r>
              <a:rPr lang="en-GB" altLang="es-PE" sz="2000" b="1" dirty="0" err="1">
                <a:solidFill>
                  <a:schemeClr val="accent1">
                    <a:lumMod val="50000"/>
                  </a:schemeClr>
                </a:solidFill>
                <a:latin typeface="Arial" panose="020B0604020202020204" pitchFamily="34" charset="0"/>
              </a:rPr>
              <a:t>salud</a:t>
            </a:r>
            <a:r>
              <a:rPr lang="en-GB" altLang="es-PE" sz="2000" b="1" dirty="0">
                <a:solidFill>
                  <a:schemeClr val="accent1">
                    <a:lumMod val="50000"/>
                  </a:schemeClr>
                </a:solidFill>
                <a:latin typeface="Arial" panose="020B0604020202020204" pitchFamily="34" charset="0"/>
              </a:rPr>
              <a:t> </a:t>
            </a:r>
            <a:r>
              <a:rPr lang="en-GB" altLang="es-PE" sz="2000" b="1" dirty="0" err="1">
                <a:solidFill>
                  <a:schemeClr val="accent1">
                    <a:lumMod val="50000"/>
                  </a:schemeClr>
                </a:solidFill>
                <a:latin typeface="Arial" panose="020B0604020202020204" pitchFamily="34" charset="0"/>
              </a:rPr>
              <a:t>ósea</a:t>
            </a:r>
            <a:r>
              <a:rPr lang="en-GB" altLang="es-PE" sz="2000" b="1" dirty="0">
                <a:solidFill>
                  <a:schemeClr val="accent1">
                    <a:lumMod val="50000"/>
                  </a:schemeClr>
                </a:solidFill>
                <a:latin typeface="Arial" panose="020B0604020202020204" pitchFamily="34" charset="0"/>
              </a:rPr>
              <a:t> y </a:t>
            </a:r>
            <a:r>
              <a:rPr lang="en-GB" altLang="es-PE" sz="2000" b="1" dirty="0" err="1">
                <a:solidFill>
                  <a:schemeClr val="accent1">
                    <a:lumMod val="50000"/>
                  </a:schemeClr>
                </a:solidFill>
                <a:latin typeface="Arial" panose="020B0604020202020204" pitchFamily="34" charset="0"/>
              </a:rPr>
              <a:t>prevención</a:t>
            </a:r>
            <a:r>
              <a:rPr lang="en-GB" altLang="es-PE" sz="2000" b="1" dirty="0">
                <a:solidFill>
                  <a:schemeClr val="accent1">
                    <a:lumMod val="50000"/>
                  </a:schemeClr>
                </a:solidFill>
                <a:latin typeface="Arial" panose="020B0604020202020204" pitchFamily="34" charset="0"/>
              </a:rPr>
              <a:t> de </a:t>
            </a:r>
            <a:r>
              <a:rPr lang="en-GB" altLang="es-PE" sz="2000" b="1" dirty="0" err="1">
                <a:solidFill>
                  <a:schemeClr val="accent1">
                    <a:lumMod val="50000"/>
                  </a:schemeClr>
                </a:solidFill>
                <a:latin typeface="Arial" panose="020B0604020202020204" pitchFamily="34" charset="0"/>
              </a:rPr>
              <a:t>fracturas</a:t>
            </a:r>
            <a:r>
              <a:rPr lang="en-GB" altLang="es-PE" sz="2000" b="1" dirty="0">
                <a:solidFill>
                  <a:schemeClr val="accent1">
                    <a:lumMod val="50000"/>
                  </a:schemeClr>
                </a:solidFill>
                <a:latin typeface="Arial" panose="020B0604020202020204" pitchFamily="34" charset="0"/>
              </a:rPr>
              <a:t> </a:t>
            </a:r>
            <a:r>
              <a:rPr lang="en-GB" altLang="es-PE" sz="2000" b="1" dirty="0" err="1">
                <a:solidFill>
                  <a:schemeClr val="accent1">
                    <a:lumMod val="50000"/>
                  </a:schemeClr>
                </a:solidFill>
                <a:latin typeface="Arial" panose="020B0604020202020204" pitchFamily="34" charset="0"/>
              </a:rPr>
              <a:t>en</a:t>
            </a:r>
            <a:r>
              <a:rPr lang="en-GB" altLang="es-PE" sz="2000" b="1" dirty="0">
                <a:solidFill>
                  <a:schemeClr val="accent1">
                    <a:lumMod val="50000"/>
                  </a:schemeClr>
                </a:solidFill>
                <a:latin typeface="Arial" panose="020B0604020202020204" pitchFamily="34" charset="0"/>
              </a:rPr>
              <a:t> post </a:t>
            </a:r>
            <a:r>
              <a:rPr lang="en-GB" altLang="es-PE" sz="2000" b="1" dirty="0" err="1">
                <a:solidFill>
                  <a:schemeClr val="accent1">
                    <a:lumMod val="50000"/>
                  </a:schemeClr>
                </a:solidFill>
                <a:latin typeface="Arial" panose="020B0604020202020204" pitchFamily="34" charset="0"/>
              </a:rPr>
              <a:t>menopáusia</a:t>
            </a:r>
            <a:r>
              <a:rPr lang="en-GB" altLang="es-PE" sz="2000" b="1" dirty="0">
                <a:solidFill>
                  <a:schemeClr val="accent1">
                    <a:lumMod val="50000"/>
                  </a:schemeClr>
                </a:solidFill>
                <a:latin typeface="Arial" panose="020B0604020202020204" pitchFamily="34" charset="0"/>
              </a:rPr>
              <a:t> y </a:t>
            </a:r>
            <a:r>
              <a:rPr lang="en-GB" altLang="es-PE" sz="2000" b="1" dirty="0" err="1">
                <a:solidFill>
                  <a:schemeClr val="accent1">
                    <a:lumMod val="50000"/>
                  </a:schemeClr>
                </a:solidFill>
                <a:latin typeface="Arial" panose="020B0604020202020204" pitchFamily="34" charset="0"/>
              </a:rPr>
              <a:t>varones</a:t>
            </a:r>
            <a:r>
              <a:rPr lang="en-GB" altLang="es-PE" sz="2000" b="1" dirty="0">
                <a:solidFill>
                  <a:schemeClr val="accent1">
                    <a:lumMod val="50000"/>
                  </a:schemeClr>
                </a:solidFill>
                <a:latin typeface="Arial" panose="020B0604020202020204" pitchFamily="34" charset="0"/>
              </a:rPr>
              <a:t> </a:t>
            </a:r>
            <a:r>
              <a:rPr lang="en-GB" altLang="es-PE" sz="2000" b="1" dirty="0" err="1">
                <a:solidFill>
                  <a:schemeClr val="accent1">
                    <a:lumMod val="50000"/>
                  </a:schemeClr>
                </a:solidFill>
                <a:latin typeface="Arial" panose="020B0604020202020204" pitchFamily="34" charset="0"/>
              </a:rPr>
              <a:t>mayores</a:t>
            </a:r>
            <a:r>
              <a:rPr lang="en-GB" altLang="es-PE" sz="2000" b="1" dirty="0">
                <a:solidFill>
                  <a:schemeClr val="accent1">
                    <a:lumMod val="50000"/>
                  </a:schemeClr>
                </a:solidFill>
                <a:latin typeface="Arial" panose="020B0604020202020204" pitchFamily="34" charset="0"/>
              </a:rPr>
              <a:t> de 50 </a:t>
            </a:r>
            <a:r>
              <a:rPr lang="en-GB" altLang="es-PE" sz="2000" b="1" dirty="0" err="1">
                <a:solidFill>
                  <a:schemeClr val="accent1">
                    <a:lumMod val="50000"/>
                  </a:schemeClr>
                </a:solidFill>
                <a:latin typeface="Arial" panose="020B0604020202020204" pitchFamily="34" charset="0"/>
              </a:rPr>
              <a:t>años</a:t>
            </a:r>
            <a:endParaRPr lang="en-GB" altLang="es-PE" sz="2000" b="1" dirty="0">
              <a:solidFill>
                <a:schemeClr val="accent1">
                  <a:lumMod val="50000"/>
                </a:schemeClr>
              </a:solidFill>
              <a:latin typeface="Arial" panose="020B0604020202020204" pitchFamily="34" charset="0"/>
            </a:endParaRPr>
          </a:p>
        </p:txBody>
      </p:sp>
      <p:pic>
        <p:nvPicPr>
          <p:cNvPr id="3074" name="Picture 2">
            <a:extLst>
              <a:ext uri="{FF2B5EF4-FFF2-40B4-BE49-F238E27FC236}">
                <a16:creationId xmlns:a16="http://schemas.microsoft.com/office/drawing/2014/main" id="{B99B1AC6-1A08-E4F1-B5F1-A96F1FC91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234" y="1455381"/>
            <a:ext cx="1896680" cy="381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194E260E-B94E-C936-972F-0B43141CBF06}"/>
              </a:ext>
            </a:extLst>
          </p:cNvPr>
          <p:cNvSpPr txBox="1">
            <a:spLocks noChangeArrowheads="1"/>
          </p:cNvSpPr>
          <p:nvPr/>
        </p:nvSpPr>
        <p:spPr bwMode="auto">
          <a:xfrm>
            <a:off x="1511971" y="3892485"/>
            <a:ext cx="3918651"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s-PE" sz="1089" b="1" dirty="0">
                <a:latin typeface="Arial" panose="020B0604020202020204" pitchFamily="34" charset="0"/>
              </a:rPr>
              <a:t>Suzanne N. Morin et al. CMAJ 2023;195:E1333-E1348</a:t>
            </a:r>
          </a:p>
        </p:txBody>
      </p:sp>
      <p:sp>
        <p:nvSpPr>
          <p:cNvPr id="3077" name="Text Box 5">
            <a:extLst>
              <a:ext uri="{FF2B5EF4-FFF2-40B4-BE49-F238E27FC236}">
                <a16:creationId xmlns:a16="http://schemas.microsoft.com/office/drawing/2014/main" id="{B02F6272-0AE6-7A04-862D-15F7278B66F2}"/>
              </a:ext>
            </a:extLst>
          </p:cNvPr>
          <p:cNvSpPr txBox="1">
            <a:spLocks noChangeArrowheads="1"/>
          </p:cNvSpPr>
          <p:nvPr/>
        </p:nvSpPr>
        <p:spPr bwMode="auto">
          <a:xfrm>
            <a:off x="2209674" y="4157611"/>
            <a:ext cx="2150428"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s-PE" sz="907" dirty="0">
                <a:latin typeface="Arial" panose="020B0604020202020204" pitchFamily="34" charset="0"/>
              </a:rPr>
              <a:t>©2023 by Canadian Medical Association</a:t>
            </a:r>
          </a:p>
        </p:txBody>
      </p:sp>
      <p:sp>
        <p:nvSpPr>
          <p:cNvPr id="2" name="CuadroTexto 1">
            <a:extLst>
              <a:ext uri="{FF2B5EF4-FFF2-40B4-BE49-F238E27FC236}">
                <a16:creationId xmlns:a16="http://schemas.microsoft.com/office/drawing/2014/main" id="{9CD96385-A500-8EA3-8C7C-A7004D8D37E4}"/>
              </a:ext>
            </a:extLst>
          </p:cNvPr>
          <p:cNvSpPr txBox="1"/>
          <p:nvPr/>
        </p:nvSpPr>
        <p:spPr>
          <a:xfrm>
            <a:off x="2336548" y="4696363"/>
            <a:ext cx="1702051" cy="523220"/>
          </a:xfrm>
          <a:prstGeom prst="rect">
            <a:avLst/>
          </a:prstGeom>
          <a:noFill/>
        </p:spPr>
        <p:txBody>
          <a:bodyPr wrap="square" rtlCol="0">
            <a:spAutoFit/>
          </a:bodyPr>
          <a:lstStyle/>
          <a:p>
            <a:pPr algn="ctr"/>
            <a:r>
              <a:rPr lang="es-ES" sz="2800" b="1" dirty="0"/>
              <a:t>2023</a:t>
            </a:r>
            <a:endParaRPr lang="es-PE" sz="2800" b="1" dirty="0"/>
          </a:p>
        </p:txBody>
      </p:sp>
      <p:pic>
        <p:nvPicPr>
          <p:cNvPr id="3" name="Picture 3">
            <a:extLst>
              <a:ext uri="{FF2B5EF4-FFF2-40B4-BE49-F238E27FC236}">
                <a16:creationId xmlns:a16="http://schemas.microsoft.com/office/drawing/2014/main" id="{5DCE0293-2B70-A53D-3851-4D496553D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5015" y="167192"/>
            <a:ext cx="4730485" cy="65236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7DA88-A06E-F6CE-368D-A572D4D38A62}"/>
            </a:ext>
          </a:extLst>
        </p:cNvPr>
        <p:cNvGrpSpPr/>
        <p:nvPr/>
      </p:nvGrpSpPr>
      <p:grpSpPr>
        <a:xfrm>
          <a:off x="0" y="0"/>
          <a:ext cx="0" cy="0"/>
          <a:chOff x="0" y="0"/>
          <a:chExt cx="0" cy="0"/>
        </a:xfrm>
      </p:grpSpPr>
      <p:sp>
        <p:nvSpPr>
          <p:cNvPr id="3073" name="Text Box 1">
            <a:extLst>
              <a:ext uri="{FF2B5EF4-FFF2-40B4-BE49-F238E27FC236}">
                <a16:creationId xmlns:a16="http://schemas.microsoft.com/office/drawing/2014/main" id="{BE9C6D19-7A4B-D227-F5CC-5C4545C92D03}"/>
              </a:ext>
            </a:extLst>
          </p:cNvPr>
          <p:cNvSpPr txBox="1">
            <a:spLocks noChangeArrowheads="1"/>
          </p:cNvSpPr>
          <p:nvPr/>
        </p:nvSpPr>
        <p:spPr bwMode="auto">
          <a:xfrm>
            <a:off x="445170" y="2853824"/>
            <a:ext cx="2885437"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s-PE" sz="2000" b="1" noProof="0" dirty="0">
                <a:solidFill>
                  <a:schemeClr val="accent1">
                    <a:lumMod val="50000"/>
                  </a:schemeClr>
                </a:solidFill>
                <a:latin typeface="Arial" panose="020B0604020202020204" pitchFamily="34" charset="0"/>
              </a:rPr>
              <a:t>Farmacoterapia para la prevención de fracturas</a:t>
            </a:r>
          </a:p>
        </p:txBody>
      </p:sp>
      <p:pic>
        <p:nvPicPr>
          <p:cNvPr id="3074" name="Picture 2">
            <a:extLst>
              <a:ext uri="{FF2B5EF4-FFF2-40B4-BE49-F238E27FC236}">
                <a16:creationId xmlns:a16="http://schemas.microsoft.com/office/drawing/2014/main" id="{8BA2C9FE-FC98-88D3-FF62-D673F52C3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49" y="1437708"/>
            <a:ext cx="1896680" cy="381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C3C93211-029E-41A9-508E-1E77E790CC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961" y="456270"/>
            <a:ext cx="7838628" cy="59454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3BD2E224-81B6-EDA2-98AC-3F1862BBD823}"/>
              </a:ext>
            </a:extLst>
          </p:cNvPr>
          <p:cNvSpPr txBox="1">
            <a:spLocks noChangeArrowheads="1"/>
          </p:cNvSpPr>
          <p:nvPr/>
        </p:nvSpPr>
        <p:spPr bwMode="auto">
          <a:xfrm>
            <a:off x="114971" y="3806074"/>
            <a:ext cx="3918651"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s-PE" sz="1089" b="1">
                <a:latin typeface="Arial" panose="020B0604020202020204" pitchFamily="34" charset="0"/>
              </a:rPr>
              <a:t>Suzanne N. Morin et al. CMAJ 2023;195:E1333-E1348</a:t>
            </a:r>
          </a:p>
        </p:txBody>
      </p:sp>
      <p:sp>
        <p:nvSpPr>
          <p:cNvPr id="3077" name="Text Box 5">
            <a:extLst>
              <a:ext uri="{FF2B5EF4-FFF2-40B4-BE49-F238E27FC236}">
                <a16:creationId xmlns:a16="http://schemas.microsoft.com/office/drawing/2014/main" id="{066A851B-38C3-DFDB-5C3D-CDB24CB6853A}"/>
              </a:ext>
            </a:extLst>
          </p:cNvPr>
          <p:cNvSpPr txBox="1">
            <a:spLocks noChangeArrowheads="1"/>
          </p:cNvSpPr>
          <p:nvPr/>
        </p:nvSpPr>
        <p:spPr bwMode="auto">
          <a:xfrm>
            <a:off x="812674" y="4071200"/>
            <a:ext cx="2150428"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s-PE" sz="907" dirty="0">
                <a:latin typeface="Arial" panose="020B0604020202020204" pitchFamily="34" charset="0"/>
              </a:rPr>
              <a:t>©2023 by Canadian Medical Association</a:t>
            </a:r>
          </a:p>
        </p:txBody>
      </p:sp>
      <p:sp>
        <p:nvSpPr>
          <p:cNvPr id="2" name="CuadroTexto 1">
            <a:extLst>
              <a:ext uri="{FF2B5EF4-FFF2-40B4-BE49-F238E27FC236}">
                <a16:creationId xmlns:a16="http://schemas.microsoft.com/office/drawing/2014/main" id="{7B05AD30-F31B-80B8-307F-4FC758C2A5F3}"/>
              </a:ext>
            </a:extLst>
          </p:cNvPr>
          <p:cNvSpPr txBox="1"/>
          <p:nvPr/>
        </p:nvSpPr>
        <p:spPr>
          <a:xfrm>
            <a:off x="939549" y="4885151"/>
            <a:ext cx="1702051" cy="523220"/>
          </a:xfrm>
          <a:prstGeom prst="rect">
            <a:avLst/>
          </a:prstGeom>
          <a:noFill/>
        </p:spPr>
        <p:txBody>
          <a:bodyPr wrap="square" rtlCol="0">
            <a:spAutoFit/>
          </a:bodyPr>
          <a:lstStyle/>
          <a:p>
            <a:pPr algn="ctr"/>
            <a:r>
              <a:rPr lang="es-ES" sz="2800" b="1" dirty="0"/>
              <a:t>2023</a:t>
            </a:r>
            <a:endParaRPr lang="es-PE" sz="2800" b="1" dirty="0"/>
          </a:p>
        </p:txBody>
      </p:sp>
    </p:spTree>
    <p:extLst>
      <p:ext uri="{BB962C8B-B14F-4D97-AF65-F5344CB8AC3E}">
        <p14:creationId xmlns:p14="http://schemas.microsoft.com/office/powerpoint/2010/main" val="19604093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solidFill>
                  <a:schemeClr val="tx2"/>
                </a:solidFill>
              </a:rPr>
              <a:t>Osteoporosis: realidad o ficción</a:t>
            </a:r>
          </a:p>
        </p:txBody>
      </p:sp>
      <p:sp>
        <p:nvSpPr>
          <p:cNvPr id="3" name="Marcador de contenido 2"/>
          <p:cNvSpPr>
            <a:spLocks noGrp="1"/>
          </p:cNvSpPr>
          <p:nvPr>
            <p:ph idx="1"/>
          </p:nvPr>
        </p:nvSpPr>
        <p:spPr/>
        <p:txBody>
          <a:bodyPr/>
          <a:lstStyle/>
          <a:p>
            <a:r>
              <a:rPr lang="es-MX" dirty="0"/>
              <a:t>La repercusión en morbilidad, discapacidad y mortalidad de las fracturas osteoporóticas no es en absoluto una ficción. </a:t>
            </a:r>
          </a:p>
          <a:p>
            <a:r>
              <a:rPr lang="es-MX" dirty="0"/>
              <a:t>La repercusión socio sanitaria de la fractura de fémur ha sido la mejor analizada y es la más grave. </a:t>
            </a:r>
          </a:p>
          <a:p>
            <a:r>
              <a:rPr lang="es-MX" dirty="0"/>
              <a:t>Un 20-30% de los pacientes fallecen durante el primer año tras la fractura. Exceso de mortalidad que disminuye después del primer año, pero sigue siendo superior al de la población general durante 8 años. </a:t>
            </a:r>
            <a:endParaRPr lang="es-PE" dirty="0"/>
          </a:p>
        </p:txBody>
      </p:sp>
      <p:sp>
        <p:nvSpPr>
          <p:cNvPr id="4" name="CuadroTexto 3"/>
          <p:cNvSpPr txBox="1"/>
          <p:nvPr/>
        </p:nvSpPr>
        <p:spPr>
          <a:xfrm>
            <a:off x="8185212" y="6311900"/>
            <a:ext cx="3044301" cy="307777"/>
          </a:xfrm>
          <a:prstGeom prst="rect">
            <a:avLst/>
          </a:prstGeom>
          <a:noFill/>
        </p:spPr>
        <p:txBody>
          <a:bodyPr wrap="square" rtlCol="0">
            <a:spAutoFit/>
          </a:bodyPr>
          <a:lstStyle/>
          <a:p>
            <a:pPr algn="r"/>
            <a:r>
              <a:rPr lang="fi-FI" sz="1400"/>
              <a:t>Reumatol Clin. 2007;3 Supl 1:23-5</a:t>
            </a:r>
            <a:endParaRPr lang="es-PE" sz="1400" dirty="0"/>
          </a:p>
        </p:txBody>
      </p:sp>
    </p:spTree>
    <p:extLst>
      <p:ext uri="{BB962C8B-B14F-4D97-AF65-F5344CB8AC3E}">
        <p14:creationId xmlns:p14="http://schemas.microsoft.com/office/powerpoint/2010/main" val="4250619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3F952-2F2C-9415-86A3-B135613D6012}"/>
              </a:ext>
            </a:extLst>
          </p:cNvPr>
          <p:cNvSpPr>
            <a:spLocks noGrp="1"/>
          </p:cNvSpPr>
          <p:nvPr>
            <p:ph type="title"/>
          </p:nvPr>
        </p:nvSpPr>
        <p:spPr/>
        <p:txBody>
          <a:bodyPr>
            <a:normAutofit/>
          </a:bodyPr>
          <a:lstStyle/>
          <a:p>
            <a:pPr algn="ctr"/>
            <a:r>
              <a:rPr lang="es-MX" b="1" dirty="0">
                <a:solidFill>
                  <a:schemeClr val="accent1">
                    <a:lumMod val="50000"/>
                  </a:schemeClr>
                </a:solidFill>
              </a:rPr>
              <a:t>Asesoría sobre medidas dietéticas y de estilo de vida:</a:t>
            </a:r>
            <a:endParaRPr lang="es-PE" b="1" dirty="0">
              <a:solidFill>
                <a:schemeClr val="accent1">
                  <a:lumMod val="50000"/>
                </a:schemeClr>
              </a:solidFill>
            </a:endParaRPr>
          </a:p>
        </p:txBody>
      </p:sp>
      <p:pic>
        <p:nvPicPr>
          <p:cNvPr id="4" name="Imagen 3"/>
          <p:cNvPicPr>
            <a:picLocks noChangeAspect="1"/>
          </p:cNvPicPr>
          <p:nvPr/>
        </p:nvPicPr>
        <p:blipFill>
          <a:blip r:embed="rId2"/>
          <a:stretch>
            <a:fillRect/>
          </a:stretch>
        </p:blipFill>
        <p:spPr>
          <a:xfrm>
            <a:off x="9640330" y="6024088"/>
            <a:ext cx="1713470" cy="575619"/>
          </a:xfrm>
          <a:prstGeom prst="rect">
            <a:avLst/>
          </a:prstGeom>
        </p:spPr>
      </p:pic>
      <p:sp>
        <p:nvSpPr>
          <p:cNvPr id="5" name="CuadroTexto 4"/>
          <p:cNvSpPr txBox="1"/>
          <p:nvPr/>
        </p:nvSpPr>
        <p:spPr>
          <a:xfrm>
            <a:off x="8824785" y="6081064"/>
            <a:ext cx="815545" cy="461665"/>
          </a:xfrm>
          <a:prstGeom prst="rect">
            <a:avLst/>
          </a:prstGeom>
          <a:noFill/>
        </p:spPr>
        <p:txBody>
          <a:bodyPr wrap="square" rtlCol="0">
            <a:spAutoFit/>
          </a:bodyPr>
          <a:lstStyle/>
          <a:p>
            <a:r>
              <a:rPr lang="es-PE" sz="2400" b="1" dirty="0"/>
              <a:t>2024</a:t>
            </a:r>
          </a:p>
        </p:txBody>
      </p:sp>
      <p:sp>
        <p:nvSpPr>
          <p:cNvPr id="6" name="Marcador de contenido 5"/>
          <p:cNvSpPr>
            <a:spLocks noGrp="1"/>
          </p:cNvSpPr>
          <p:nvPr>
            <p:ph idx="1"/>
          </p:nvPr>
        </p:nvSpPr>
        <p:spPr/>
        <p:txBody>
          <a:bodyPr/>
          <a:lstStyle/>
          <a:p>
            <a:r>
              <a:rPr lang="es-MX" dirty="0"/>
              <a:t>Recomendar una dieta sana y equilibrada, modere el consumo de alcohol y evite fumar.</a:t>
            </a:r>
          </a:p>
          <a:p>
            <a:r>
              <a:rPr lang="es-MX" dirty="0"/>
              <a:t>Asegurar que la ingesta de calcio y vitamina D sea suficiente y completar según sea necesario.</a:t>
            </a:r>
          </a:p>
          <a:p>
            <a:r>
              <a:rPr lang="es-MX" dirty="0"/>
              <a:t>Fomentar una combinación de ejercicios regulares con soporte de peso y con fortalecimiento muscular.</a:t>
            </a:r>
            <a:endParaRPr lang="es-PE" dirty="0"/>
          </a:p>
        </p:txBody>
      </p:sp>
    </p:spTree>
    <p:extLst>
      <p:ext uri="{BB962C8B-B14F-4D97-AF65-F5344CB8AC3E}">
        <p14:creationId xmlns:p14="http://schemas.microsoft.com/office/powerpoint/2010/main" val="1957545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6A5A-CB95-C820-50C7-F5AA190CB8A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8970F55-9299-F0CC-A9EF-BD2F8B4048CA}"/>
              </a:ext>
            </a:extLst>
          </p:cNvPr>
          <p:cNvSpPr>
            <a:spLocks noGrp="1"/>
          </p:cNvSpPr>
          <p:nvPr>
            <p:ph type="title"/>
          </p:nvPr>
        </p:nvSpPr>
        <p:spPr/>
        <p:txBody>
          <a:bodyPr>
            <a:normAutofit fontScale="90000"/>
          </a:bodyPr>
          <a:lstStyle/>
          <a:p>
            <a:pPr algn="ctr"/>
            <a:r>
              <a:rPr lang="es-PE" b="1" noProof="0" dirty="0">
                <a:solidFill>
                  <a:schemeClr val="accent1">
                    <a:lumMod val="50000"/>
                  </a:schemeClr>
                </a:solidFill>
              </a:rPr>
              <a:t>Nutrición para prevenir las </a:t>
            </a:r>
            <a:r>
              <a:rPr lang="es-PE" b="1" noProof="0" dirty="0" err="1">
                <a:solidFill>
                  <a:schemeClr val="accent1">
                    <a:lumMod val="50000"/>
                  </a:schemeClr>
                </a:solidFill>
              </a:rPr>
              <a:t>caidas</a:t>
            </a:r>
            <a:r>
              <a:rPr lang="es-PE" b="1" noProof="0" dirty="0">
                <a:solidFill>
                  <a:schemeClr val="accent1">
                    <a:lumMod val="50000"/>
                  </a:schemeClr>
                </a:solidFill>
              </a:rPr>
              <a:t> y fracturas en mujeres post menopáusicas y varones &gt;50 años</a:t>
            </a:r>
          </a:p>
        </p:txBody>
      </p:sp>
      <p:sp>
        <p:nvSpPr>
          <p:cNvPr id="4" name="Text Box 4">
            <a:extLst>
              <a:ext uri="{FF2B5EF4-FFF2-40B4-BE49-F238E27FC236}">
                <a16:creationId xmlns:a16="http://schemas.microsoft.com/office/drawing/2014/main" id="{70E19162-107E-FE9F-00B7-B60E0CA1CA2C}"/>
              </a:ext>
            </a:extLst>
          </p:cNvPr>
          <p:cNvSpPr txBox="1">
            <a:spLocks noChangeArrowheads="1"/>
          </p:cNvSpPr>
          <p:nvPr/>
        </p:nvSpPr>
        <p:spPr bwMode="auto">
          <a:xfrm>
            <a:off x="7435149" y="6492875"/>
            <a:ext cx="3918651"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lgn="r"/>
            <a:r>
              <a:rPr lang="en-GB" altLang="es-PE" sz="1089" b="1" dirty="0">
                <a:latin typeface="Arial" panose="020B0604020202020204" pitchFamily="34" charset="0"/>
              </a:rPr>
              <a:t>Suzanne N. Morin et al. CMAJ 2023;195:E1333-E1348</a:t>
            </a:r>
          </a:p>
        </p:txBody>
      </p:sp>
      <p:sp>
        <p:nvSpPr>
          <p:cNvPr id="6" name="Marcador de contenido 5">
            <a:extLst>
              <a:ext uri="{FF2B5EF4-FFF2-40B4-BE49-F238E27FC236}">
                <a16:creationId xmlns:a16="http://schemas.microsoft.com/office/drawing/2014/main" id="{0CC93404-CFE7-A69F-9C45-3DB526CDFA8B}"/>
              </a:ext>
            </a:extLst>
          </p:cNvPr>
          <p:cNvSpPr>
            <a:spLocks noGrp="1"/>
          </p:cNvSpPr>
          <p:nvPr>
            <p:ph idx="1"/>
          </p:nvPr>
        </p:nvSpPr>
        <p:spPr/>
        <p:txBody>
          <a:bodyPr>
            <a:normAutofit fontScale="92500" lnSpcReduction="20000"/>
          </a:bodyPr>
          <a:lstStyle/>
          <a:p>
            <a:r>
              <a:rPr lang="es-ES" dirty="0"/>
              <a:t>Al iniciar farmacoterapia </a:t>
            </a:r>
            <a:r>
              <a:rPr lang="es-ES" b="1" dirty="0"/>
              <a:t>individualizar la ingesta de calcio y vitamina D</a:t>
            </a:r>
            <a:r>
              <a:rPr lang="es-ES" dirty="0"/>
              <a:t>, individualizar según factores de riesgo de insuficiencia.</a:t>
            </a:r>
          </a:p>
          <a:p>
            <a:r>
              <a:rPr lang="es-ES" dirty="0"/>
              <a:t>Personas con ingesta diaria recomendada de calcio con alimentos ricos en calcio, no tomar suplementos para prevenir fracturas. Ingesta recomendada de </a:t>
            </a:r>
            <a:r>
              <a:rPr lang="es-ES" b="1" dirty="0"/>
              <a:t>calcio 1000 mg/día (hombres de 51 a 70 años) y 1200 mg/día (mujeres &gt;50 y hombres &gt;70)</a:t>
            </a:r>
            <a:r>
              <a:rPr lang="es-ES" dirty="0"/>
              <a:t>.</a:t>
            </a:r>
          </a:p>
          <a:p>
            <a:r>
              <a:rPr lang="es-ES" b="1" dirty="0"/>
              <a:t>Vitamina D para salud ósea</a:t>
            </a:r>
            <a:r>
              <a:rPr lang="es-ES" dirty="0"/>
              <a:t>: ingesta diaria recomendada de vitamina D </a:t>
            </a:r>
            <a:r>
              <a:rPr lang="es-ES" b="1" dirty="0"/>
              <a:t>600 UI/día (51-70 años) y 800 UI/día (&gt;70 años) </a:t>
            </a:r>
            <a:r>
              <a:rPr lang="es-ES" dirty="0"/>
              <a:t>para hombres y mujeres. Es difícil alcanzar este nivel de ingesta, pocos alimentos contienen vitamina D, se recomienda en adultos &gt;50 </a:t>
            </a:r>
            <a:r>
              <a:rPr lang="es-ES" b="1" dirty="0"/>
              <a:t>suplementar vitamina D </a:t>
            </a:r>
            <a:r>
              <a:rPr lang="es-ES" dirty="0"/>
              <a:t>400 UI/día, y alimentos ricos en vitamina D, para alcanzar la ingesta recomendada. Personas con riesgo de deficiencia de </a:t>
            </a:r>
            <a:r>
              <a:rPr lang="es-ES" dirty="0" err="1"/>
              <a:t>vit</a:t>
            </a:r>
            <a:r>
              <a:rPr lang="es-ES" dirty="0"/>
              <a:t> D deben recibir suplementos adicionales de </a:t>
            </a:r>
            <a:r>
              <a:rPr lang="es-ES" dirty="0" err="1"/>
              <a:t>vit</a:t>
            </a:r>
            <a:r>
              <a:rPr lang="es-ES" dirty="0"/>
              <a:t> D.</a:t>
            </a:r>
            <a:endParaRPr lang="es-PE" dirty="0"/>
          </a:p>
        </p:txBody>
      </p:sp>
    </p:spTree>
    <p:extLst>
      <p:ext uri="{BB962C8B-B14F-4D97-AF65-F5344CB8AC3E}">
        <p14:creationId xmlns:p14="http://schemas.microsoft.com/office/powerpoint/2010/main" val="607959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sz="3600" b="1" dirty="0">
                <a:solidFill>
                  <a:schemeClr val="accent1">
                    <a:lumMod val="50000"/>
                  </a:schemeClr>
                </a:solidFill>
              </a:rPr>
              <a:t>Estimación de la ingesta diaria de calcio</a:t>
            </a:r>
          </a:p>
        </p:txBody>
      </p:sp>
      <p:graphicFrame>
        <p:nvGraphicFramePr>
          <p:cNvPr id="5" name="4 Tabla"/>
          <p:cNvGraphicFramePr>
            <a:graphicFrameLocks noGrp="1"/>
          </p:cNvGraphicFramePr>
          <p:nvPr/>
        </p:nvGraphicFramePr>
        <p:xfrm>
          <a:off x="2207568" y="1772816"/>
          <a:ext cx="7776864" cy="377952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370840">
                <a:tc>
                  <a:txBody>
                    <a:bodyPr/>
                    <a:lstStyle/>
                    <a:p>
                      <a:r>
                        <a:rPr lang="es-PE" sz="2000" dirty="0"/>
                        <a:t>Alimento</a:t>
                      </a:r>
                    </a:p>
                  </a:txBody>
                  <a:tcPr/>
                </a:tc>
                <a:tc>
                  <a:txBody>
                    <a:bodyPr/>
                    <a:lstStyle/>
                    <a:p>
                      <a:r>
                        <a:rPr lang="es-PE" sz="2000" dirty="0"/>
                        <a:t>N°</a:t>
                      </a:r>
                      <a:r>
                        <a:rPr lang="es-PE" sz="2000" baseline="0" dirty="0"/>
                        <a:t> porciones</a:t>
                      </a:r>
                      <a:endParaRPr lang="es-PE" sz="2000" dirty="0"/>
                    </a:p>
                  </a:txBody>
                  <a:tcPr/>
                </a:tc>
                <a:tc>
                  <a:txBody>
                    <a:bodyPr/>
                    <a:lstStyle/>
                    <a:p>
                      <a:r>
                        <a:rPr lang="es-PE" sz="2000" dirty="0"/>
                        <a:t>Calcio estimado mg</a:t>
                      </a:r>
                    </a:p>
                  </a:txBody>
                  <a:tcPr/>
                </a:tc>
                <a:tc>
                  <a:txBody>
                    <a:bodyPr/>
                    <a:lstStyle/>
                    <a:p>
                      <a:r>
                        <a:rPr lang="es-PE" sz="2000" dirty="0"/>
                        <a:t>Calcio ingerido mg</a:t>
                      </a:r>
                    </a:p>
                  </a:txBody>
                  <a:tcPr/>
                </a:tc>
                <a:extLst>
                  <a:ext uri="{0D108BD9-81ED-4DB2-BD59-A6C34878D82A}">
                    <a16:rowId xmlns:a16="http://schemas.microsoft.com/office/drawing/2014/main" val="10000"/>
                  </a:ext>
                </a:extLst>
              </a:tr>
              <a:tr h="370840">
                <a:tc>
                  <a:txBody>
                    <a:bodyPr/>
                    <a:lstStyle/>
                    <a:p>
                      <a:r>
                        <a:rPr lang="es-PE" sz="2000" dirty="0"/>
                        <a:t>Leche (8 oz)</a:t>
                      </a:r>
                    </a:p>
                  </a:txBody>
                  <a:tcPr/>
                </a:tc>
                <a:tc>
                  <a:txBody>
                    <a:bodyPr/>
                    <a:lstStyle/>
                    <a:p>
                      <a:endParaRPr lang="es-PE" sz="2000"/>
                    </a:p>
                  </a:txBody>
                  <a:tcPr/>
                </a:tc>
                <a:tc>
                  <a:txBody>
                    <a:bodyPr/>
                    <a:lstStyle/>
                    <a:p>
                      <a:r>
                        <a:rPr lang="es-PE" sz="2000" dirty="0"/>
                        <a:t>X 300</a:t>
                      </a:r>
                    </a:p>
                  </a:txBody>
                  <a:tcPr/>
                </a:tc>
                <a:tc>
                  <a:txBody>
                    <a:bodyPr/>
                    <a:lstStyle/>
                    <a:p>
                      <a:endParaRPr lang="es-PE" sz="2000"/>
                    </a:p>
                  </a:txBody>
                  <a:tcPr/>
                </a:tc>
                <a:extLst>
                  <a:ext uri="{0D108BD9-81ED-4DB2-BD59-A6C34878D82A}">
                    <a16:rowId xmlns:a16="http://schemas.microsoft.com/office/drawing/2014/main" val="10001"/>
                  </a:ext>
                </a:extLst>
              </a:tr>
              <a:tr h="370840">
                <a:tc>
                  <a:txBody>
                    <a:bodyPr/>
                    <a:lstStyle/>
                    <a:p>
                      <a:r>
                        <a:rPr lang="es-PE" sz="2000" dirty="0"/>
                        <a:t>Yogurt (6 oz)</a:t>
                      </a:r>
                    </a:p>
                  </a:txBody>
                  <a:tcPr/>
                </a:tc>
                <a:tc>
                  <a:txBody>
                    <a:bodyPr/>
                    <a:lstStyle/>
                    <a:p>
                      <a:endParaRPr lang="es-PE" sz="2000"/>
                    </a:p>
                  </a:txBody>
                  <a:tcPr/>
                </a:tc>
                <a:tc>
                  <a:txBody>
                    <a:bodyPr/>
                    <a:lstStyle/>
                    <a:p>
                      <a:r>
                        <a:rPr lang="es-PE" sz="2000" dirty="0"/>
                        <a:t>X 300</a:t>
                      </a:r>
                    </a:p>
                  </a:txBody>
                  <a:tcPr/>
                </a:tc>
                <a:tc>
                  <a:txBody>
                    <a:bodyPr/>
                    <a:lstStyle/>
                    <a:p>
                      <a:endParaRPr lang="es-PE" sz="2000"/>
                    </a:p>
                  </a:txBody>
                  <a:tcPr/>
                </a:tc>
                <a:extLst>
                  <a:ext uri="{0D108BD9-81ED-4DB2-BD59-A6C34878D82A}">
                    <a16:rowId xmlns:a16="http://schemas.microsoft.com/office/drawing/2014/main" val="10002"/>
                  </a:ext>
                </a:extLst>
              </a:tr>
              <a:tr h="370840">
                <a:tc>
                  <a:txBody>
                    <a:bodyPr/>
                    <a:lstStyle/>
                    <a:p>
                      <a:r>
                        <a:rPr lang="es-PE" sz="2000" dirty="0"/>
                        <a:t>Queso (1 oz)</a:t>
                      </a:r>
                    </a:p>
                  </a:txBody>
                  <a:tcPr/>
                </a:tc>
                <a:tc>
                  <a:txBody>
                    <a:bodyPr/>
                    <a:lstStyle/>
                    <a:p>
                      <a:endParaRPr lang="es-PE" sz="2000"/>
                    </a:p>
                  </a:txBody>
                  <a:tcPr/>
                </a:tc>
                <a:tc>
                  <a:txBody>
                    <a:bodyPr/>
                    <a:lstStyle/>
                    <a:p>
                      <a:r>
                        <a:rPr lang="es-PE" sz="2000" dirty="0"/>
                        <a:t>X 200</a:t>
                      </a:r>
                    </a:p>
                  </a:txBody>
                  <a:tcPr/>
                </a:tc>
                <a:tc>
                  <a:txBody>
                    <a:bodyPr/>
                    <a:lstStyle/>
                    <a:p>
                      <a:endParaRPr lang="es-PE" sz="2000"/>
                    </a:p>
                  </a:txBody>
                  <a:tcPr/>
                </a:tc>
                <a:extLst>
                  <a:ext uri="{0D108BD9-81ED-4DB2-BD59-A6C34878D82A}">
                    <a16:rowId xmlns:a16="http://schemas.microsoft.com/office/drawing/2014/main" val="10003"/>
                  </a:ext>
                </a:extLst>
              </a:tr>
              <a:tr h="370840">
                <a:tc>
                  <a:txBody>
                    <a:bodyPr/>
                    <a:lstStyle/>
                    <a:p>
                      <a:r>
                        <a:rPr lang="es-PE" sz="2000" dirty="0"/>
                        <a:t>Alimentos fortificados</a:t>
                      </a:r>
                    </a:p>
                  </a:txBody>
                  <a:tcPr/>
                </a:tc>
                <a:tc>
                  <a:txBody>
                    <a:bodyPr/>
                    <a:lstStyle/>
                    <a:p>
                      <a:endParaRPr lang="es-PE" sz="2000"/>
                    </a:p>
                  </a:txBody>
                  <a:tcPr/>
                </a:tc>
                <a:tc>
                  <a:txBody>
                    <a:bodyPr/>
                    <a:lstStyle/>
                    <a:p>
                      <a:r>
                        <a:rPr lang="es-PE" sz="2000" dirty="0"/>
                        <a:t>X 80 -</a:t>
                      </a:r>
                      <a:r>
                        <a:rPr lang="es-PE" sz="2000" baseline="0" dirty="0"/>
                        <a:t> 1000</a:t>
                      </a:r>
                      <a:endParaRPr lang="es-PE" sz="2000" dirty="0"/>
                    </a:p>
                  </a:txBody>
                  <a:tcPr/>
                </a:tc>
                <a:tc>
                  <a:txBody>
                    <a:bodyPr/>
                    <a:lstStyle/>
                    <a:p>
                      <a:endParaRPr lang="es-PE" sz="2000"/>
                    </a:p>
                  </a:txBody>
                  <a:tcPr/>
                </a:tc>
                <a:extLst>
                  <a:ext uri="{0D108BD9-81ED-4DB2-BD59-A6C34878D82A}">
                    <a16:rowId xmlns:a16="http://schemas.microsoft.com/office/drawing/2014/main" val="10004"/>
                  </a:ext>
                </a:extLst>
              </a:tr>
              <a:tr h="370840">
                <a:tc>
                  <a:txBody>
                    <a:bodyPr/>
                    <a:lstStyle/>
                    <a:p>
                      <a:endParaRPr lang="es-PE" sz="2000"/>
                    </a:p>
                  </a:txBody>
                  <a:tcPr/>
                </a:tc>
                <a:tc>
                  <a:txBody>
                    <a:bodyPr/>
                    <a:lstStyle/>
                    <a:p>
                      <a:endParaRPr lang="es-PE" sz="2000"/>
                    </a:p>
                  </a:txBody>
                  <a:tcPr/>
                </a:tc>
                <a:tc>
                  <a:txBody>
                    <a:bodyPr/>
                    <a:lstStyle/>
                    <a:p>
                      <a:r>
                        <a:rPr lang="es-PE" sz="2000" dirty="0"/>
                        <a:t>Subtotal</a:t>
                      </a:r>
                      <a:r>
                        <a:rPr lang="es-PE" sz="2000" baseline="0" dirty="0"/>
                        <a:t> =</a:t>
                      </a:r>
                      <a:endParaRPr lang="es-PE" sz="2000" dirty="0"/>
                    </a:p>
                  </a:txBody>
                  <a:tcPr/>
                </a:tc>
                <a:tc>
                  <a:txBody>
                    <a:bodyPr/>
                    <a:lstStyle/>
                    <a:p>
                      <a:endParaRPr lang="es-PE" sz="2000"/>
                    </a:p>
                  </a:txBody>
                  <a:tcPr/>
                </a:tc>
                <a:extLst>
                  <a:ext uri="{0D108BD9-81ED-4DB2-BD59-A6C34878D82A}">
                    <a16:rowId xmlns:a16="http://schemas.microsoft.com/office/drawing/2014/main" val="10005"/>
                  </a:ext>
                </a:extLst>
              </a:tr>
              <a:tr h="370840">
                <a:tc>
                  <a:txBody>
                    <a:bodyPr/>
                    <a:lstStyle/>
                    <a:p>
                      <a:r>
                        <a:rPr lang="es-PE" sz="2000" dirty="0"/>
                        <a:t>Otras</a:t>
                      </a:r>
                      <a:r>
                        <a:rPr lang="es-PE" sz="2000" baseline="0" dirty="0"/>
                        <a:t> fuentes</a:t>
                      </a:r>
                      <a:endParaRPr lang="es-PE" sz="2000" dirty="0"/>
                    </a:p>
                  </a:txBody>
                  <a:tcPr/>
                </a:tc>
                <a:tc>
                  <a:txBody>
                    <a:bodyPr/>
                    <a:lstStyle/>
                    <a:p>
                      <a:endParaRPr lang="es-PE" sz="2000"/>
                    </a:p>
                  </a:txBody>
                  <a:tcPr/>
                </a:tc>
                <a:tc>
                  <a:txBody>
                    <a:bodyPr/>
                    <a:lstStyle/>
                    <a:p>
                      <a:endParaRPr lang="es-PE" sz="2000" dirty="0"/>
                    </a:p>
                  </a:txBody>
                  <a:tcPr/>
                </a:tc>
                <a:tc>
                  <a:txBody>
                    <a:bodyPr/>
                    <a:lstStyle/>
                    <a:p>
                      <a:r>
                        <a:rPr lang="es-PE" sz="2000" dirty="0"/>
                        <a:t>+250</a:t>
                      </a:r>
                    </a:p>
                  </a:txBody>
                  <a:tcPr/>
                </a:tc>
                <a:extLst>
                  <a:ext uri="{0D108BD9-81ED-4DB2-BD59-A6C34878D82A}">
                    <a16:rowId xmlns:a16="http://schemas.microsoft.com/office/drawing/2014/main" val="10006"/>
                  </a:ext>
                </a:extLst>
              </a:tr>
              <a:tr h="370840">
                <a:tc>
                  <a:txBody>
                    <a:bodyPr/>
                    <a:lstStyle/>
                    <a:p>
                      <a:endParaRPr lang="es-PE" sz="2000"/>
                    </a:p>
                  </a:txBody>
                  <a:tcPr/>
                </a:tc>
                <a:tc>
                  <a:txBody>
                    <a:bodyPr/>
                    <a:lstStyle/>
                    <a:p>
                      <a:endParaRPr lang="es-PE" sz="2000"/>
                    </a:p>
                  </a:txBody>
                  <a:tcPr/>
                </a:tc>
                <a:tc>
                  <a:txBody>
                    <a:bodyPr/>
                    <a:lstStyle/>
                    <a:p>
                      <a:r>
                        <a:rPr lang="es-PE" sz="2000" dirty="0"/>
                        <a:t>Total</a:t>
                      </a:r>
                    </a:p>
                  </a:txBody>
                  <a:tcPr/>
                </a:tc>
                <a:tc>
                  <a:txBody>
                    <a:bodyPr/>
                    <a:lstStyle/>
                    <a:p>
                      <a:endParaRPr lang="es-PE" sz="2000" dirty="0"/>
                    </a:p>
                  </a:txBody>
                  <a:tcPr/>
                </a:tc>
                <a:extLst>
                  <a:ext uri="{0D108BD9-81ED-4DB2-BD59-A6C34878D82A}">
                    <a16:rowId xmlns:a16="http://schemas.microsoft.com/office/drawing/2014/main" val="10007"/>
                  </a:ext>
                </a:extLst>
              </a:tr>
            </a:tbl>
          </a:graphicData>
        </a:graphic>
      </p:graphicFrame>
      <p:grpSp>
        <p:nvGrpSpPr>
          <p:cNvPr id="7" name="6 Grupo"/>
          <p:cNvGrpSpPr/>
          <p:nvPr/>
        </p:nvGrpSpPr>
        <p:grpSpPr>
          <a:xfrm>
            <a:off x="6297461" y="6167036"/>
            <a:ext cx="4214725" cy="616844"/>
            <a:chOff x="4773460" y="6167036"/>
            <a:chExt cx="4214725" cy="616844"/>
          </a:xfrm>
        </p:grpSpPr>
        <p:pic>
          <p:nvPicPr>
            <p:cNvPr id="8" name="Picture 4" descr="National Osteoporosis Foundation"/>
            <p:cNvPicPr>
              <a:picLocks noChangeAspect="1" noChangeArrowheads="1"/>
            </p:cNvPicPr>
            <p:nvPr/>
          </p:nvPicPr>
          <p:blipFill>
            <a:blip r:embed="rId2" cstate="print"/>
            <a:srcRect/>
            <a:stretch>
              <a:fillRect/>
            </a:stretch>
          </p:blipFill>
          <p:spPr bwMode="auto">
            <a:xfrm>
              <a:off x="8393620" y="6167036"/>
              <a:ext cx="594565" cy="571550"/>
            </a:xfrm>
            <a:prstGeom prst="rect">
              <a:avLst/>
            </a:prstGeom>
            <a:noFill/>
          </p:spPr>
        </p:pic>
        <p:sp>
          <p:nvSpPr>
            <p:cNvPr id="9" name="8 CuadroTexto"/>
            <p:cNvSpPr txBox="1"/>
            <p:nvPr/>
          </p:nvSpPr>
          <p:spPr>
            <a:xfrm>
              <a:off x="4773460" y="6445326"/>
              <a:ext cx="3614964" cy="338554"/>
            </a:xfrm>
            <a:prstGeom prst="rect">
              <a:avLst/>
            </a:prstGeom>
            <a:noFill/>
          </p:spPr>
          <p:txBody>
            <a:bodyPr wrap="none" rtlCol="0">
              <a:spAutoFit/>
            </a:bodyPr>
            <a:lstStyle/>
            <a:p>
              <a:r>
                <a:rPr lang="en-US" sz="1600" dirty="0" err="1"/>
                <a:t>Osteoporos</a:t>
              </a:r>
              <a:r>
                <a:rPr lang="en-US" sz="1600" dirty="0"/>
                <a:t> Int. 2014 Oct;25(10):2359-81</a:t>
              </a:r>
              <a:endParaRPr lang="es-PE" sz="1600" dirty="0"/>
            </a:p>
          </p:txBody>
        </p:sp>
      </p:grpSp>
    </p:spTree>
    <p:extLst>
      <p:ext uri="{BB962C8B-B14F-4D97-AF65-F5344CB8AC3E}">
        <p14:creationId xmlns:p14="http://schemas.microsoft.com/office/powerpoint/2010/main" val="63314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495550" y="188913"/>
            <a:ext cx="7632700" cy="1143000"/>
          </a:xfrm>
        </p:spPr>
        <p:txBody>
          <a:bodyPr/>
          <a:lstStyle/>
          <a:p>
            <a:pPr algn="ctr" eaLnBrk="1" hangingPunct="1"/>
            <a:r>
              <a:rPr lang="es-ES" altLang="es-PE" sz="2800" b="1" dirty="0">
                <a:solidFill>
                  <a:schemeClr val="accent1">
                    <a:lumMod val="50000"/>
                  </a:schemeClr>
                </a:solidFill>
              </a:rPr>
              <a:t>Consumo de calcio en mujeres mayores de 50 años de Lima Metropolitana</a:t>
            </a:r>
          </a:p>
        </p:txBody>
      </p:sp>
      <p:graphicFrame>
        <p:nvGraphicFramePr>
          <p:cNvPr id="166915" name="Group 3"/>
          <p:cNvGraphicFramePr>
            <a:graphicFrameLocks noGrp="1"/>
          </p:cNvGraphicFramePr>
          <p:nvPr>
            <p:ph idx="1"/>
          </p:nvPr>
        </p:nvGraphicFramePr>
        <p:xfrm>
          <a:off x="2735263" y="1412876"/>
          <a:ext cx="6889750" cy="4156075"/>
        </p:xfrm>
        <a:graphic>
          <a:graphicData uri="http://schemas.openxmlformats.org/drawingml/2006/table">
            <a:tbl>
              <a:tblPr/>
              <a:tblGrid>
                <a:gridCol w="2935287">
                  <a:extLst>
                    <a:ext uri="{9D8B030D-6E8A-4147-A177-3AD203B41FA5}">
                      <a16:colId xmlns:a16="http://schemas.microsoft.com/office/drawing/2014/main" val="20000"/>
                    </a:ext>
                  </a:extLst>
                </a:gridCol>
                <a:gridCol w="1655763">
                  <a:extLst>
                    <a:ext uri="{9D8B030D-6E8A-4147-A177-3AD203B41FA5}">
                      <a16:colId xmlns:a16="http://schemas.microsoft.com/office/drawing/2014/main" val="20001"/>
                    </a:ext>
                  </a:extLst>
                </a:gridCol>
                <a:gridCol w="2298700">
                  <a:extLst>
                    <a:ext uri="{9D8B030D-6E8A-4147-A177-3AD203B41FA5}">
                      <a16:colId xmlns:a16="http://schemas.microsoft.com/office/drawing/2014/main" val="20002"/>
                    </a:ext>
                  </a:extLst>
                </a:gridCol>
              </a:tblGrid>
              <a:tr h="1069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0000"/>
                          </a:solidFill>
                          <a:effectLst/>
                          <a:latin typeface="Arial" charset="0"/>
                          <a:cs typeface="Times New Roman" pitchFamily="18" charset="0"/>
                        </a:rPr>
                        <a:t>T-Score</a:t>
                      </a:r>
                      <a:endParaRPr kumimoji="0" lang="en-US" sz="4800" b="0" i="0" u="none" strike="noStrike" cap="none" normalizeH="0" baseline="0">
                        <a:ln>
                          <a:noFill/>
                        </a:ln>
                        <a:solidFill>
                          <a:schemeClr val="tx1"/>
                        </a:solidFill>
                        <a:effectLst/>
                        <a:latin typeface="Arial" charset="0"/>
                      </a:endParaRPr>
                    </a:p>
                  </a:txBody>
                  <a:tcPr horzOverflow="overflow">
                    <a:lnL w="25400" cap="flat" cmpd="sng" algn="ctr">
                      <a:solidFill>
                        <a:srgbClr val="0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8080"/>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99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800" b="1" i="1" u="none" strike="noStrike" cap="none" normalizeH="0" baseline="0">
                          <a:ln>
                            <a:noFill/>
                          </a:ln>
                          <a:solidFill>
                            <a:srgbClr val="000000"/>
                          </a:solidFill>
                          <a:effectLst/>
                          <a:latin typeface="Arial" charset="0"/>
                          <a:cs typeface="Times New Roman" pitchFamily="18" charset="0"/>
                        </a:rPr>
                        <a:t>mg/día</a:t>
                      </a:r>
                      <a:endParaRPr kumimoji="0" lang="es-ES" sz="4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8080"/>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99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800" b="1" i="1" u="none" strike="noStrike" cap="none" normalizeH="0" baseline="0">
                          <a:ln>
                            <a:noFill/>
                          </a:ln>
                          <a:solidFill>
                            <a:srgbClr val="000000"/>
                          </a:solidFill>
                          <a:effectLst/>
                          <a:latin typeface="Arial" charset="0"/>
                          <a:cs typeface="Times New Roman" pitchFamily="18" charset="0"/>
                        </a:rPr>
                        <a:t>desv. estand.</a:t>
                      </a:r>
                      <a:endParaRPr kumimoji="0" lang="es-ES" sz="4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miter lim="800000"/>
                      <a:headEnd type="none" w="med" len="med"/>
                      <a:tailEnd type="none" w="med" len="med"/>
                    </a:lnL>
                    <a:lnR w="25400" cap="flat" cmpd="sng" algn="ctr">
                      <a:solidFill>
                        <a:srgbClr val="008080"/>
                      </a:solidFill>
                      <a:prstDash val="solid"/>
                      <a:miter lim="800000"/>
                      <a:headEnd type="none" w="med" len="med"/>
                      <a:tailEnd type="none" w="med" len="med"/>
                    </a:lnR>
                    <a:lnT w="25400" cap="flat" cmpd="sng" algn="ctr">
                      <a:solidFill>
                        <a:srgbClr val="008080"/>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028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0000"/>
                          </a:solidFill>
                          <a:effectLst/>
                          <a:latin typeface="Arial" charset="0"/>
                          <a:cs typeface="Times New Roman" pitchFamily="18" charset="0"/>
                        </a:rPr>
                        <a:t>Normal</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rgbClr val="000000"/>
                          </a:solidFill>
                          <a:effectLst/>
                          <a:latin typeface="Arial" charset="0"/>
                          <a:cs typeface="Times New Roman" pitchFamily="18" charset="0"/>
                        </a:rPr>
                        <a:t>( T &gt; -1.0 )</a:t>
                      </a:r>
                      <a:endParaRPr kumimoji="0" lang="en-US" sz="4000" b="0" i="0" u="none" strike="noStrike" cap="none" normalizeH="0" baseline="0">
                        <a:ln>
                          <a:noFill/>
                        </a:ln>
                        <a:solidFill>
                          <a:schemeClr val="tx1"/>
                        </a:solidFill>
                        <a:effectLst/>
                        <a:latin typeface="Arial" charset="0"/>
                      </a:endParaRPr>
                    </a:p>
                  </a:txBody>
                  <a:tcPr horzOverflow="overflow">
                    <a:lnL w="25400" cap="flat" cmpd="sng" algn="ctr">
                      <a:solidFill>
                        <a:srgbClr val="0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cs typeface="Times New Roman" pitchFamily="18" charset="0"/>
                        </a:rPr>
                        <a:t>620.66</a:t>
                      </a:r>
                      <a:endParaRPr kumimoji="0" lang="en-US" sz="4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cs typeface="Times New Roman" pitchFamily="18" charset="0"/>
                        </a:rPr>
                        <a:t>±137.68</a:t>
                      </a:r>
                      <a:endParaRPr kumimoji="0" lang="en-US" sz="4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miter lim="800000"/>
                      <a:headEnd type="none" w="med" len="med"/>
                      <a:tailEnd type="none" w="med" len="med"/>
                    </a:lnL>
                    <a:lnR w="25400" cap="flat" cmpd="sng" algn="ctr">
                      <a:solidFill>
                        <a:srgbClr val="00808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1028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0000"/>
                          </a:solidFill>
                          <a:effectLst/>
                          <a:latin typeface="Arial" charset="0"/>
                          <a:cs typeface="Times New Roman" pitchFamily="18" charset="0"/>
                        </a:rPr>
                        <a:t>Osteopenia</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rgbClr val="000000"/>
                          </a:solidFill>
                          <a:effectLst/>
                          <a:latin typeface="Arial" charset="0"/>
                          <a:cs typeface="Times New Roman" pitchFamily="18" charset="0"/>
                        </a:rPr>
                        <a:t>( -1.0 ≤ T &lt; -2.5 )</a:t>
                      </a:r>
                      <a:endParaRPr kumimoji="0" lang="en-US" sz="4000" b="0" i="0" u="none" strike="noStrike" cap="none" normalizeH="0" baseline="0">
                        <a:ln>
                          <a:noFill/>
                        </a:ln>
                        <a:solidFill>
                          <a:schemeClr val="tx1"/>
                        </a:solidFill>
                        <a:effectLst/>
                        <a:latin typeface="Arial" charset="0"/>
                      </a:endParaRPr>
                    </a:p>
                  </a:txBody>
                  <a:tcPr horzOverflow="overflow">
                    <a:lnL w="25400" cap="flat" cmpd="sng" algn="ctr">
                      <a:solidFill>
                        <a:srgbClr val="0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cs typeface="Times New Roman" pitchFamily="18" charset="0"/>
                        </a:rPr>
                        <a:t>612.10</a:t>
                      </a:r>
                      <a:endParaRPr kumimoji="0" lang="en-US" sz="4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cs typeface="Times New Roman" pitchFamily="18" charset="0"/>
                        </a:rPr>
                        <a:t>±171.86</a:t>
                      </a:r>
                      <a:endParaRPr kumimoji="0" lang="en-US" sz="4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miter lim="800000"/>
                      <a:headEnd type="none" w="med" len="med"/>
                      <a:tailEnd type="none" w="med" len="med"/>
                    </a:lnL>
                    <a:lnR w="25400" cap="flat" cmpd="sng" algn="ctr">
                      <a:solidFill>
                        <a:srgbClr val="00808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1028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800" b="1" i="1" u="none" strike="noStrike" cap="none" normalizeH="0" baseline="0">
                          <a:ln>
                            <a:noFill/>
                          </a:ln>
                          <a:solidFill>
                            <a:srgbClr val="000000"/>
                          </a:solidFill>
                          <a:effectLst/>
                          <a:latin typeface="Arial" charset="0"/>
                          <a:cs typeface="Times New Roman" pitchFamily="18" charset="0"/>
                        </a:rPr>
                        <a:t>Osteoporosis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800" b="0" i="1" u="none" strike="noStrike" cap="none" normalizeH="0" baseline="0">
                          <a:ln>
                            <a:noFill/>
                          </a:ln>
                          <a:solidFill>
                            <a:srgbClr val="000000"/>
                          </a:solidFill>
                          <a:effectLst/>
                          <a:latin typeface="Arial" charset="0"/>
                          <a:cs typeface="Times New Roman" pitchFamily="18" charset="0"/>
                        </a:rPr>
                        <a:t>( T ≤ -2.5 )</a:t>
                      </a:r>
                      <a:endParaRPr kumimoji="0" lang="es-ES" sz="4000" b="0" i="0" u="none" strike="noStrike" cap="none" normalizeH="0" baseline="0">
                        <a:ln>
                          <a:noFill/>
                        </a:ln>
                        <a:solidFill>
                          <a:schemeClr val="tx1"/>
                        </a:solidFill>
                        <a:effectLst/>
                        <a:latin typeface="Arial" charset="0"/>
                      </a:endParaRPr>
                    </a:p>
                  </a:txBody>
                  <a:tcPr horzOverflow="overflow">
                    <a:lnL w="25400" cap="flat" cmpd="sng" algn="ctr">
                      <a:solidFill>
                        <a:srgbClr val="0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25400" cap="flat" cmpd="sng" algn="ctr">
                      <a:solidFill>
                        <a:srgbClr val="008080"/>
                      </a:solidFill>
                      <a:prstDash val="solid"/>
                      <a:miter lim="800000"/>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a:ln>
                            <a:noFill/>
                          </a:ln>
                          <a:solidFill>
                            <a:srgbClr val="000000"/>
                          </a:solidFill>
                          <a:effectLst/>
                          <a:latin typeface="Arial" charset="0"/>
                          <a:cs typeface="Times New Roman" pitchFamily="18" charset="0"/>
                        </a:rPr>
                        <a:t>607.88</a:t>
                      </a:r>
                      <a:endParaRPr kumimoji="0" lang="es-ES" sz="4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25400" cap="flat" cmpd="sng" algn="ctr">
                      <a:solidFill>
                        <a:srgbClr val="008080"/>
                      </a:solidFill>
                      <a:prstDash val="solid"/>
                      <a:miter lim="800000"/>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a:ln>
                            <a:noFill/>
                          </a:ln>
                          <a:solidFill>
                            <a:srgbClr val="000000"/>
                          </a:solidFill>
                          <a:effectLst/>
                          <a:latin typeface="Arial" charset="0"/>
                          <a:cs typeface="Times New Roman" pitchFamily="18" charset="0"/>
                        </a:rPr>
                        <a:t>±155.78</a:t>
                      </a:r>
                      <a:endParaRPr kumimoji="0" lang="es-ES" sz="4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miter lim="800000"/>
                      <a:headEnd type="none" w="med" len="med"/>
                      <a:tailEnd type="none" w="med" len="med"/>
                    </a:lnL>
                    <a:lnR w="25400" cap="flat" cmpd="sng" algn="ctr">
                      <a:solidFill>
                        <a:srgbClr val="00808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25400" cap="flat" cmpd="sng" algn="ctr">
                      <a:solidFill>
                        <a:srgbClr val="00808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bl>
          </a:graphicData>
        </a:graphic>
      </p:graphicFrame>
      <p:pic>
        <p:nvPicPr>
          <p:cNvPr id="85017" name="Picture 25" descr="BanderaPe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75" y="6165851"/>
            <a:ext cx="8842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8" name="Text Box 26"/>
          <p:cNvSpPr txBox="1">
            <a:spLocks noChangeArrowheads="1"/>
          </p:cNvSpPr>
          <p:nvPr/>
        </p:nvSpPr>
        <p:spPr bwMode="auto">
          <a:xfrm>
            <a:off x="2566989" y="5734051"/>
            <a:ext cx="6789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PE" sz="2000" dirty="0">
                <a:latin typeface="Times New Roman" panose="02020603050405020304" pitchFamily="18" charset="0"/>
              </a:rPr>
              <a:t>Armando Calvo, Gustavo León, Carlos </a:t>
            </a:r>
            <a:r>
              <a:rPr lang="es-ES" altLang="es-PE" sz="2000" dirty="0" err="1">
                <a:latin typeface="Times New Roman" panose="02020603050405020304" pitchFamily="18" charset="0"/>
              </a:rPr>
              <a:t>Glave</a:t>
            </a:r>
            <a:r>
              <a:rPr lang="es-ES" altLang="es-PE" sz="2000" dirty="0">
                <a:latin typeface="Times New Roman" panose="02020603050405020304" pitchFamily="18" charset="0"/>
              </a:rPr>
              <a:t> y Víctor Camargo.</a:t>
            </a:r>
          </a:p>
          <a:p>
            <a:pPr eaLnBrk="1" hangingPunct="1">
              <a:spcBef>
                <a:spcPct val="0"/>
              </a:spcBef>
              <a:buFontTx/>
              <a:buNone/>
            </a:pPr>
            <a:r>
              <a:rPr lang="es-ES" altLang="es-PE" sz="2000" dirty="0">
                <a:latin typeface="Times New Roman" panose="02020603050405020304" pitchFamily="18" charset="0"/>
              </a:rPr>
              <a:t>PANLAR 2006. Lima, Perú.</a:t>
            </a:r>
          </a:p>
        </p:txBody>
      </p:sp>
    </p:spTree>
    <p:custDataLst>
      <p:tags r:id="rId1"/>
    </p:custDataLst>
    <p:extLst>
      <p:ext uri="{BB962C8B-B14F-4D97-AF65-F5344CB8AC3E}">
        <p14:creationId xmlns:p14="http://schemas.microsoft.com/office/powerpoint/2010/main" val="2688128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ChangeArrowheads="1"/>
          </p:cNvSpPr>
          <p:nvPr>
            <p:ph type="title" idx="4294967295"/>
          </p:nvPr>
        </p:nvSpPr>
        <p:spPr>
          <a:xfrm>
            <a:off x="1135852" y="814393"/>
            <a:ext cx="9604375" cy="1049337"/>
          </a:xfrm>
        </p:spPr>
        <p:txBody>
          <a:bodyPr>
            <a:normAutofit/>
          </a:bodyPr>
          <a:lstStyle/>
          <a:p>
            <a:pPr algn="ctr" eaLnBrk="1" hangingPunct="1"/>
            <a:r>
              <a:rPr lang="es-PE" altLang="es-PE" sz="3200" b="1" dirty="0">
                <a:solidFill>
                  <a:schemeClr val="tx2"/>
                </a:solidFill>
              </a:rPr>
              <a:t>NIVELES DE </a:t>
            </a:r>
            <a:r>
              <a:rPr lang="es-PE" altLang="es-PE" sz="3200" b="1" dirty="0">
                <a:solidFill>
                  <a:schemeClr val="accent1">
                    <a:lumMod val="50000"/>
                  </a:schemeClr>
                </a:solidFill>
              </a:rPr>
              <a:t>VITAMINA</a:t>
            </a:r>
            <a:r>
              <a:rPr lang="es-PE" altLang="es-PE" sz="3200" b="1" dirty="0">
                <a:solidFill>
                  <a:schemeClr val="tx2"/>
                </a:solidFill>
              </a:rPr>
              <a:t> D Y SU RELACION A LA DMO</a:t>
            </a:r>
            <a:endParaRPr lang="es-ES" altLang="es-PE" sz="3200" b="1" dirty="0">
              <a:solidFill>
                <a:schemeClr val="tx2"/>
              </a:solidFill>
            </a:endParaRPr>
          </a:p>
        </p:txBody>
      </p:sp>
      <p:pic>
        <p:nvPicPr>
          <p:cNvPr id="116740" name="Picture 6" descr="BanderaPe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6520" y="6195034"/>
            <a:ext cx="8842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452485" y="6445443"/>
            <a:ext cx="8971111" cy="338554"/>
          </a:xfrm>
          <a:prstGeom prst="rect">
            <a:avLst/>
          </a:prstGeom>
          <a:noFill/>
        </p:spPr>
        <p:txBody>
          <a:bodyPr wrap="square" rtlCol="0">
            <a:spAutoFit/>
          </a:bodyPr>
          <a:lstStyle/>
          <a:p>
            <a:r>
              <a:rPr lang="es-PE" sz="1600" dirty="0"/>
              <a:t>Sotelo W., </a:t>
            </a:r>
            <a:r>
              <a:rPr lang="es-PE" sz="1600" dirty="0" err="1"/>
              <a:t>Huamanchumo</a:t>
            </a:r>
            <a:r>
              <a:rPr lang="es-PE" sz="1600" dirty="0"/>
              <a:t> R, Berrocal A y Calvo A. Servicio de </a:t>
            </a:r>
            <a:r>
              <a:rPr lang="es-PE" sz="1600" dirty="0" err="1"/>
              <a:t>Inmunoreumatología</a:t>
            </a:r>
            <a:r>
              <a:rPr lang="es-PE" sz="1600" dirty="0"/>
              <a:t>. HNCH. UPCH. 2008.</a:t>
            </a:r>
          </a:p>
        </p:txBody>
      </p:sp>
      <p:pic>
        <p:nvPicPr>
          <p:cNvPr id="3" name="Imagen 2"/>
          <p:cNvPicPr>
            <a:picLocks noChangeAspect="1"/>
          </p:cNvPicPr>
          <p:nvPr/>
        </p:nvPicPr>
        <p:blipFill>
          <a:blip r:embed="rId3"/>
          <a:stretch>
            <a:fillRect/>
          </a:stretch>
        </p:blipFill>
        <p:spPr>
          <a:xfrm>
            <a:off x="6527724" y="2239465"/>
            <a:ext cx="4376066" cy="3158177"/>
          </a:xfrm>
          <a:prstGeom prst="rect">
            <a:avLst/>
          </a:prstGeom>
        </p:spPr>
      </p:pic>
      <p:pic>
        <p:nvPicPr>
          <p:cNvPr id="5" name="Imagen 4"/>
          <p:cNvPicPr>
            <a:picLocks noChangeAspect="1"/>
          </p:cNvPicPr>
          <p:nvPr/>
        </p:nvPicPr>
        <p:blipFill>
          <a:blip r:embed="rId4"/>
          <a:stretch>
            <a:fillRect/>
          </a:stretch>
        </p:blipFill>
        <p:spPr>
          <a:xfrm>
            <a:off x="1194942" y="2239465"/>
            <a:ext cx="4743099" cy="3145809"/>
          </a:xfrm>
          <a:prstGeom prst="rect">
            <a:avLst/>
          </a:prstGeom>
        </p:spPr>
      </p:pic>
    </p:spTree>
    <p:extLst>
      <p:ext uri="{BB962C8B-B14F-4D97-AF65-F5344CB8AC3E}">
        <p14:creationId xmlns:p14="http://schemas.microsoft.com/office/powerpoint/2010/main" val="371933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err="1">
                <a:solidFill>
                  <a:schemeClr val="accent1">
                    <a:lumMod val="50000"/>
                  </a:schemeClr>
                </a:solidFill>
              </a:rPr>
              <a:t>Vitamin</a:t>
            </a:r>
            <a:r>
              <a:rPr lang="es-PE" b="1" dirty="0">
                <a:solidFill>
                  <a:schemeClr val="accent1">
                    <a:lumMod val="50000"/>
                  </a:schemeClr>
                </a:solidFill>
              </a:rPr>
              <a:t> K and Osteoporosis</a:t>
            </a:r>
          </a:p>
        </p:txBody>
      </p:sp>
      <p:pic>
        <p:nvPicPr>
          <p:cNvPr id="4" name="Marcador de contenido 3"/>
          <p:cNvPicPr>
            <a:picLocks noGrp="1" noChangeAspect="1"/>
          </p:cNvPicPr>
          <p:nvPr>
            <p:ph idx="1"/>
          </p:nvPr>
        </p:nvPicPr>
        <p:blipFill>
          <a:blip r:embed="rId3"/>
          <a:stretch>
            <a:fillRect/>
          </a:stretch>
        </p:blipFill>
        <p:spPr>
          <a:xfrm>
            <a:off x="2880223" y="1736845"/>
            <a:ext cx="6431553" cy="4351338"/>
          </a:xfrm>
          <a:prstGeom prst="rect">
            <a:avLst/>
          </a:prstGeom>
        </p:spPr>
      </p:pic>
      <p:sp>
        <p:nvSpPr>
          <p:cNvPr id="5" name="CuadroTexto 4"/>
          <p:cNvSpPr txBox="1"/>
          <p:nvPr/>
        </p:nvSpPr>
        <p:spPr>
          <a:xfrm>
            <a:off x="2880223" y="6311900"/>
            <a:ext cx="6538985" cy="461665"/>
          </a:xfrm>
          <a:prstGeom prst="rect">
            <a:avLst/>
          </a:prstGeom>
          <a:noFill/>
        </p:spPr>
        <p:txBody>
          <a:bodyPr wrap="square" rtlCol="0">
            <a:spAutoFit/>
          </a:bodyPr>
          <a:lstStyle/>
          <a:p>
            <a:r>
              <a:rPr lang="es-PE" sz="1200"/>
              <a:t>Fusaro, M., Cianciolo, G., Brandi, M. L., Ferrari, S., Nickolas, T. L., Tripepi, G., ... &amp; M. Cheung, A. (2020). Vitamin K and osteoporosis. Nutrients, 12(12), 3625.</a:t>
            </a:r>
            <a:endParaRPr lang="es-PE" sz="1200" dirty="0"/>
          </a:p>
        </p:txBody>
      </p:sp>
    </p:spTree>
    <p:extLst>
      <p:ext uri="{BB962C8B-B14F-4D97-AF65-F5344CB8AC3E}">
        <p14:creationId xmlns:p14="http://schemas.microsoft.com/office/powerpoint/2010/main" val="338782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A6CA7-0109-DD99-F5AC-43E9FB0F0B25}"/>
              </a:ext>
            </a:extLst>
          </p:cNvPr>
          <p:cNvSpPr>
            <a:spLocks noGrp="1"/>
          </p:cNvSpPr>
          <p:nvPr>
            <p:ph type="title"/>
          </p:nvPr>
        </p:nvSpPr>
        <p:spPr/>
        <p:txBody>
          <a:bodyPr>
            <a:normAutofit fontScale="90000"/>
          </a:bodyPr>
          <a:lstStyle/>
          <a:p>
            <a:pPr algn="ctr"/>
            <a:r>
              <a:rPr lang="es-PE" b="1" noProof="0">
                <a:solidFill>
                  <a:schemeClr val="accent1">
                    <a:lumMod val="50000"/>
                  </a:schemeClr>
                </a:solidFill>
              </a:rPr>
              <a:t>Ejercicio para prevenir las </a:t>
            </a:r>
            <a:r>
              <a:rPr lang="es-PE" b="1" noProof="0" dirty="0" err="1">
                <a:solidFill>
                  <a:schemeClr val="accent1">
                    <a:lumMod val="50000"/>
                  </a:schemeClr>
                </a:solidFill>
              </a:rPr>
              <a:t>caidas</a:t>
            </a:r>
            <a:r>
              <a:rPr lang="es-PE" b="1" noProof="0" dirty="0">
                <a:solidFill>
                  <a:schemeClr val="accent1">
                    <a:lumMod val="50000"/>
                  </a:schemeClr>
                </a:solidFill>
              </a:rPr>
              <a:t> y fracturas en mujeres post menopáusicas y varones &gt;50 años</a:t>
            </a:r>
          </a:p>
        </p:txBody>
      </p:sp>
      <p:sp>
        <p:nvSpPr>
          <p:cNvPr id="3" name="Marcador de contenido 2">
            <a:extLst>
              <a:ext uri="{FF2B5EF4-FFF2-40B4-BE49-F238E27FC236}">
                <a16:creationId xmlns:a16="http://schemas.microsoft.com/office/drawing/2014/main" id="{6F84E3A6-F1FF-ABE6-ED2E-895E5FF38647}"/>
              </a:ext>
            </a:extLst>
          </p:cNvPr>
          <p:cNvSpPr>
            <a:spLocks noGrp="1"/>
          </p:cNvSpPr>
          <p:nvPr>
            <p:ph idx="1"/>
          </p:nvPr>
        </p:nvSpPr>
        <p:spPr/>
        <p:txBody>
          <a:bodyPr>
            <a:normAutofit fontScale="92500" lnSpcReduction="10000"/>
          </a:bodyPr>
          <a:lstStyle/>
          <a:p>
            <a:pPr algn="just"/>
            <a:r>
              <a:rPr lang="es-ES" dirty="0"/>
              <a:t>Realizar entrenamiento de </a:t>
            </a:r>
            <a:r>
              <a:rPr lang="es-ES" b="1" dirty="0"/>
              <a:t>equilibrio y fortalecimiento </a:t>
            </a:r>
            <a:r>
              <a:rPr lang="es-ES" dirty="0"/>
              <a:t>≥ dos veces por semana para reducir riesgo de caídas. Aumente dificultad, ritmo, frecuencia,  volumen (series, repeticiones) o la resistencia con el tiempo. </a:t>
            </a:r>
          </a:p>
          <a:p>
            <a:pPr algn="just"/>
            <a:r>
              <a:rPr lang="es-ES" dirty="0"/>
              <a:t>Los ejercicios de equilibrio desafían aspectos del equilibrio, como:</a:t>
            </a:r>
          </a:p>
          <a:p>
            <a:pPr lvl="1" algn="just"/>
            <a:r>
              <a:rPr lang="es-ES" dirty="0"/>
              <a:t>Transferir el peso corporal hasta el límite de la estabilidad</a:t>
            </a:r>
          </a:p>
          <a:p>
            <a:pPr lvl="1" algn="just"/>
            <a:r>
              <a:rPr lang="es-ES" dirty="0"/>
              <a:t>Reacción a situaciones que alteran el equilibrio (ej., atrapar y lanzar una pelota) </a:t>
            </a:r>
          </a:p>
          <a:p>
            <a:pPr lvl="1" algn="just"/>
            <a:r>
              <a:rPr lang="es-ES" dirty="0"/>
              <a:t>Mantener equilibrio al moverse (ej., taichí, elevaciones de talones, entrenamiento de agilidad)</a:t>
            </a:r>
          </a:p>
          <a:p>
            <a:pPr lvl="1" algn="just"/>
            <a:r>
              <a:rPr lang="es-ES" dirty="0"/>
              <a:t>Reducir la base de apoyo (ej., pararse sobre un pie).</a:t>
            </a:r>
          </a:p>
          <a:p>
            <a:pPr algn="just"/>
            <a:r>
              <a:rPr lang="es-ES" dirty="0"/>
              <a:t>Los ejercicios de fortalecimiento mejoran la capacidad para realizar tareas cotidianas o realizar actividades recreativas o de aptitud física (ej., pararse de una silla, subir escaleras para entrenar el senderismo).</a:t>
            </a:r>
          </a:p>
        </p:txBody>
      </p:sp>
      <p:sp>
        <p:nvSpPr>
          <p:cNvPr id="4" name="Text Box 4">
            <a:extLst>
              <a:ext uri="{FF2B5EF4-FFF2-40B4-BE49-F238E27FC236}">
                <a16:creationId xmlns:a16="http://schemas.microsoft.com/office/drawing/2014/main" id="{D014C265-9463-F185-DC26-1CAAEAFE6E93}"/>
              </a:ext>
            </a:extLst>
          </p:cNvPr>
          <p:cNvSpPr txBox="1">
            <a:spLocks noChangeArrowheads="1"/>
          </p:cNvSpPr>
          <p:nvPr/>
        </p:nvSpPr>
        <p:spPr bwMode="auto">
          <a:xfrm>
            <a:off x="7435149" y="6492875"/>
            <a:ext cx="3918651"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lgn="r"/>
            <a:r>
              <a:rPr lang="en-GB" altLang="es-PE" sz="1089" b="1" dirty="0">
                <a:latin typeface="Arial" panose="020B0604020202020204" pitchFamily="34" charset="0"/>
              </a:rPr>
              <a:t>Suzanne N. Morin et al. CMAJ 2023;195:E1333-E1348</a:t>
            </a:r>
          </a:p>
        </p:txBody>
      </p:sp>
    </p:spTree>
    <p:extLst>
      <p:ext uri="{BB962C8B-B14F-4D97-AF65-F5344CB8AC3E}">
        <p14:creationId xmlns:p14="http://schemas.microsoft.com/office/powerpoint/2010/main" val="798236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PE" sz="4000" b="1" dirty="0" err="1">
                <a:solidFill>
                  <a:schemeClr val="accent1">
                    <a:lumMod val="50000"/>
                  </a:schemeClr>
                </a:solidFill>
              </a:rPr>
              <a:t>Sarcopenia</a:t>
            </a:r>
            <a:r>
              <a:rPr lang="es-PE" sz="4000" b="1" dirty="0">
                <a:solidFill>
                  <a:schemeClr val="accent1">
                    <a:lumMod val="50000"/>
                  </a:schemeClr>
                </a:solidFill>
              </a:rPr>
              <a:t>, osteoporosis and </a:t>
            </a:r>
            <a:r>
              <a:rPr lang="es-PE" sz="4000" b="1" dirty="0" err="1">
                <a:solidFill>
                  <a:schemeClr val="accent1">
                    <a:lumMod val="50000"/>
                  </a:schemeClr>
                </a:solidFill>
              </a:rPr>
              <a:t>frailty</a:t>
            </a:r>
            <a:endParaRPr lang="es-PE" sz="4000" b="1" dirty="0">
              <a:solidFill>
                <a:schemeClr val="accent1">
                  <a:lumMod val="50000"/>
                </a:schemeClr>
              </a:solidFill>
            </a:endParaRPr>
          </a:p>
        </p:txBody>
      </p:sp>
      <p:pic>
        <p:nvPicPr>
          <p:cNvPr id="4" name="Marcador de contenido 3"/>
          <p:cNvPicPr>
            <a:picLocks noGrp="1" noChangeAspect="1"/>
          </p:cNvPicPr>
          <p:nvPr>
            <p:ph idx="1"/>
          </p:nvPr>
        </p:nvPicPr>
        <p:blipFill>
          <a:blip r:embed="rId2"/>
          <a:stretch>
            <a:fillRect/>
          </a:stretch>
        </p:blipFill>
        <p:spPr>
          <a:xfrm>
            <a:off x="3421333" y="1801640"/>
            <a:ext cx="5349332" cy="3986024"/>
          </a:xfrm>
          <a:prstGeom prst="rect">
            <a:avLst/>
          </a:prstGeom>
        </p:spPr>
      </p:pic>
      <p:sp>
        <p:nvSpPr>
          <p:cNvPr id="5" name="CuadroTexto 4"/>
          <p:cNvSpPr txBox="1"/>
          <p:nvPr/>
        </p:nvSpPr>
        <p:spPr>
          <a:xfrm>
            <a:off x="2668481" y="6311900"/>
            <a:ext cx="6855036" cy="523220"/>
          </a:xfrm>
          <a:prstGeom prst="rect">
            <a:avLst/>
          </a:prstGeom>
          <a:noFill/>
        </p:spPr>
        <p:txBody>
          <a:bodyPr wrap="square" rtlCol="0">
            <a:spAutoFit/>
          </a:bodyPr>
          <a:lstStyle/>
          <a:p>
            <a:pPr algn="ctr"/>
            <a:r>
              <a:rPr lang="es-PE" sz="1400"/>
              <a:t>Gielen, E., Dupont, J., Dejaeger, M., &amp; Laurent, M. R. (2023). Sarcopenia, osteoporosis and frailty. Metabolism, 145, 155638.</a:t>
            </a:r>
            <a:endParaRPr lang="es-PE" sz="1400" dirty="0"/>
          </a:p>
        </p:txBody>
      </p:sp>
    </p:spTree>
    <p:extLst>
      <p:ext uri="{BB962C8B-B14F-4D97-AF65-F5344CB8AC3E}">
        <p14:creationId xmlns:p14="http://schemas.microsoft.com/office/powerpoint/2010/main" val="10119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B551654-FAB5-D878-F871-A1CC009EEFAC}"/>
            </a:ext>
          </a:extLst>
        </p:cNvPr>
        <p:cNvGrpSpPr/>
        <p:nvPr/>
      </p:nvGrpSpPr>
      <p:grpSpPr>
        <a:xfrm>
          <a:off x="0" y="0"/>
          <a:ext cx="0" cy="0"/>
          <a:chOff x="0" y="0"/>
          <a:chExt cx="0" cy="0"/>
        </a:xfrm>
      </p:grpSpPr>
      <p:sp>
        <p:nvSpPr>
          <p:cNvPr id="4" name="Text Box 4">
            <a:extLst>
              <a:ext uri="{FF2B5EF4-FFF2-40B4-BE49-F238E27FC236}">
                <a16:creationId xmlns:a16="http://schemas.microsoft.com/office/drawing/2014/main" id="{D7BE7417-E82F-47F3-13F7-AE2812DE630E}"/>
              </a:ext>
            </a:extLst>
          </p:cNvPr>
          <p:cNvSpPr txBox="1">
            <a:spLocks noChangeArrowheads="1"/>
          </p:cNvSpPr>
          <p:nvPr/>
        </p:nvSpPr>
        <p:spPr bwMode="auto">
          <a:xfrm>
            <a:off x="7435149" y="6492875"/>
            <a:ext cx="3918651"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lgn="r"/>
            <a:r>
              <a:rPr lang="en-GB" altLang="es-PE" sz="1089" b="1" dirty="0">
                <a:latin typeface="Arial" panose="020B0604020202020204" pitchFamily="34" charset="0"/>
              </a:rPr>
              <a:t>Suzanne N. Morin et al. CMAJ 2023;195:E1333-E1348</a:t>
            </a:r>
          </a:p>
        </p:txBody>
      </p:sp>
      <p:sp>
        <p:nvSpPr>
          <p:cNvPr id="5" name="Marcador de contenido 4">
            <a:extLst>
              <a:ext uri="{FF2B5EF4-FFF2-40B4-BE49-F238E27FC236}">
                <a16:creationId xmlns:a16="http://schemas.microsoft.com/office/drawing/2014/main" id="{4C9849A7-7377-DF10-B120-58465618968D}"/>
              </a:ext>
            </a:extLst>
          </p:cNvPr>
          <p:cNvSpPr>
            <a:spLocks noGrp="1"/>
          </p:cNvSpPr>
          <p:nvPr>
            <p:ph idx="1"/>
          </p:nvPr>
        </p:nvSpPr>
        <p:spPr>
          <a:xfrm>
            <a:off x="838200" y="1777067"/>
            <a:ext cx="10515600" cy="4715808"/>
          </a:xfrm>
        </p:spPr>
        <p:txBody>
          <a:bodyPr>
            <a:normAutofit fontScale="92500" lnSpcReduction="20000"/>
          </a:bodyPr>
          <a:lstStyle/>
          <a:p>
            <a:pPr algn="just"/>
            <a:r>
              <a:rPr lang="es-ES" dirty="0"/>
              <a:t>La evaluación clínica de OP y fracturas incluye </a:t>
            </a:r>
            <a:r>
              <a:rPr lang="es-ES" b="1" dirty="0"/>
              <a:t>identificar factores de riesgo y signos de fracturas vertebrales no diagnosticadas</a:t>
            </a:r>
            <a:r>
              <a:rPr lang="es-ES" dirty="0"/>
              <a:t>.</a:t>
            </a:r>
          </a:p>
          <a:p>
            <a:pPr algn="just"/>
            <a:r>
              <a:rPr lang="es-ES" b="1" dirty="0"/>
              <a:t>FRAX para estimar riesgo de fractura. </a:t>
            </a:r>
            <a:r>
              <a:rPr lang="es-ES" dirty="0"/>
              <a:t>Puede subestimar riesgo de fractura en presencia de factores de riesgo específicos, como fracturas recientes, caídas recurrentes, otras comorbilidades o DMO muy baja en columna lumbar y cadera.</a:t>
            </a:r>
          </a:p>
          <a:p>
            <a:pPr algn="just"/>
            <a:r>
              <a:rPr lang="es-ES" b="1" dirty="0"/>
              <a:t>Añadir DMO </a:t>
            </a:r>
            <a:r>
              <a:rPr lang="es-ES" dirty="0"/>
              <a:t>en mujeres PM y hombres de 50 a 64 años con fracturas relacionadas a OP o ≥2 factores de riesgo clínicos, o ≥65 con 1 factor de riesgo clínico de fractura, o ≥ 70.</a:t>
            </a:r>
          </a:p>
          <a:p>
            <a:pPr algn="just"/>
            <a:r>
              <a:rPr lang="es-ES" b="1" dirty="0"/>
              <a:t>Imágenes vertebrales: </a:t>
            </a:r>
            <a:r>
              <a:rPr lang="es-ES" dirty="0"/>
              <a:t>RX lateral de columna o evaluar fracturas vertebrales en mujeres PM y hombres sin fracturas vertebrales conocidas en: </a:t>
            </a:r>
            <a:r>
              <a:rPr lang="es-ES" b="1" dirty="0"/>
              <a:t>&gt;65 con T ≤-2,5 </a:t>
            </a:r>
            <a:r>
              <a:rPr lang="es-ES" dirty="0"/>
              <a:t>(CF, cadera total o columna lumbar), o con riesgo de </a:t>
            </a:r>
            <a:r>
              <a:rPr lang="es-ES" b="1" dirty="0"/>
              <a:t>fractura OP mayor a 10 años de 15% a 19,9%. </a:t>
            </a:r>
            <a:r>
              <a:rPr lang="es-ES" dirty="0"/>
              <a:t>También si existen </a:t>
            </a:r>
            <a:r>
              <a:rPr lang="es-ES" b="1" dirty="0"/>
              <a:t>signos clínicos de fracturas vertebrales no diagnosticadas</a:t>
            </a:r>
            <a:r>
              <a:rPr lang="es-ES" dirty="0"/>
              <a:t>. Las fracturas vertebrales pueden orientar elección y duración del tratamiento.</a:t>
            </a:r>
            <a:endParaRPr lang="es-PE" dirty="0"/>
          </a:p>
        </p:txBody>
      </p:sp>
      <p:sp>
        <p:nvSpPr>
          <p:cNvPr id="8" name="Título 7">
            <a:extLst>
              <a:ext uri="{FF2B5EF4-FFF2-40B4-BE49-F238E27FC236}">
                <a16:creationId xmlns:a16="http://schemas.microsoft.com/office/drawing/2014/main" id="{D7661A4C-B67F-471C-4665-D51AFAAC02DE}"/>
              </a:ext>
            </a:extLst>
          </p:cNvPr>
          <p:cNvSpPr>
            <a:spLocks noGrp="1"/>
          </p:cNvSpPr>
          <p:nvPr>
            <p:ph type="title"/>
          </p:nvPr>
        </p:nvSpPr>
        <p:spPr/>
        <p:txBody>
          <a:bodyPr>
            <a:normAutofit/>
          </a:bodyPr>
          <a:lstStyle/>
          <a:p>
            <a:pPr algn="ctr"/>
            <a:r>
              <a:rPr lang="es-PE" b="1" noProof="0" dirty="0">
                <a:solidFill>
                  <a:schemeClr val="accent1">
                    <a:lumMod val="50000"/>
                  </a:schemeClr>
                </a:solidFill>
              </a:rPr>
              <a:t>Evaluación del riesgo de fractura y terapia</a:t>
            </a:r>
          </a:p>
        </p:txBody>
      </p:sp>
    </p:spTree>
    <p:extLst>
      <p:ext uri="{BB962C8B-B14F-4D97-AF65-F5344CB8AC3E}">
        <p14:creationId xmlns:p14="http://schemas.microsoft.com/office/powerpoint/2010/main" val="321107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8DA7F67-3C13-C27B-DF12-65C2E2D63F3B}"/>
            </a:ext>
          </a:extLst>
        </p:cNvPr>
        <p:cNvGrpSpPr/>
        <p:nvPr/>
      </p:nvGrpSpPr>
      <p:grpSpPr>
        <a:xfrm>
          <a:off x="0" y="0"/>
          <a:ext cx="0" cy="0"/>
          <a:chOff x="0" y="0"/>
          <a:chExt cx="0" cy="0"/>
        </a:xfrm>
      </p:grpSpPr>
      <p:sp>
        <p:nvSpPr>
          <p:cNvPr id="4" name="Text Box 4">
            <a:extLst>
              <a:ext uri="{FF2B5EF4-FFF2-40B4-BE49-F238E27FC236}">
                <a16:creationId xmlns:a16="http://schemas.microsoft.com/office/drawing/2014/main" id="{03C44FED-0A13-AC1F-90A0-948F622C3D28}"/>
              </a:ext>
            </a:extLst>
          </p:cNvPr>
          <p:cNvSpPr txBox="1">
            <a:spLocks noChangeArrowheads="1"/>
          </p:cNvSpPr>
          <p:nvPr/>
        </p:nvSpPr>
        <p:spPr bwMode="auto">
          <a:xfrm>
            <a:off x="7435149" y="6492875"/>
            <a:ext cx="3918651"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lgn="r"/>
            <a:r>
              <a:rPr lang="en-GB" altLang="es-PE" sz="1089" b="1" dirty="0">
                <a:latin typeface="Arial" panose="020B0604020202020204" pitchFamily="34" charset="0"/>
              </a:rPr>
              <a:t>Suzanne N. Morin et al. CMAJ 2023;195:E1333-E1348</a:t>
            </a:r>
          </a:p>
        </p:txBody>
      </p:sp>
      <p:sp>
        <p:nvSpPr>
          <p:cNvPr id="8" name="Título 7">
            <a:extLst>
              <a:ext uri="{FF2B5EF4-FFF2-40B4-BE49-F238E27FC236}">
                <a16:creationId xmlns:a16="http://schemas.microsoft.com/office/drawing/2014/main" id="{D6775798-2F21-25E3-F490-2E8D36CC9809}"/>
              </a:ext>
            </a:extLst>
          </p:cNvPr>
          <p:cNvSpPr>
            <a:spLocks noGrp="1"/>
          </p:cNvSpPr>
          <p:nvPr>
            <p:ph type="title"/>
          </p:nvPr>
        </p:nvSpPr>
        <p:spPr/>
        <p:txBody>
          <a:bodyPr>
            <a:normAutofit/>
          </a:bodyPr>
          <a:lstStyle/>
          <a:p>
            <a:pPr algn="ctr"/>
            <a:r>
              <a:rPr lang="es-PE" b="1" noProof="0">
                <a:solidFill>
                  <a:schemeClr val="accent1">
                    <a:lumMod val="50000"/>
                  </a:schemeClr>
                </a:solidFill>
              </a:rPr>
              <a:t>Evaluación del riesgo de fractura y terapia</a:t>
            </a:r>
          </a:p>
        </p:txBody>
      </p:sp>
      <p:sp>
        <p:nvSpPr>
          <p:cNvPr id="10" name="Marcador de contenido 9">
            <a:extLst>
              <a:ext uri="{FF2B5EF4-FFF2-40B4-BE49-F238E27FC236}">
                <a16:creationId xmlns:a16="http://schemas.microsoft.com/office/drawing/2014/main" id="{D01A1CFA-5F26-5EC3-0E97-23019760C2CA}"/>
              </a:ext>
            </a:extLst>
          </p:cNvPr>
          <p:cNvSpPr>
            <a:spLocks noGrp="1"/>
          </p:cNvSpPr>
          <p:nvPr>
            <p:ph idx="1"/>
          </p:nvPr>
        </p:nvSpPr>
        <p:spPr/>
        <p:txBody>
          <a:bodyPr>
            <a:normAutofit lnSpcReduction="10000"/>
          </a:bodyPr>
          <a:lstStyle/>
          <a:p>
            <a:r>
              <a:rPr lang="es-ES" dirty="0"/>
              <a:t>Iniciar farmacoterapia en mujeres posmenopáusicas y hombres ≥ 50 años con fracturas previas de cadera, vértebras o ≥ 2 fracturas relacionadas con OP, o tengan riesgo de fractura osteoporótica mayor a 10 años ≥ 20%, o ≥ 70 años y puntuación T ≤ -2,5 (cuello femoral, cadera total o columna lumbar).</a:t>
            </a:r>
          </a:p>
          <a:p>
            <a:r>
              <a:rPr lang="es-ES" dirty="0"/>
              <a:t>Iniciar farmacoterapia en mujeres posmenopáusicas y hombres ≥ 50  con riesgo de fractura OP mayor a 10 años de 15 % a 19,9 % o &lt;70  con puntuación T ≤ -2,5 (CF, cadera total o columna lumbar). El riesgo de fractura posterior es mayor poco después de una fractura, considerar con mayor atención posibilidad de una fractura en últimos 2 años.</a:t>
            </a:r>
            <a:endParaRPr lang="es-PE" dirty="0"/>
          </a:p>
        </p:txBody>
      </p:sp>
    </p:spTree>
    <p:extLst>
      <p:ext uri="{BB962C8B-B14F-4D97-AF65-F5344CB8AC3E}">
        <p14:creationId xmlns:p14="http://schemas.microsoft.com/office/powerpoint/2010/main" val="139260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305842" y="649289"/>
            <a:ext cx="7559675" cy="1143000"/>
          </a:xfrm>
        </p:spPr>
        <p:txBody>
          <a:bodyPr>
            <a:normAutofit/>
          </a:bodyPr>
          <a:lstStyle/>
          <a:p>
            <a:pPr algn="ctr" eaLnBrk="1" hangingPunct="1"/>
            <a:r>
              <a:rPr lang="es-ES" altLang="es-PE" sz="3200" b="1" dirty="0">
                <a:solidFill>
                  <a:schemeClr val="accent1">
                    <a:lumMod val="50000"/>
                  </a:schemeClr>
                </a:solidFill>
              </a:rPr>
              <a:t>Densidad Mineral Ósea en mujeres mayores de 50 años de Lima Metropolitana</a:t>
            </a:r>
          </a:p>
        </p:txBody>
      </p:sp>
      <p:graphicFrame>
        <p:nvGraphicFramePr>
          <p:cNvPr id="162819" name="Group 3"/>
          <p:cNvGraphicFramePr>
            <a:graphicFrameLocks noGrp="1"/>
          </p:cNvGraphicFramePr>
          <p:nvPr>
            <p:ph idx="1"/>
          </p:nvPr>
        </p:nvGraphicFramePr>
        <p:xfrm>
          <a:off x="1981201" y="1792289"/>
          <a:ext cx="8208963" cy="3414741"/>
        </p:xfrm>
        <a:graphic>
          <a:graphicData uri="http://schemas.openxmlformats.org/drawingml/2006/table">
            <a:tbl>
              <a:tblPr/>
              <a:tblGrid>
                <a:gridCol w="2736850">
                  <a:extLst>
                    <a:ext uri="{9D8B030D-6E8A-4147-A177-3AD203B41FA5}">
                      <a16:colId xmlns:a16="http://schemas.microsoft.com/office/drawing/2014/main" val="20000"/>
                    </a:ext>
                  </a:extLst>
                </a:gridCol>
                <a:gridCol w="2735263">
                  <a:extLst>
                    <a:ext uri="{9D8B030D-6E8A-4147-A177-3AD203B41FA5}">
                      <a16:colId xmlns:a16="http://schemas.microsoft.com/office/drawing/2014/main" val="20001"/>
                    </a:ext>
                  </a:extLst>
                </a:gridCol>
                <a:gridCol w="2736850">
                  <a:extLst>
                    <a:ext uri="{9D8B030D-6E8A-4147-A177-3AD203B41FA5}">
                      <a16:colId xmlns:a16="http://schemas.microsoft.com/office/drawing/2014/main" val="20002"/>
                    </a:ext>
                  </a:extLst>
                </a:gridCol>
              </a:tblGrid>
              <a:tr h="7205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800" b="1" i="1" u="none" strike="noStrike" cap="none" normalizeH="0" baseline="0">
                          <a:ln>
                            <a:noFill/>
                          </a:ln>
                          <a:solidFill>
                            <a:srgbClr val="000000"/>
                          </a:solidFill>
                          <a:effectLst/>
                          <a:latin typeface="Arial" charset="0"/>
                          <a:cs typeface="Times New Roman" pitchFamily="18" charset="0"/>
                        </a:rPr>
                        <a:t>T - Score</a:t>
                      </a:r>
                      <a:endParaRPr kumimoji="0" lang="es-ES" sz="4800" b="0" i="0" u="none" strike="noStrike" cap="none" normalizeH="0" baseline="0">
                        <a:ln>
                          <a:noFill/>
                        </a:ln>
                        <a:solidFill>
                          <a:schemeClr val="tx1"/>
                        </a:solidFill>
                        <a:effectLst/>
                        <a:latin typeface="Arial" charset="0"/>
                      </a:endParaRPr>
                    </a:p>
                  </a:txBody>
                  <a:tcPr marT="45709" marB="45709" horzOverflow="overflow">
                    <a:lnL w="25400" cap="flat" cmpd="sng" algn="ctr">
                      <a:solidFill>
                        <a:srgbClr val="0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8080"/>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99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400" b="1" i="1" u="none" strike="noStrike" cap="none" normalizeH="0" baseline="0">
                          <a:ln>
                            <a:noFill/>
                          </a:ln>
                          <a:solidFill>
                            <a:srgbClr val="000000"/>
                          </a:solidFill>
                          <a:effectLst/>
                          <a:latin typeface="Arial" charset="0"/>
                          <a:cs typeface="Times New Roman" pitchFamily="18" charset="0"/>
                        </a:rPr>
                        <a:t>PORCENTAJE</a:t>
                      </a:r>
                      <a:endParaRPr kumimoji="0" lang="es-ES" sz="4800" b="0" i="0" u="none" strike="noStrike" cap="none" normalizeH="0" baseline="0">
                        <a:ln>
                          <a:noFill/>
                        </a:ln>
                        <a:solidFill>
                          <a:schemeClr val="tx1"/>
                        </a:solidFill>
                        <a:effectLst/>
                        <a:latin typeface="Arial" charset="0"/>
                      </a:endParaRPr>
                    </a:p>
                  </a:txBody>
                  <a:tcPr marT="45709" marB="45709"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8080"/>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99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400" b="1" i="1" u="none" strike="noStrike" cap="none" normalizeH="0" baseline="0">
                          <a:ln>
                            <a:noFill/>
                          </a:ln>
                          <a:solidFill>
                            <a:srgbClr val="000000"/>
                          </a:solidFill>
                          <a:effectLst/>
                          <a:latin typeface="Arial" charset="0"/>
                          <a:cs typeface="Times New Roman" pitchFamily="18" charset="0"/>
                        </a:rPr>
                        <a:t>( 95 % IC )</a:t>
                      </a:r>
                      <a:endParaRPr kumimoji="0" lang="es-ES" sz="4800" b="0" i="0" u="none" strike="noStrike" cap="none" normalizeH="0" baseline="0">
                        <a:ln>
                          <a:noFill/>
                        </a:ln>
                        <a:solidFill>
                          <a:schemeClr val="tx1"/>
                        </a:solidFill>
                        <a:effectLst/>
                        <a:latin typeface="Arial" charset="0"/>
                      </a:endParaRPr>
                    </a:p>
                  </a:txBody>
                  <a:tcPr marT="45709" marB="45709" horzOverflow="overflow">
                    <a:lnL w="9525" cap="flat" cmpd="sng" algn="ctr">
                      <a:solidFill>
                        <a:srgbClr val="000000"/>
                      </a:solidFill>
                      <a:prstDash val="solid"/>
                      <a:miter lim="800000"/>
                      <a:headEnd type="none" w="med" len="med"/>
                      <a:tailEnd type="none" w="med" len="med"/>
                    </a:lnL>
                    <a:lnR w="25400" cap="flat" cmpd="sng" algn="ctr">
                      <a:solidFill>
                        <a:srgbClr val="008080"/>
                      </a:solidFill>
                      <a:prstDash val="solid"/>
                      <a:miter lim="800000"/>
                      <a:headEnd type="none" w="med" len="med"/>
                      <a:tailEnd type="none" w="med" len="med"/>
                    </a:lnR>
                    <a:lnT w="25400" cap="flat" cmpd="sng" algn="ctr">
                      <a:solidFill>
                        <a:srgbClr val="008080"/>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9933"/>
                    </a:solidFill>
                  </a:tcPr>
                </a:tc>
                <a:extLst>
                  <a:ext uri="{0D108BD9-81ED-4DB2-BD59-A6C34878D82A}">
                    <a16:rowId xmlns:a16="http://schemas.microsoft.com/office/drawing/2014/main" val="10000"/>
                  </a:ext>
                </a:extLst>
              </a:tr>
              <a:tr h="86340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900" b="1" i="1" u="none" strike="noStrike" cap="none" normalizeH="0" baseline="0">
                          <a:ln>
                            <a:noFill/>
                          </a:ln>
                          <a:solidFill>
                            <a:srgbClr val="000000"/>
                          </a:solidFill>
                          <a:effectLst/>
                          <a:latin typeface="Arial" charset="0"/>
                          <a:cs typeface="Times New Roman" pitchFamily="18" charset="0"/>
                        </a:rPr>
                        <a:t>Normal</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900" b="1" i="1" u="none" strike="noStrike" cap="none" normalizeH="0" baseline="0">
                          <a:ln>
                            <a:noFill/>
                          </a:ln>
                          <a:solidFill>
                            <a:srgbClr val="000000"/>
                          </a:solidFill>
                          <a:effectLst/>
                          <a:latin typeface="Arial" charset="0"/>
                          <a:cs typeface="Times New Roman" pitchFamily="18" charset="0"/>
                        </a:rPr>
                        <a:t>score T &gt; -1.0</a:t>
                      </a:r>
                      <a:endParaRPr kumimoji="0" lang="en-US" sz="4000" b="0" i="0" u="none" strike="noStrike" cap="none" normalizeH="0" baseline="0">
                        <a:ln>
                          <a:noFill/>
                        </a:ln>
                        <a:solidFill>
                          <a:schemeClr val="tx1"/>
                        </a:solidFill>
                        <a:effectLst/>
                        <a:latin typeface="Arial" charset="0"/>
                      </a:endParaRPr>
                    </a:p>
                  </a:txBody>
                  <a:tcPr marT="45709" marB="45709" horzOverflow="overflow">
                    <a:lnL w="25400" cap="flat" cmpd="sng" algn="ctr">
                      <a:solidFill>
                        <a:srgbClr val="0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cs typeface="Times New Roman" pitchFamily="18" charset="0"/>
                        </a:rPr>
                        <a:t>22.26%</a:t>
                      </a:r>
                      <a:endParaRPr kumimoji="0" lang="en-US" sz="4800" b="0" i="0" u="none" strike="noStrike" cap="none" normalizeH="0" baseline="0">
                        <a:ln>
                          <a:noFill/>
                        </a:ln>
                        <a:solidFill>
                          <a:schemeClr val="tx1"/>
                        </a:solidFill>
                        <a:effectLst/>
                        <a:latin typeface="Arial" charset="0"/>
                      </a:endParaRPr>
                    </a:p>
                  </a:txBody>
                  <a:tcPr marT="45709" marB="45709"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charset="0"/>
                          <a:cs typeface="Times New Roman" pitchFamily="18" charset="0"/>
                        </a:rPr>
                        <a:t>(17.34 - 27.19)</a:t>
                      </a:r>
                      <a:endParaRPr kumimoji="0" lang="en-US" sz="4800" b="0" i="0" u="none" strike="noStrike" cap="none" normalizeH="0" baseline="0">
                        <a:ln>
                          <a:noFill/>
                        </a:ln>
                        <a:solidFill>
                          <a:schemeClr val="tx1"/>
                        </a:solidFill>
                        <a:effectLst/>
                        <a:latin typeface="Arial" charset="0"/>
                      </a:endParaRPr>
                    </a:p>
                  </a:txBody>
                  <a:tcPr marT="45709" marB="45709" horzOverflow="overflow">
                    <a:lnL w="9525" cap="flat" cmpd="sng" algn="ctr">
                      <a:solidFill>
                        <a:srgbClr val="000000"/>
                      </a:solidFill>
                      <a:prstDash val="solid"/>
                      <a:miter lim="800000"/>
                      <a:headEnd type="none" w="med" len="med"/>
                      <a:tailEnd type="none" w="med" len="med"/>
                    </a:lnL>
                    <a:lnR w="25400" cap="flat" cmpd="sng" algn="ctr">
                      <a:solidFill>
                        <a:srgbClr val="00808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1007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900" b="1" i="1" u="none" strike="noStrike" cap="none" normalizeH="0" baseline="0">
                          <a:ln>
                            <a:noFill/>
                          </a:ln>
                          <a:solidFill>
                            <a:srgbClr val="000000"/>
                          </a:solidFill>
                          <a:effectLst/>
                          <a:latin typeface="Arial" charset="0"/>
                          <a:cs typeface="Times New Roman" pitchFamily="18" charset="0"/>
                        </a:rPr>
                        <a:t>Osteopenia</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900" b="1" i="1" u="none" strike="noStrike" cap="none" normalizeH="0" baseline="0">
                          <a:ln>
                            <a:noFill/>
                          </a:ln>
                          <a:solidFill>
                            <a:srgbClr val="000000"/>
                          </a:solidFill>
                          <a:effectLst/>
                          <a:latin typeface="Arial" charset="0"/>
                          <a:cs typeface="Times New Roman" pitchFamily="18" charset="0"/>
                        </a:rPr>
                        <a:t>score T  ≤ -1, &gt; -2.5</a:t>
                      </a:r>
                    </a:p>
                  </a:txBody>
                  <a:tcPr marT="45709" marB="45709" horzOverflow="overflow">
                    <a:lnL w="25400" cap="flat" cmpd="sng" algn="ctr">
                      <a:solidFill>
                        <a:srgbClr val="0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a:ln>
                            <a:noFill/>
                          </a:ln>
                          <a:solidFill>
                            <a:srgbClr val="000000"/>
                          </a:solidFill>
                          <a:effectLst/>
                          <a:latin typeface="Arial" charset="0"/>
                          <a:cs typeface="Times New Roman" pitchFamily="18" charset="0"/>
                        </a:rPr>
                        <a:t>46.35%</a:t>
                      </a:r>
                      <a:endParaRPr kumimoji="0" lang="es-ES" sz="4800" b="0" i="0" u="none" strike="noStrike" cap="none" normalizeH="0" baseline="0">
                        <a:ln>
                          <a:noFill/>
                        </a:ln>
                        <a:solidFill>
                          <a:schemeClr val="tx1"/>
                        </a:solidFill>
                        <a:effectLst/>
                        <a:latin typeface="Arial" charset="0"/>
                      </a:endParaRPr>
                    </a:p>
                  </a:txBody>
                  <a:tcPr marT="45709" marB="45709"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a:ln>
                            <a:noFill/>
                          </a:ln>
                          <a:solidFill>
                            <a:srgbClr val="000000"/>
                          </a:solidFill>
                          <a:effectLst/>
                          <a:latin typeface="Arial" charset="0"/>
                          <a:cs typeface="Times New Roman" pitchFamily="18" charset="0"/>
                        </a:rPr>
                        <a:t>(40.45 - 52.25)</a:t>
                      </a:r>
                      <a:endParaRPr kumimoji="0" lang="es-ES" sz="4800" b="0" i="0" u="none" strike="noStrike" cap="none" normalizeH="0" baseline="0">
                        <a:ln>
                          <a:noFill/>
                        </a:ln>
                        <a:solidFill>
                          <a:schemeClr val="tx1"/>
                        </a:solidFill>
                        <a:effectLst/>
                        <a:latin typeface="Arial" charset="0"/>
                      </a:endParaRPr>
                    </a:p>
                  </a:txBody>
                  <a:tcPr marT="45709" marB="45709" horzOverflow="overflow">
                    <a:lnL w="9525" cap="flat" cmpd="sng" algn="ctr">
                      <a:solidFill>
                        <a:srgbClr val="000000"/>
                      </a:solidFill>
                      <a:prstDash val="solid"/>
                      <a:miter lim="800000"/>
                      <a:headEnd type="none" w="med" len="med"/>
                      <a:tailEnd type="none" w="med" len="med"/>
                    </a:lnL>
                    <a:lnR w="25400" cap="flat" cmpd="sng" algn="ctr">
                      <a:solidFill>
                        <a:srgbClr val="00808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12700" cap="flat" cmpd="sng" algn="ctr">
                      <a:solidFill>
                        <a:srgbClr val="00FFFF"/>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82290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900" b="1" i="1" u="none" strike="noStrike" cap="none" normalizeH="0" baseline="0">
                          <a:ln>
                            <a:noFill/>
                          </a:ln>
                          <a:solidFill>
                            <a:srgbClr val="000000"/>
                          </a:solidFill>
                          <a:effectLst/>
                          <a:latin typeface="Arial" charset="0"/>
                          <a:cs typeface="Times New Roman" pitchFamily="18" charset="0"/>
                        </a:rPr>
                        <a:t>Osteoporosis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900" b="1" i="1" u="none" strike="noStrike" cap="none" normalizeH="0" baseline="0">
                          <a:ln>
                            <a:noFill/>
                          </a:ln>
                          <a:solidFill>
                            <a:srgbClr val="000000"/>
                          </a:solidFill>
                          <a:effectLst/>
                          <a:latin typeface="Arial" charset="0"/>
                          <a:cs typeface="Times New Roman" pitchFamily="18" charset="0"/>
                        </a:rPr>
                        <a:t>score T ≤ -2.5 )</a:t>
                      </a:r>
                      <a:endParaRPr kumimoji="0" lang="es-ES" sz="1900" b="0" i="0" u="none" strike="noStrike" cap="none" normalizeH="0" baseline="0">
                        <a:ln>
                          <a:noFill/>
                        </a:ln>
                        <a:solidFill>
                          <a:schemeClr val="tx1"/>
                        </a:solidFill>
                        <a:effectLst/>
                        <a:latin typeface="Arial" charset="0"/>
                      </a:endParaRPr>
                    </a:p>
                  </a:txBody>
                  <a:tcPr marT="45709" marB="45709" horzOverflow="overflow">
                    <a:lnL w="25400" cap="flat" cmpd="sng" algn="ctr">
                      <a:solidFill>
                        <a:srgbClr val="0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25400" cap="flat" cmpd="sng" algn="ctr">
                      <a:solidFill>
                        <a:srgbClr val="008080"/>
                      </a:solidFill>
                      <a:prstDash val="solid"/>
                      <a:miter lim="800000"/>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a:ln>
                            <a:noFill/>
                          </a:ln>
                          <a:solidFill>
                            <a:srgbClr val="000000"/>
                          </a:solidFill>
                          <a:effectLst/>
                          <a:latin typeface="Arial" charset="0"/>
                          <a:cs typeface="Times New Roman" pitchFamily="18" charset="0"/>
                        </a:rPr>
                        <a:t>31.39%</a:t>
                      </a:r>
                      <a:endParaRPr kumimoji="0" lang="es-ES" sz="4800" b="0" i="0" u="none" strike="noStrike" cap="none" normalizeH="0" baseline="0">
                        <a:ln>
                          <a:noFill/>
                        </a:ln>
                        <a:solidFill>
                          <a:schemeClr val="tx1"/>
                        </a:solidFill>
                        <a:effectLst/>
                        <a:latin typeface="Arial" charset="0"/>
                      </a:endParaRPr>
                    </a:p>
                  </a:txBody>
                  <a:tcPr marT="45709" marB="45709"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25400" cap="flat" cmpd="sng" algn="ctr">
                      <a:solidFill>
                        <a:srgbClr val="008080"/>
                      </a:solidFill>
                      <a:prstDash val="solid"/>
                      <a:miter lim="800000"/>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a:ln>
                            <a:noFill/>
                          </a:ln>
                          <a:solidFill>
                            <a:srgbClr val="000000"/>
                          </a:solidFill>
                          <a:effectLst/>
                          <a:latin typeface="Arial" charset="0"/>
                          <a:cs typeface="Times New Roman" pitchFamily="18" charset="0"/>
                        </a:rPr>
                        <a:t>(25.89 - 36.88)</a:t>
                      </a:r>
                      <a:endParaRPr kumimoji="0" lang="es-ES" sz="4800" b="0" i="0" u="none" strike="noStrike" cap="none" normalizeH="0" baseline="0">
                        <a:ln>
                          <a:noFill/>
                        </a:ln>
                        <a:solidFill>
                          <a:schemeClr val="tx1"/>
                        </a:solidFill>
                        <a:effectLst/>
                        <a:latin typeface="Arial" charset="0"/>
                      </a:endParaRPr>
                    </a:p>
                  </a:txBody>
                  <a:tcPr marT="45709" marB="45709" horzOverflow="overflow">
                    <a:lnL w="9525" cap="flat" cmpd="sng" algn="ctr">
                      <a:solidFill>
                        <a:srgbClr val="000000"/>
                      </a:solidFill>
                      <a:prstDash val="solid"/>
                      <a:miter lim="800000"/>
                      <a:headEnd type="none" w="med" len="med"/>
                      <a:tailEnd type="none" w="med" len="med"/>
                    </a:lnL>
                    <a:lnR w="25400" cap="flat" cmpd="sng" algn="ctr">
                      <a:solidFill>
                        <a:srgbClr val="008080"/>
                      </a:solidFill>
                      <a:prstDash val="solid"/>
                      <a:miter lim="800000"/>
                      <a:headEnd type="none" w="med" len="med"/>
                      <a:tailEnd type="none" w="med" len="med"/>
                    </a:lnR>
                    <a:lnT w="12700" cap="flat" cmpd="sng" algn="ctr">
                      <a:solidFill>
                        <a:srgbClr val="00FFFF"/>
                      </a:solidFill>
                      <a:prstDash val="solid"/>
                      <a:miter lim="800000"/>
                      <a:headEnd type="none" w="med" len="med"/>
                      <a:tailEnd type="none" w="med" len="med"/>
                    </a:lnT>
                    <a:lnB w="25400" cap="flat" cmpd="sng" algn="ctr">
                      <a:solidFill>
                        <a:srgbClr val="008080"/>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bl>
          </a:graphicData>
        </a:graphic>
      </p:graphicFrame>
      <p:sp>
        <p:nvSpPr>
          <p:cNvPr id="80921" name="Text Box 25"/>
          <p:cNvSpPr txBox="1">
            <a:spLocks noChangeArrowheads="1"/>
          </p:cNvSpPr>
          <p:nvPr/>
        </p:nvSpPr>
        <p:spPr bwMode="auto">
          <a:xfrm>
            <a:off x="2448718" y="5335603"/>
            <a:ext cx="7273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PE" sz="2000" dirty="0">
                <a:latin typeface="Times New Roman" panose="02020603050405020304" pitchFamily="18" charset="0"/>
              </a:rPr>
              <a:t>Armando Calvo, Gustavo León, Carlos </a:t>
            </a:r>
            <a:r>
              <a:rPr lang="es-ES" altLang="es-PE" sz="2000" dirty="0" err="1">
                <a:latin typeface="Times New Roman" panose="02020603050405020304" pitchFamily="18" charset="0"/>
              </a:rPr>
              <a:t>Glave</a:t>
            </a:r>
            <a:r>
              <a:rPr lang="es-ES" altLang="es-PE" sz="2000" dirty="0">
                <a:latin typeface="Times New Roman" panose="02020603050405020304" pitchFamily="18" charset="0"/>
              </a:rPr>
              <a:t> y Víctor Camargo. PANLAR 2006. Lima, Perú.</a:t>
            </a:r>
          </a:p>
        </p:txBody>
      </p:sp>
      <p:pic>
        <p:nvPicPr>
          <p:cNvPr id="80922" name="Picture 26" descr="BanderaPe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140" y="6196593"/>
            <a:ext cx="8842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4442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3F952-2F2C-9415-86A3-B135613D6012}"/>
              </a:ext>
            </a:extLst>
          </p:cNvPr>
          <p:cNvSpPr>
            <a:spLocks noGrp="1"/>
          </p:cNvSpPr>
          <p:nvPr>
            <p:ph type="title"/>
          </p:nvPr>
        </p:nvSpPr>
        <p:spPr/>
        <p:txBody>
          <a:bodyPr/>
          <a:lstStyle/>
          <a:p>
            <a:pPr algn="ctr"/>
            <a:r>
              <a:rPr lang="es-ES" b="1" dirty="0">
                <a:solidFill>
                  <a:schemeClr val="accent1">
                    <a:lumMod val="50000"/>
                  </a:schemeClr>
                </a:solidFill>
              </a:rPr>
              <a:t>Evaluación del riesgo de fractura en mujeres posmenopáusicas y hombres ≥50 años</a:t>
            </a:r>
            <a:endParaRPr lang="es-PE" b="1" dirty="0">
              <a:solidFill>
                <a:schemeClr val="accent1">
                  <a:lumMod val="50000"/>
                </a:schemeClr>
              </a:solidFill>
            </a:endParaRPr>
          </a:p>
        </p:txBody>
      </p:sp>
      <p:sp>
        <p:nvSpPr>
          <p:cNvPr id="3" name="Marcador de contenido 2">
            <a:extLst>
              <a:ext uri="{FF2B5EF4-FFF2-40B4-BE49-F238E27FC236}">
                <a16:creationId xmlns:a16="http://schemas.microsoft.com/office/drawing/2014/main" id="{A66C8D07-9B2A-F5C1-D6FC-F6298A40C7CD}"/>
              </a:ext>
            </a:extLst>
          </p:cNvPr>
          <p:cNvSpPr>
            <a:spLocks noGrp="1"/>
          </p:cNvSpPr>
          <p:nvPr>
            <p:ph idx="1"/>
          </p:nvPr>
        </p:nvSpPr>
        <p:spPr/>
        <p:txBody>
          <a:bodyPr>
            <a:normAutofit fontScale="85000" lnSpcReduction="20000"/>
          </a:bodyPr>
          <a:lstStyle/>
          <a:p>
            <a:pPr algn="just"/>
            <a:r>
              <a:rPr lang="es-ES" b="1" dirty="0"/>
              <a:t>Evaluación FRAX </a:t>
            </a:r>
            <a:r>
              <a:rPr lang="es-ES" dirty="0"/>
              <a:t>en personas con factor de riesgo clínico de fractura por fragilidad.</a:t>
            </a:r>
          </a:p>
          <a:p>
            <a:pPr algn="just"/>
            <a:r>
              <a:rPr lang="es-ES" b="1" dirty="0"/>
              <a:t>DMO en personas con riesgo intermedio </a:t>
            </a:r>
            <a:r>
              <a:rPr lang="es-ES" dirty="0"/>
              <a:t>de fractura mediante FRAX (ámbar) para refinar estimación del riesgo a 10 años.</a:t>
            </a:r>
          </a:p>
          <a:p>
            <a:pPr algn="just"/>
            <a:r>
              <a:rPr lang="es-ES" b="1" dirty="0"/>
              <a:t>DMO en personas con riesgo alto y muy alto de fractura mediante FRAX </a:t>
            </a:r>
            <a:r>
              <a:rPr lang="es-ES" dirty="0"/>
              <a:t>(rojo) para </a:t>
            </a:r>
            <a:r>
              <a:rPr lang="es-ES" b="1" dirty="0"/>
              <a:t>orientar elección del fármaco </a:t>
            </a:r>
            <a:r>
              <a:rPr lang="es-ES" dirty="0"/>
              <a:t>y referencia para </a:t>
            </a:r>
            <a:r>
              <a:rPr lang="es-ES" b="1" dirty="0"/>
              <a:t>monitorización</a:t>
            </a:r>
            <a:r>
              <a:rPr lang="es-ES" dirty="0"/>
              <a:t> de DMO.</a:t>
            </a:r>
          </a:p>
          <a:p>
            <a:pPr algn="just"/>
            <a:r>
              <a:rPr lang="es-ES" b="1" dirty="0"/>
              <a:t>Imagen</a:t>
            </a:r>
            <a:r>
              <a:rPr lang="es-ES" dirty="0"/>
              <a:t> </a:t>
            </a:r>
            <a:r>
              <a:rPr lang="es-ES" b="1" dirty="0"/>
              <a:t>para detectar fractura vertebral </a:t>
            </a:r>
            <a:r>
              <a:rPr lang="es-ES" dirty="0"/>
              <a:t>en personas con </a:t>
            </a:r>
            <a:r>
              <a:rPr lang="es-ES" b="1" dirty="0"/>
              <a:t>dolor de espalda de inicio agudo que presenten factores de riesgo OP</a:t>
            </a:r>
            <a:r>
              <a:rPr lang="es-ES" dirty="0"/>
              <a:t>, o en con antecedente de </a:t>
            </a:r>
            <a:r>
              <a:rPr lang="es-ES" b="1" dirty="0"/>
              <a:t>pérdida de altura ≥4 cm</a:t>
            </a:r>
            <a:r>
              <a:rPr lang="es-ES" dirty="0"/>
              <a:t>, </a:t>
            </a:r>
            <a:r>
              <a:rPr lang="es-ES" b="1" dirty="0"/>
              <a:t>cifosis</a:t>
            </a:r>
            <a:r>
              <a:rPr lang="es-ES" dirty="0"/>
              <a:t>, tratamiento reciente o actual con </a:t>
            </a:r>
            <a:r>
              <a:rPr lang="es-ES" b="1" dirty="0"/>
              <a:t>glucocorticoides orales a largo plazo</a:t>
            </a:r>
            <a:r>
              <a:rPr lang="es-ES" dirty="0"/>
              <a:t>, o </a:t>
            </a:r>
            <a:r>
              <a:rPr lang="es-ES" b="1" dirty="0"/>
              <a:t>T de DMO ≤-2,5</a:t>
            </a:r>
            <a:r>
              <a:rPr lang="es-ES" dirty="0"/>
              <a:t>.</a:t>
            </a:r>
          </a:p>
          <a:p>
            <a:pPr algn="just"/>
            <a:r>
              <a:rPr lang="es-ES" b="1" dirty="0"/>
              <a:t>Evaluar riesgo de caídas </a:t>
            </a:r>
            <a:r>
              <a:rPr lang="es-ES" dirty="0"/>
              <a:t>en pacientes con OP o fracturas por fragilidad y ofrecer a quienes estén en riesgo un programa de ejercicios para mejorar el equilibrio y la fuerza muscular.</a:t>
            </a:r>
            <a:endParaRPr lang="es-PE" dirty="0"/>
          </a:p>
        </p:txBody>
      </p:sp>
      <p:pic>
        <p:nvPicPr>
          <p:cNvPr id="4" name="Imagen 3"/>
          <p:cNvPicPr>
            <a:picLocks noChangeAspect="1"/>
          </p:cNvPicPr>
          <p:nvPr/>
        </p:nvPicPr>
        <p:blipFill>
          <a:blip r:embed="rId2"/>
          <a:stretch>
            <a:fillRect/>
          </a:stretch>
        </p:blipFill>
        <p:spPr>
          <a:xfrm>
            <a:off x="9640330" y="6024088"/>
            <a:ext cx="1713470" cy="575619"/>
          </a:xfrm>
          <a:prstGeom prst="rect">
            <a:avLst/>
          </a:prstGeom>
        </p:spPr>
      </p:pic>
      <p:sp>
        <p:nvSpPr>
          <p:cNvPr id="5" name="CuadroTexto 4"/>
          <p:cNvSpPr txBox="1"/>
          <p:nvPr/>
        </p:nvSpPr>
        <p:spPr>
          <a:xfrm>
            <a:off x="8824785" y="6081064"/>
            <a:ext cx="815545" cy="461665"/>
          </a:xfrm>
          <a:prstGeom prst="rect">
            <a:avLst/>
          </a:prstGeom>
          <a:noFill/>
        </p:spPr>
        <p:txBody>
          <a:bodyPr wrap="square" rtlCol="0">
            <a:spAutoFit/>
          </a:bodyPr>
          <a:lstStyle/>
          <a:p>
            <a:r>
              <a:rPr lang="es-PE" sz="2400" b="1" dirty="0"/>
              <a:t>2024</a:t>
            </a:r>
          </a:p>
        </p:txBody>
      </p:sp>
    </p:spTree>
    <p:extLst>
      <p:ext uri="{BB962C8B-B14F-4D97-AF65-F5344CB8AC3E}">
        <p14:creationId xmlns:p14="http://schemas.microsoft.com/office/powerpoint/2010/main" val="1543223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3600" b="1" dirty="0">
                <a:solidFill>
                  <a:schemeClr val="accent1">
                    <a:lumMod val="50000"/>
                  </a:schemeClr>
                </a:solidFill>
              </a:rPr>
              <a:t>Algorithm for the management of patients at low, high and very high risk of osteoporotic fractures</a:t>
            </a:r>
            <a:endParaRPr lang="es-PE" sz="3600" b="1" dirty="0">
              <a:solidFill>
                <a:schemeClr val="accent1">
                  <a:lumMod val="50000"/>
                </a:schemeClr>
              </a:solidFill>
            </a:endParaRPr>
          </a:p>
        </p:txBody>
      </p:sp>
      <p:pic>
        <p:nvPicPr>
          <p:cNvPr id="3" name="Marcador de contenido 2"/>
          <p:cNvPicPr>
            <a:picLocks noGrp="1" noChangeAspect="1"/>
          </p:cNvPicPr>
          <p:nvPr>
            <p:ph sz="half" idx="1"/>
          </p:nvPr>
        </p:nvPicPr>
        <p:blipFill>
          <a:blip r:embed="rId2"/>
          <a:stretch>
            <a:fillRect/>
          </a:stretch>
        </p:blipFill>
        <p:spPr>
          <a:xfrm>
            <a:off x="838200" y="2038234"/>
            <a:ext cx="5181600" cy="3656327"/>
          </a:xfrm>
          <a:prstGeom prst="rect">
            <a:avLst/>
          </a:prstGeom>
        </p:spPr>
      </p:pic>
      <p:sp>
        <p:nvSpPr>
          <p:cNvPr id="6" name="Marcador de contenido 5"/>
          <p:cNvSpPr>
            <a:spLocks noGrp="1"/>
          </p:cNvSpPr>
          <p:nvPr>
            <p:ph sz="half" idx="2"/>
          </p:nvPr>
        </p:nvSpPr>
        <p:spPr/>
        <p:txBody>
          <a:bodyPr>
            <a:noAutofit/>
          </a:bodyPr>
          <a:lstStyle/>
          <a:p>
            <a:r>
              <a:rPr lang="es-PE" sz="2100" dirty="0"/>
              <a:t>Exposición a glucocorticoides: alta, moderada y baja</a:t>
            </a:r>
          </a:p>
          <a:p>
            <a:r>
              <a:rPr lang="es-PE" sz="2100" dirty="0"/>
              <a:t>DMO columna lumbar</a:t>
            </a:r>
          </a:p>
          <a:p>
            <a:r>
              <a:rPr lang="es-PE" sz="2100" dirty="0"/>
              <a:t>TBS de columna lumbar</a:t>
            </a:r>
          </a:p>
          <a:p>
            <a:r>
              <a:rPr lang="es-MX" sz="2100" dirty="0"/>
              <a:t>Longitud del eje de la cadera</a:t>
            </a:r>
          </a:p>
          <a:p>
            <a:r>
              <a:rPr lang="es-PE" sz="2100" dirty="0"/>
              <a:t>Historia de caídas</a:t>
            </a:r>
          </a:p>
          <a:p>
            <a:r>
              <a:rPr lang="es-PE" sz="2100" dirty="0"/>
              <a:t>Situación migratoria</a:t>
            </a:r>
          </a:p>
          <a:p>
            <a:r>
              <a:rPr lang="es-PE" sz="2100" dirty="0"/>
              <a:t>Diabetes tipo 2</a:t>
            </a:r>
          </a:p>
          <a:p>
            <a:r>
              <a:rPr lang="es-PE" sz="2100" dirty="0"/>
              <a:t>Enfermedad renal crónica</a:t>
            </a:r>
          </a:p>
          <a:p>
            <a:r>
              <a:rPr lang="es-PE" sz="2100"/>
              <a:t>Fractura reciente</a:t>
            </a:r>
            <a:endParaRPr lang="es-PE" sz="2100" dirty="0"/>
          </a:p>
        </p:txBody>
      </p:sp>
      <p:sp>
        <p:nvSpPr>
          <p:cNvPr id="8" name="CuadroTexto 7"/>
          <p:cNvSpPr txBox="1"/>
          <p:nvPr/>
        </p:nvSpPr>
        <p:spPr>
          <a:xfrm>
            <a:off x="1573427" y="6042108"/>
            <a:ext cx="9045145" cy="461665"/>
          </a:xfrm>
          <a:prstGeom prst="rect">
            <a:avLst/>
          </a:prstGeom>
          <a:noFill/>
        </p:spPr>
        <p:txBody>
          <a:bodyPr wrap="square" rtlCol="0">
            <a:spAutoFit/>
          </a:bodyPr>
          <a:lstStyle/>
          <a:p>
            <a:r>
              <a:rPr lang="es-PE" sz="1200"/>
              <a:t>Kanis, J. A., Harvey, N. C., McCloskey, E., Bruyère, O., Veronese, N., Lorentzon, M., ... &amp; Reginster, J. Y. (2020). Algorithm for the management of patients at low, high and very high risk of osteoporotic fractures. Osteoporosis International, 31, 1-12.</a:t>
            </a:r>
            <a:endParaRPr lang="es-PE" sz="1200" dirty="0"/>
          </a:p>
        </p:txBody>
      </p:sp>
    </p:spTree>
    <p:extLst>
      <p:ext uri="{BB962C8B-B14F-4D97-AF65-F5344CB8AC3E}">
        <p14:creationId xmlns:p14="http://schemas.microsoft.com/office/powerpoint/2010/main" val="2102267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3F952-2F2C-9415-86A3-B135613D6012}"/>
              </a:ext>
            </a:extLst>
          </p:cNvPr>
          <p:cNvSpPr>
            <a:spLocks noGrp="1"/>
          </p:cNvSpPr>
          <p:nvPr>
            <p:ph type="title"/>
          </p:nvPr>
        </p:nvSpPr>
        <p:spPr/>
        <p:txBody>
          <a:bodyPr>
            <a:normAutofit fontScale="90000"/>
          </a:bodyPr>
          <a:lstStyle/>
          <a:p>
            <a:pPr algn="ctr"/>
            <a:r>
              <a:rPr lang="es-PE" b="1" dirty="0">
                <a:solidFill>
                  <a:schemeClr val="accent1">
                    <a:lumMod val="50000"/>
                  </a:schemeClr>
                </a:solidFill>
              </a:rPr>
              <a:t>Terapia farmacológica para prevención de fracturas en mujeres posmenopáusicas y hombres ≥50</a:t>
            </a:r>
          </a:p>
        </p:txBody>
      </p:sp>
      <p:pic>
        <p:nvPicPr>
          <p:cNvPr id="4" name="Imagen 3"/>
          <p:cNvPicPr>
            <a:picLocks noChangeAspect="1"/>
          </p:cNvPicPr>
          <p:nvPr/>
        </p:nvPicPr>
        <p:blipFill>
          <a:blip r:embed="rId2"/>
          <a:stretch>
            <a:fillRect/>
          </a:stretch>
        </p:blipFill>
        <p:spPr>
          <a:xfrm>
            <a:off x="9640330" y="6024088"/>
            <a:ext cx="1713470" cy="575619"/>
          </a:xfrm>
          <a:prstGeom prst="rect">
            <a:avLst/>
          </a:prstGeom>
        </p:spPr>
      </p:pic>
      <p:sp>
        <p:nvSpPr>
          <p:cNvPr id="5" name="CuadroTexto 4"/>
          <p:cNvSpPr txBox="1"/>
          <p:nvPr/>
        </p:nvSpPr>
        <p:spPr>
          <a:xfrm>
            <a:off x="8824785" y="6081064"/>
            <a:ext cx="815545" cy="461665"/>
          </a:xfrm>
          <a:prstGeom prst="rect">
            <a:avLst/>
          </a:prstGeom>
          <a:noFill/>
        </p:spPr>
        <p:txBody>
          <a:bodyPr wrap="square" rtlCol="0">
            <a:spAutoFit/>
          </a:bodyPr>
          <a:lstStyle/>
          <a:p>
            <a:r>
              <a:rPr lang="es-PE" sz="2400" b="1" dirty="0"/>
              <a:t>2024</a:t>
            </a:r>
          </a:p>
        </p:txBody>
      </p:sp>
      <p:sp>
        <p:nvSpPr>
          <p:cNvPr id="6" name="Marcador de contenido 5"/>
          <p:cNvSpPr>
            <a:spLocks noGrp="1"/>
          </p:cNvSpPr>
          <p:nvPr>
            <p:ph idx="1"/>
          </p:nvPr>
        </p:nvSpPr>
        <p:spPr/>
        <p:txBody>
          <a:bodyPr/>
          <a:lstStyle/>
          <a:p>
            <a:r>
              <a:rPr lang="es-MX" dirty="0"/>
              <a:t>Tratamiento farmacológico a personas con </a:t>
            </a:r>
            <a:r>
              <a:rPr lang="es-MX" b="1" dirty="0"/>
              <a:t>riesgo alto y muy alto </a:t>
            </a:r>
            <a:r>
              <a:rPr lang="es-MX" dirty="0"/>
              <a:t>de fractura.</a:t>
            </a:r>
          </a:p>
          <a:p>
            <a:r>
              <a:rPr lang="es-MX" dirty="0"/>
              <a:t>Si no disponibilidad de DMO (ej., debido a fragilidad), utilizar los </a:t>
            </a:r>
            <a:r>
              <a:rPr lang="es-MX" b="1" dirty="0"/>
              <a:t>umbrales de intervención basados ​​en FRAX </a:t>
            </a:r>
            <a:r>
              <a:rPr lang="es-MX" dirty="0"/>
              <a:t>para orientar las decisiones de tratamiento.</a:t>
            </a:r>
          </a:p>
          <a:p>
            <a:r>
              <a:rPr lang="es-MX" dirty="0"/>
              <a:t>Considerar, especialmente en </a:t>
            </a:r>
            <a:r>
              <a:rPr lang="es-MX" b="1" dirty="0"/>
              <a:t>personas mayores</a:t>
            </a:r>
            <a:r>
              <a:rPr lang="es-MX" dirty="0"/>
              <a:t>, el tratamiento farmacológico en personas </a:t>
            </a:r>
            <a:r>
              <a:rPr lang="es-MX" b="1" dirty="0"/>
              <a:t>con una fractura por fragilidad previa o reciente.</a:t>
            </a:r>
            <a:endParaRPr lang="es-PE" b="1" dirty="0"/>
          </a:p>
        </p:txBody>
      </p:sp>
    </p:spTree>
    <p:extLst>
      <p:ext uri="{BB962C8B-B14F-4D97-AF65-F5344CB8AC3E}">
        <p14:creationId xmlns:p14="http://schemas.microsoft.com/office/powerpoint/2010/main" val="185945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3600" b="1" dirty="0">
                <a:solidFill>
                  <a:schemeClr val="accent1">
                    <a:lumMod val="50000"/>
                  </a:schemeClr>
                </a:solidFill>
              </a:rPr>
              <a:t>Algorithm for the management of patients at low, high and very high risk of osteoporotic fractures</a:t>
            </a:r>
            <a:endParaRPr lang="es-PE" sz="3600" b="1" dirty="0">
              <a:solidFill>
                <a:schemeClr val="accent1">
                  <a:lumMod val="50000"/>
                </a:schemeClr>
              </a:solidFill>
            </a:endParaRPr>
          </a:p>
        </p:txBody>
      </p:sp>
      <p:pic>
        <p:nvPicPr>
          <p:cNvPr id="6" name="Marcador de contenido 5"/>
          <p:cNvPicPr>
            <a:picLocks noGrp="1" noChangeAspect="1"/>
          </p:cNvPicPr>
          <p:nvPr>
            <p:ph sz="half" idx="1"/>
          </p:nvPr>
        </p:nvPicPr>
        <p:blipFill>
          <a:blip r:embed="rId2"/>
          <a:stretch>
            <a:fillRect/>
          </a:stretch>
        </p:blipFill>
        <p:spPr>
          <a:xfrm>
            <a:off x="950476" y="1690688"/>
            <a:ext cx="4774609" cy="4043363"/>
          </a:xfrm>
          <a:prstGeom prst="rect">
            <a:avLst/>
          </a:prstGeom>
        </p:spPr>
      </p:pic>
      <p:pic>
        <p:nvPicPr>
          <p:cNvPr id="7" name="Marcador de contenido 6"/>
          <p:cNvPicPr>
            <a:picLocks noGrp="1" noChangeAspect="1"/>
          </p:cNvPicPr>
          <p:nvPr>
            <p:ph sz="half" idx="2"/>
          </p:nvPr>
        </p:nvPicPr>
        <p:blipFill>
          <a:blip r:embed="rId3"/>
          <a:stretch>
            <a:fillRect/>
          </a:stretch>
        </p:blipFill>
        <p:spPr>
          <a:xfrm>
            <a:off x="6570772" y="1690688"/>
            <a:ext cx="4242543" cy="4043363"/>
          </a:xfrm>
          <a:prstGeom prst="rect">
            <a:avLst/>
          </a:prstGeom>
        </p:spPr>
      </p:pic>
      <p:sp>
        <p:nvSpPr>
          <p:cNvPr id="8" name="CuadroTexto 7"/>
          <p:cNvSpPr txBox="1"/>
          <p:nvPr/>
        </p:nvSpPr>
        <p:spPr>
          <a:xfrm>
            <a:off x="1573427" y="6042108"/>
            <a:ext cx="9045145" cy="461665"/>
          </a:xfrm>
          <a:prstGeom prst="rect">
            <a:avLst/>
          </a:prstGeom>
          <a:noFill/>
        </p:spPr>
        <p:txBody>
          <a:bodyPr wrap="square" rtlCol="0">
            <a:spAutoFit/>
          </a:bodyPr>
          <a:lstStyle/>
          <a:p>
            <a:r>
              <a:rPr lang="es-PE" sz="1200"/>
              <a:t>Kanis, J. A., Harvey, N. C., McCloskey, E., Bruyère, O., Veronese, N., Lorentzon, M., ... &amp; Reginster, J. Y. (2020). Algorithm for the management of patients at low, high and very high risk of osteoporotic fractures. Osteoporosis International, 31, 1-12.</a:t>
            </a:r>
            <a:endParaRPr lang="es-PE" sz="1200" dirty="0"/>
          </a:p>
        </p:txBody>
      </p:sp>
    </p:spTree>
    <p:extLst>
      <p:ext uri="{BB962C8B-B14F-4D97-AF65-F5344CB8AC3E}">
        <p14:creationId xmlns:p14="http://schemas.microsoft.com/office/powerpoint/2010/main" val="2083490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3600" b="1" dirty="0">
                <a:solidFill>
                  <a:schemeClr val="accent1">
                    <a:lumMod val="50000"/>
                  </a:schemeClr>
                </a:solidFill>
              </a:rPr>
              <a:t>Algorithm for the management of patients at low, high and very high risk of osteoporotic fractures</a:t>
            </a:r>
            <a:endParaRPr lang="es-PE" sz="3600" b="1" dirty="0">
              <a:solidFill>
                <a:schemeClr val="accent1">
                  <a:lumMod val="50000"/>
                </a:schemeClr>
              </a:solidFill>
            </a:endParaRPr>
          </a:p>
        </p:txBody>
      </p:sp>
      <p:sp>
        <p:nvSpPr>
          <p:cNvPr id="8" name="CuadroTexto 7"/>
          <p:cNvSpPr txBox="1"/>
          <p:nvPr/>
        </p:nvSpPr>
        <p:spPr>
          <a:xfrm>
            <a:off x="1573427" y="6042108"/>
            <a:ext cx="9045145" cy="461665"/>
          </a:xfrm>
          <a:prstGeom prst="rect">
            <a:avLst/>
          </a:prstGeom>
          <a:noFill/>
        </p:spPr>
        <p:txBody>
          <a:bodyPr wrap="square" rtlCol="0">
            <a:spAutoFit/>
          </a:bodyPr>
          <a:lstStyle/>
          <a:p>
            <a:r>
              <a:rPr lang="es-PE" sz="1200"/>
              <a:t>Kanis, J. A., Harvey, N. C., McCloskey, E., Bruyère, O., Veronese, N., Lorentzon, M., ... &amp; Reginster, J. Y. (2020). Algorithm for the management of patients at low, high and very high risk of osteoporotic fractures. Osteoporosis International, 31, 1-12.</a:t>
            </a:r>
            <a:endParaRPr lang="es-PE" sz="1200" dirty="0"/>
          </a:p>
        </p:txBody>
      </p:sp>
      <p:pic>
        <p:nvPicPr>
          <p:cNvPr id="6" name="Marcador de contenido 5"/>
          <p:cNvPicPr>
            <a:picLocks noGrp="1" noChangeAspect="1"/>
          </p:cNvPicPr>
          <p:nvPr>
            <p:ph idx="1"/>
          </p:nvPr>
        </p:nvPicPr>
        <p:blipFill>
          <a:blip r:embed="rId2"/>
          <a:stretch>
            <a:fillRect/>
          </a:stretch>
        </p:blipFill>
        <p:spPr>
          <a:xfrm>
            <a:off x="2381250" y="2796381"/>
            <a:ext cx="7429500" cy="2409825"/>
          </a:xfrm>
          <a:prstGeom prst="rect">
            <a:avLst/>
          </a:prstGeom>
        </p:spPr>
      </p:pic>
      <p:sp>
        <p:nvSpPr>
          <p:cNvPr id="7" name="CuadroTexto 6"/>
          <p:cNvSpPr txBox="1"/>
          <p:nvPr/>
        </p:nvSpPr>
        <p:spPr>
          <a:xfrm>
            <a:off x="3019166" y="2281881"/>
            <a:ext cx="6153666" cy="369332"/>
          </a:xfrm>
          <a:prstGeom prst="rect">
            <a:avLst/>
          </a:prstGeom>
          <a:noFill/>
        </p:spPr>
        <p:txBody>
          <a:bodyPr wrap="square" rtlCol="0">
            <a:spAutoFit/>
          </a:bodyPr>
          <a:lstStyle/>
          <a:p>
            <a:pPr algn="ctr"/>
            <a:r>
              <a:rPr lang="es-PE" b="1" dirty="0"/>
              <a:t>Probabilidad de fractura mayor según antecedente de fractura</a:t>
            </a:r>
          </a:p>
        </p:txBody>
      </p:sp>
    </p:spTree>
    <p:extLst>
      <p:ext uri="{BB962C8B-B14F-4D97-AF65-F5344CB8AC3E}">
        <p14:creationId xmlns:p14="http://schemas.microsoft.com/office/powerpoint/2010/main" val="2948881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3600" b="1" dirty="0">
                <a:solidFill>
                  <a:schemeClr val="accent1">
                    <a:lumMod val="50000"/>
                  </a:schemeClr>
                </a:solidFill>
              </a:rPr>
              <a:t>Algorithm for the management of patients at low, high and very high risk of osteoporotic fractures</a:t>
            </a:r>
            <a:endParaRPr lang="es-PE" sz="3600" b="1" dirty="0">
              <a:solidFill>
                <a:schemeClr val="accent1">
                  <a:lumMod val="50000"/>
                </a:schemeClr>
              </a:solidFill>
            </a:endParaRPr>
          </a:p>
        </p:txBody>
      </p:sp>
      <p:graphicFrame>
        <p:nvGraphicFramePr>
          <p:cNvPr id="12" name="Marcador de contenido 11"/>
          <p:cNvGraphicFramePr>
            <a:graphicFrameLocks noGrp="1"/>
          </p:cNvGraphicFramePr>
          <p:nvPr>
            <p:ph idx="1"/>
          </p:nvPr>
        </p:nvGraphicFramePr>
        <p:xfrm>
          <a:off x="838200" y="2583506"/>
          <a:ext cx="10515600" cy="3037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es-PE" dirty="0"/>
                        <a:t>Inhibidores de la resorción ósea</a:t>
                      </a:r>
                    </a:p>
                  </a:txBody>
                  <a:tcPr/>
                </a:tc>
                <a:tc>
                  <a:txBody>
                    <a:bodyPr/>
                    <a:lstStyle/>
                    <a:p>
                      <a:r>
                        <a:rPr lang="es-PE" dirty="0"/>
                        <a:t>Promotores de la formación ósea</a:t>
                      </a:r>
                    </a:p>
                  </a:txBody>
                  <a:tcPr/>
                </a:tc>
                <a:extLst>
                  <a:ext uri="{0D108BD9-81ED-4DB2-BD59-A6C34878D82A}">
                    <a16:rowId xmlns:a16="http://schemas.microsoft.com/office/drawing/2014/main" val="10000"/>
                  </a:ext>
                </a:extLst>
              </a:tr>
              <a:tr h="370840">
                <a:tc>
                  <a:txBody>
                    <a:bodyPr/>
                    <a:lstStyle/>
                    <a:p>
                      <a:r>
                        <a:rPr lang="es-PE" b="1" dirty="0"/>
                        <a:t>Derivados de Vitamina:</a:t>
                      </a:r>
                      <a:r>
                        <a:rPr lang="es-PE" dirty="0"/>
                        <a:t> </a:t>
                      </a:r>
                      <a:r>
                        <a:rPr lang="es-PE" dirty="0" err="1"/>
                        <a:t>alfacalcidol</a:t>
                      </a:r>
                      <a:r>
                        <a:rPr lang="es-PE" dirty="0"/>
                        <a:t>, </a:t>
                      </a:r>
                      <a:r>
                        <a:rPr lang="es-PE" dirty="0" err="1"/>
                        <a:t>calcidiol</a:t>
                      </a:r>
                      <a:r>
                        <a:rPr lang="es-PE" dirty="0"/>
                        <a:t>, </a:t>
                      </a:r>
                      <a:r>
                        <a:rPr lang="es-PE" dirty="0" err="1"/>
                        <a:t>calcitriol</a:t>
                      </a:r>
                      <a:endParaRPr lang="es-PE" dirty="0"/>
                    </a:p>
                  </a:txBody>
                  <a:tcPr/>
                </a:tc>
                <a:tc>
                  <a:txBody>
                    <a:bodyPr/>
                    <a:lstStyle/>
                    <a:p>
                      <a:r>
                        <a:rPr lang="es-PE" dirty="0" err="1"/>
                        <a:t>Teriparatida</a:t>
                      </a:r>
                      <a:r>
                        <a:rPr lang="es-PE" dirty="0"/>
                        <a:t> (incluye biosimilares)</a:t>
                      </a:r>
                    </a:p>
                  </a:txBody>
                  <a:tcPr/>
                </a:tc>
                <a:extLst>
                  <a:ext uri="{0D108BD9-81ED-4DB2-BD59-A6C34878D82A}">
                    <a16:rowId xmlns:a16="http://schemas.microsoft.com/office/drawing/2014/main" val="10001"/>
                  </a:ext>
                </a:extLst>
              </a:tr>
              <a:tr h="370840">
                <a:tc>
                  <a:txBody>
                    <a:bodyPr/>
                    <a:lstStyle/>
                    <a:p>
                      <a:r>
                        <a:rPr lang="es-PE" b="1" dirty="0" err="1"/>
                        <a:t>Bisfosfonatos</a:t>
                      </a:r>
                      <a:r>
                        <a:rPr lang="es-PE" b="1" dirty="0"/>
                        <a:t>: </a:t>
                      </a:r>
                      <a:r>
                        <a:rPr lang="es-PE" dirty="0" err="1"/>
                        <a:t>alendronato</a:t>
                      </a:r>
                      <a:r>
                        <a:rPr lang="es-PE" dirty="0"/>
                        <a:t> (incluye efervescente), </a:t>
                      </a:r>
                      <a:r>
                        <a:rPr lang="es-PE" dirty="0" err="1"/>
                        <a:t>clodronato</a:t>
                      </a:r>
                      <a:r>
                        <a:rPr lang="es-PE" dirty="0"/>
                        <a:t>, </a:t>
                      </a:r>
                      <a:r>
                        <a:rPr lang="es-PE" dirty="0" err="1"/>
                        <a:t>neridronato</a:t>
                      </a:r>
                      <a:r>
                        <a:rPr lang="es-PE" dirty="0"/>
                        <a:t>, </a:t>
                      </a:r>
                      <a:r>
                        <a:rPr lang="es-PE" dirty="0" err="1"/>
                        <a:t>risedronato</a:t>
                      </a:r>
                      <a:r>
                        <a:rPr lang="es-PE" dirty="0"/>
                        <a:t> (incluye </a:t>
                      </a:r>
                      <a:r>
                        <a:rPr lang="es-PE" dirty="0" err="1"/>
                        <a:t>gastro</a:t>
                      </a:r>
                      <a:r>
                        <a:rPr lang="es-PE" dirty="0"/>
                        <a:t> resistente), </a:t>
                      </a:r>
                      <a:r>
                        <a:rPr lang="es-PE" dirty="0" err="1"/>
                        <a:t>ibandronato</a:t>
                      </a:r>
                      <a:r>
                        <a:rPr lang="es-PE" dirty="0"/>
                        <a:t>, </a:t>
                      </a:r>
                      <a:r>
                        <a:rPr lang="es-PE" dirty="0" err="1"/>
                        <a:t>zoledronato</a:t>
                      </a:r>
                      <a:r>
                        <a:rPr lang="es-PE" dirty="0"/>
                        <a:t>.</a:t>
                      </a:r>
                    </a:p>
                  </a:txBody>
                  <a:tcPr/>
                </a:tc>
                <a:tc>
                  <a:txBody>
                    <a:bodyPr/>
                    <a:lstStyle/>
                    <a:p>
                      <a:r>
                        <a:rPr lang="es-PE" dirty="0" err="1"/>
                        <a:t>Abaloparatida</a:t>
                      </a:r>
                      <a:endParaRPr lang="es-PE" dirty="0"/>
                    </a:p>
                  </a:txBody>
                  <a:tcPr/>
                </a:tc>
                <a:extLst>
                  <a:ext uri="{0D108BD9-81ED-4DB2-BD59-A6C34878D82A}">
                    <a16:rowId xmlns:a16="http://schemas.microsoft.com/office/drawing/2014/main" val="10002"/>
                  </a:ext>
                </a:extLst>
              </a:tr>
              <a:tr h="370840">
                <a:tc>
                  <a:txBody>
                    <a:bodyPr/>
                    <a:lstStyle/>
                    <a:p>
                      <a:r>
                        <a:rPr lang="es-PE" b="1" dirty="0"/>
                        <a:t>THM y </a:t>
                      </a:r>
                      <a:r>
                        <a:rPr lang="es-PE" b="1" dirty="0" err="1"/>
                        <a:t>SERMs</a:t>
                      </a:r>
                      <a:r>
                        <a:rPr lang="es-PE" b="1" dirty="0"/>
                        <a:t>: </a:t>
                      </a:r>
                      <a:r>
                        <a:rPr lang="es-PE" dirty="0"/>
                        <a:t>Sólo estrógeno, estrógeno + progestágeno, </a:t>
                      </a:r>
                      <a:r>
                        <a:rPr lang="es-PE" dirty="0" err="1"/>
                        <a:t>tibolona</a:t>
                      </a:r>
                      <a:r>
                        <a:rPr lang="es-PE" dirty="0"/>
                        <a:t>, </a:t>
                      </a:r>
                      <a:r>
                        <a:rPr lang="es-PE" dirty="0" err="1"/>
                        <a:t>bazedoxifeno</a:t>
                      </a:r>
                      <a:r>
                        <a:rPr lang="es-PE" dirty="0"/>
                        <a:t>, </a:t>
                      </a:r>
                      <a:r>
                        <a:rPr lang="es-PE" dirty="0" err="1"/>
                        <a:t>raloxifeno</a:t>
                      </a:r>
                      <a:r>
                        <a:rPr lang="es-PE" dirty="0"/>
                        <a:t>.</a:t>
                      </a:r>
                    </a:p>
                  </a:txBody>
                  <a:tcPr/>
                </a:tc>
                <a:tc>
                  <a:txBody>
                    <a:bodyPr/>
                    <a:lstStyle/>
                    <a:p>
                      <a:r>
                        <a:rPr lang="es-PE" dirty="0" err="1"/>
                        <a:t>Romosozumab</a:t>
                      </a:r>
                      <a:endParaRPr lang="es-PE" dirty="0"/>
                    </a:p>
                  </a:txBody>
                  <a:tcPr/>
                </a:tc>
                <a:extLst>
                  <a:ext uri="{0D108BD9-81ED-4DB2-BD59-A6C34878D82A}">
                    <a16:rowId xmlns:a16="http://schemas.microsoft.com/office/drawing/2014/main" val="10003"/>
                  </a:ext>
                </a:extLst>
              </a:tr>
              <a:tr h="370840">
                <a:tc>
                  <a:txBody>
                    <a:bodyPr/>
                    <a:lstStyle/>
                    <a:p>
                      <a:r>
                        <a:rPr lang="es-PE" dirty="0" err="1"/>
                        <a:t>Denosumab</a:t>
                      </a:r>
                      <a:endParaRPr lang="es-PE" dirty="0"/>
                    </a:p>
                  </a:txBody>
                  <a:tcPr/>
                </a:tc>
                <a:tc>
                  <a:txBody>
                    <a:bodyPr/>
                    <a:lstStyle/>
                    <a:p>
                      <a:endParaRPr lang="es-PE" dirty="0"/>
                    </a:p>
                  </a:txBody>
                  <a:tcPr/>
                </a:tc>
                <a:extLst>
                  <a:ext uri="{0D108BD9-81ED-4DB2-BD59-A6C34878D82A}">
                    <a16:rowId xmlns:a16="http://schemas.microsoft.com/office/drawing/2014/main" val="10004"/>
                  </a:ext>
                </a:extLst>
              </a:tr>
              <a:tr h="370840">
                <a:tc>
                  <a:txBody>
                    <a:bodyPr/>
                    <a:lstStyle/>
                    <a:p>
                      <a:r>
                        <a:rPr lang="es-PE" b="1" dirty="0"/>
                        <a:t>Otros: </a:t>
                      </a:r>
                      <a:r>
                        <a:rPr lang="es-PE" dirty="0"/>
                        <a:t>vitamina K, calcitonina.</a:t>
                      </a:r>
                    </a:p>
                  </a:txBody>
                  <a:tcPr/>
                </a:tc>
                <a:tc>
                  <a:txBody>
                    <a:bodyPr/>
                    <a:lstStyle/>
                    <a:p>
                      <a:r>
                        <a:rPr lang="es-PE" b="1" dirty="0"/>
                        <a:t>Acción incierta: </a:t>
                      </a:r>
                      <a:r>
                        <a:rPr lang="es-PE" dirty="0" err="1"/>
                        <a:t>ranelato</a:t>
                      </a:r>
                      <a:r>
                        <a:rPr lang="es-PE" dirty="0"/>
                        <a:t> de estroncio</a:t>
                      </a:r>
                    </a:p>
                  </a:txBody>
                  <a:tcPr/>
                </a:tc>
                <a:extLst>
                  <a:ext uri="{0D108BD9-81ED-4DB2-BD59-A6C34878D82A}">
                    <a16:rowId xmlns:a16="http://schemas.microsoft.com/office/drawing/2014/main" val="10005"/>
                  </a:ext>
                </a:extLst>
              </a:tr>
            </a:tbl>
          </a:graphicData>
        </a:graphic>
      </p:graphicFrame>
      <p:sp>
        <p:nvSpPr>
          <p:cNvPr id="8" name="CuadroTexto 7"/>
          <p:cNvSpPr txBox="1"/>
          <p:nvPr/>
        </p:nvSpPr>
        <p:spPr>
          <a:xfrm>
            <a:off x="1573427" y="6042108"/>
            <a:ext cx="9045145" cy="461665"/>
          </a:xfrm>
          <a:prstGeom prst="rect">
            <a:avLst/>
          </a:prstGeom>
          <a:noFill/>
        </p:spPr>
        <p:txBody>
          <a:bodyPr wrap="square" rtlCol="0">
            <a:spAutoFit/>
          </a:bodyPr>
          <a:lstStyle/>
          <a:p>
            <a:r>
              <a:rPr lang="es-PE" sz="1200"/>
              <a:t>Kanis, J. A., Harvey, N. C., McCloskey, E., Bruyère, O., Veronese, N., Lorentzon, M., ... &amp; Reginster, J. Y. (2020). Algorithm for the management of patients at low, high and very high risk of osteoporotic fractures. Osteoporosis International, 31, 1-12.</a:t>
            </a:r>
            <a:endParaRPr lang="es-PE" sz="1200" dirty="0"/>
          </a:p>
        </p:txBody>
      </p:sp>
      <p:sp>
        <p:nvSpPr>
          <p:cNvPr id="14" name="CuadroTexto 13"/>
          <p:cNvSpPr txBox="1"/>
          <p:nvPr/>
        </p:nvSpPr>
        <p:spPr>
          <a:xfrm>
            <a:off x="4036539" y="1861751"/>
            <a:ext cx="4118919" cy="461665"/>
          </a:xfrm>
          <a:prstGeom prst="rect">
            <a:avLst/>
          </a:prstGeom>
          <a:noFill/>
        </p:spPr>
        <p:txBody>
          <a:bodyPr wrap="square" rtlCol="0">
            <a:spAutoFit/>
          </a:bodyPr>
          <a:lstStyle/>
          <a:p>
            <a:pPr algn="ctr"/>
            <a:r>
              <a:rPr lang="es-PE" sz="2400" b="1" dirty="0">
                <a:solidFill>
                  <a:schemeClr val="accent1">
                    <a:lumMod val="50000"/>
                  </a:schemeClr>
                </a:solidFill>
              </a:rPr>
              <a:t>Intervenciones farmacológicas</a:t>
            </a:r>
          </a:p>
        </p:txBody>
      </p:sp>
    </p:spTree>
    <p:extLst>
      <p:ext uri="{BB962C8B-B14F-4D97-AF65-F5344CB8AC3E}">
        <p14:creationId xmlns:p14="http://schemas.microsoft.com/office/powerpoint/2010/main" val="2910349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3F952-2F2C-9415-86A3-B135613D6012}"/>
              </a:ext>
            </a:extLst>
          </p:cNvPr>
          <p:cNvSpPr>
            <a:spLocks noGrp="1"/>
          </p:cNvSpPr>
          <p:nvPr>
            <p:ph type="title"/>
          </p:nvPr>
        </p:nvSpPr>
        <p:spPr/>
        <p:txBody>
          <a:bodyPr>
            <a:normAutofit fontScale="90000"/>
          </a:bodyPr>
          <a:lstStyle/>
          <a:p>
            <a:pPr algn="ctr"/>
            <a:r>
              <a:rPr lang="es-PE" b="1" dirty="0">
                <a:solidFill>
                  <a:schemeClr val="accent1">
                    <a:lumMod val="50000"/>
                  </a:schemeClr>
                </a:solidFill>
              </a:rPr>
              <a:t>Selección de terapia para prevención de fracturas en mujeres posmenopáusicas y hombres ≥50</a:t>
            </a:r>
          </a:p>
        </p:txBody>
      </p:sp>
      <p:pic>
        <p:nvPicPr>
          <p:cNvPr id="4" name="Imagen 3"/>
          <p:cNvPicPr>
            <a:picLocks noChangeAspect="1"/>
          </p:cNvPicPr>
          <p:nvPr/>
        </p:nvPicPr>
        <p:blipFill>
          <a:blip r:embed="rId2"/>
          <a:stretch>
            <a:fillRect/>
          </a:stretch>
        </p:blipFill>
        <p:spPr>
          <a:xfrm>
            <a:off x="9640330" y="6024088"/>
            <a:ext cx="1713470" cy="575619"/>
          </a:xfrm>
          <a:prstGeom prst="rect">
            <a:avLst/>
          </a:prstGeom>
        </p:spPr>
      </p:pic>
      <p:sp>
        <p:nvSpPr>
          <p:cNvPr id="5" name="CuadroTexto 4"/>
          <p:cNvSpPr txBox="1"/>
          <p:nvPr/>
        </p:nvSpPr>
        <p:spPr>
          <a:xfrm>
            <a:off x="8824785" y="6081064"/>
            <a:ext cx="815545" cy="461665"/>
          </a:xfrm>
          <a:prstGeom prst="rect">
            <a:avLst/>
          </a:prstGeom>
          <a:noFill/>
        </p:spPr>
        <p:txBody>
          <a:bodyPr wrap="square" rtlCol="0">
            <a:spAutoFit/>
          </a:bodyPr>
          <a:lstStyle/>
          <a:p>
            <a:r>
              <a:rPr lang="es-PE" sz="2400" b="1" dirty="0"/>
              <a:t>2024</a:t>
            </a:r>
          </a:p>
        </p:txBody>
      </p:sp>
      <p:sp>
        <p:nvSpPr>
          <p:cNvPr id="3" name="Marcador de contenido 2"/>
          <p:cNvSpPr>
            <a:spLocks noGrp="1"/>
          </p:cNvSpPr>
          <p:nvPr>
            <p:ph idx="1"/>
          </p:nvPr>
        </p:nvSpPr>
        <p:spPr/>
        <p:txBody>
          <a:bodyPr>
            <a:normAutofit fontScale="62500" lnSpcReduction="20000"/>
          </a:bodyPr>
          <a:lstStyle/>
          <a:p>
            <a:r>
              <a:rPr lang="es-MX" b="1" dirty="0"/>
              <a:t>Para elegir un tratamiento farmacológico considerar nivel de riesgo de fractura, cualquier factor de riesgo clínico adicional, la elección del paciente y el costo-efectividad del tratamiento.</a:t>
            </a:r>
          </a:p>
          <a:p>
            <a:r>
              <a:rPr lang="es-MX" b="1" dirty="0"/>
              <a:t>Inicie inmediatamente después de fractura por fragilidad</a:t>
            </a:r>
            <a:r>
              <a:rPr lang="es-MX" dirty="0"/>
              <a:t>, riesgo de nueva fractura es mayor inmediatamente después de una fractura y el riesgo permanece elevado.</a:t>
            </a:r>
          </a:p>
          <a:p>
            <a:r>
              <a:rPr lang="es-MX" dirty="0"/>
              <a:t>Considere derivar pacientes con riesgo muy alto a especialista en OP para consideración de terapia parenteral (podría ser necesario tratamiento anabólico de primera línea)). </a:t>
            </a:r>
            <a:r>
              <a:rPr lang="es-MX" b="1" dirty="0"/>
              <a:t>Indicadores de riesgo muy alto</a:t>
            </a:r>
            <a:r>
              <a:rPr lang="es-MX" dirty="0"/>
              <a:t>: </a:t>
            </a:r>
          </a:p>
          <a:p>
            <a:pPr lvl="1"/>
            <a:r>
              <a:rPr lang="es-MX" b="1" dirty="0"/>
              <a:t>Fractura vertebral reciente [últimos 2 años] o ≥2 fracturas vertebrales</a:t>
            </a:r>
          </a:p>
          <a:p>
            <a:pPr lvl="1"/>
            <a:r>
              <a:rPr lang="es-MX" dirty="0"/>
              <a:t>Puntuación </a:t>
            </a:r>
            <a:r>
              <a:rPr lang="es-MX" b="1" dirty="0"/>
              <a:t>T DMO ≤-3,5</a:t>
            </a:r>
            <a:r>
              <a:rPr lang="es-MX" dirty="0"/>
              <a:t>, </a:t>
            </a:r>
          </a:p>
          <a:p>
            <a:pPr lvl="1"/>
            <a:r>
              <a:rPr lang="es-MX" dirty="0"/>
              <a:t>Tratamiento con </a:t>
            </a:r>
            <a:r>
              <a:rPr lang="es-MX" b="1" dirty="0"/>
              <a:t>glucocorticoides en dosis altas </a:t>
            </a:r>
            <a:r>
              <a:rPr lang="es-MX" dirty="0"/>
              <a:t>[PRD ≥7,5 mg/día o equivalente durante 3 meses]</a:t>
            </a:r>
          </a:p>
          <a:p>
            <a:pPr lvl="1"/>
            <a:r>
              <a:rPr lang="es-MX" dirty="0"/>
              <a:t>Presencia de </a:t>
            </a:r>
            <a:r>
              <a:rPr lang="es-MX" b="1" dirty="0"/>
              <a:t>múltiples factores de riesgo </a:t>
            </a:r>
            <a:r>
              <a:rPr lang="es-MX" dirty="0"/>
              <a:t>clínicos, particularmente con fractura por fragilidad reciente que indique alto riesgo inminente de </a:t>
            </a:r>
            <a:r>
              <a:rPr lang="es-MX" dirty="0" err="1"/>
              <a:t>refractura</a:t>
            </a:r>
            <a:r>
              <a:rPr lang="es-MX" dirty="0"/>
              <a:t>; u otros indicadores de riesgo muy alto de fractura, incluyendo los definidos por FRAX.</a:t>
            </a:r>
          </a:p>
          <a:p>
            <a:r>
              <a:rPr lang="es-MX" dirty="0"/>
              <a:t>Primera línea: </a:t>
            </a:r>
            <a:r>
              <a:rPr lang="es-MX" b="1" dirty="0"/>
              <a:t>Bifosfonatos orales (alendronato o risedronato) o </a:t>
            </a:r>
            <a:r>
              <a:rPr lang="es-MX" b="1" dirty="0" err="1"/>
              <a:t>zoledronato</a:t>
            </a:r>
            <a:r>
              <a:rPr lang="es-MX" b="1" dirty="0"/>
              <a:t> IV</a:t>
            </a:r>
            <a:r>
              <a:rPr lang="es-MX" dirty="0"/>
              <a:t>; en mujeres PM ≤60 años, terapia hormonal sustitutiva. </a:t>
            </a:r>
          </a:p>
          <a:p>
            <a:r>
              <a:rPr lang="es-MX" dirty="0"/>
              <a:t>Si bifosfonatos de primera línea no son adecuados o no se toleran, considerar opciones alternativas: denosumab, </a:t>
            </a:r>
            <a:r>
              <a:rPr lang="es-MX" dirty="0" err="1"/>
              <a:t>ibandronato</a:t>
            </a:r>
            <a:r>
              <a:rPr lang="es-MX" dirty="0"/>
              <a:t>, </a:t>
            </a:r>
            <a:r>
              <a:rPr lang="es-MX" dirty="0" err="1"/>
              <a:t>raloxifeno</a:t>
            </a:r>
            <a:r>
              <a:rPr lang="es-MX" dirty="0"/>
              <a:t>, </a:t>
            </a:r>
            <a:r>
              <a:rPr lang="es-MX" dirty="0" err="1"/>
              <a:t>ranelato</a:t>
            </a:r>
            <a:r>
              <a:rPr lang="es-MX" dirty="0"/>
              <a:t> de estroncio, </a:t>
            </a:r>
            <a:r>
              <a:rPr lang="es-MX" dirty="0" err="1"/>
              <a:t>teriparatida</a:t>
            </a:r>
            <a:r>
              <a:rPr lang="es-MX" dirty="0"/>
              <a:t>, </a:t>
            </a:r>
            <a:r>
              <a:rPr lang="es-MX" dirty="0" err="1"/>
              <a:t>abaloparatida</a:t>
            </a:r>
            <a:r>
              <a:rPr lang="es-MX" dirty="0"/>
              <a:t> o </a:t>
            </a:r>
            <a:r>
              <a:rPr lang="es-MX" dirty="0" err="1"/>
              <a:t>romosozumab</a:t>
            </a:r>
            <a:r>
              <a:rPr lang="es-MX" dirty="0"/>
              <a:t>.</a:t>
            </a:r>
          </a:p>
          <a:p>
            <a:r>
              <a:rPr lang="es-MX" dirty="0"/>
              <a:t>Post tratamiento con anabólico (</a:t>
            </a:r>
            <a:r>
              <a:rPr lang="es-MX" dirty="0" err="1"/>
              <a:t>teriparatida</a:t>
            </a:r>
            <a:r>
              <a:rPr lang="es-MX" dirty="0"/>
              <a:t>, </a:t>
            </a:r>
            <a:r>
              <a:rPr lang="es-MX" dirty="0" err="1"/>
              <a:t>abaloparatida</a:t>
            </a:r>
            <a:r>
              <a:rPr lang="es-MX" dirty="0"/>
              <a:t> o </a:t>
            </a:r>
            <a:r>
              <a:rPr lang="es-MX" dirty="0" err="1"/>
              <a:t>romosozumab</a:t>
            </a:r>
            <a:r>
              <a:rPr lang="es-MX" dirty="0"/>
              <a:t>), iniciar tratamiento con alendronato, zoledronato o denosumab sin demora.</a:t>
            </a:r>
            <a:endParaRPr lang="es-PE" dirty="0"/>
          </a:p>
        </p:txBody>
      </p:sp>
    </p:spTree>
    <p:extLst>
      <p:ext uri="{BB962C8B-B14F-4D97-AF65-F5344CB8AC3E}">
        <p14:creationId xmlns:p14="http://schemas.microsoft.com/office/powerpoint/2010/main" val="1100301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3600" b="1" dirty="0">
                <a:solidFill>
                  <a:schemeClr val="accent1">
                    <a:lumMod val="50000"/>
                  </a:schemeClr>
                </a:solidFill>
              </a:rPr>
              <a:t>Algorithm for the management of patients at low, high and very high risk of osteoporotic fractures</a:t>
            </a:r>
            <a:endParaRPr lang="es-PE" sz="3600" b="1" dirty="0">
              <a:solidFill>
                <a:schemeClr val="accent1">
                  <a:lumMod val="50000"/>
                </a:schemeClr>
              </a:solidFill>
            </a:endParaRPr>
          </a:p>
        </p:txBody>
      </p:sp>
      <p:pic>
        <p:nvPicPr>
          <p:cNvPr id="9" name="Marcador de contenido 8"/>
          <p:cNvPicPr>
            <a:picLocks noGrp="1" noChangeAspect="1"/>
          </p:cNvPicPr>
          <p:nvPr>
            <p:ph idx="1"/>
          </p:nvPr>
        </p:nvPicPr>
        <p:blipFill>
          <a:blip r:embed="rId2"/>
          <a:stretch>
            <a:fillRect/>
          </a:stretch>
        </p:blipFill>
        <p:spPr>
          <a:xfrm>
            <a:off x="3797620" y="1782932"/>
            <a:ext cx="4596757" cy="4166931"/>
          </a:xfrm>
          <a:prstGeom prst="rect">
            <a:avLst/>
          </a:prstGeom>
        </p:spPr>
      </p:pic>
      <p:sp>
        <p:nvSpPr>
          <p:cNvPr id="8" name="CuadroTexto 7"/>
          <p:cNvSpPr txBox="1"/>
          <p:nvPr/>
        </p:nvSpPr>
        <p:spPr>
          <a:xfrm>
            <a:off x="1573427" y="6042108"/>
            <a:ext cx="9045145" cy="461665"/>
          </a:xfrm>
          <a:prstGeom prst="rect">
            <a:avLst/>
          </a:prstGeom>
          <a:noFill/>
        </p:spPr>
        <p:txBody>
          <a:bodyPr wrap="square" rtlCol="0">
            <a:spAutoFit/>
          </a:bodyPr>
          <a:lstStyle/>
          <a:p>
            <a:r>
              <a:rPr lang="es-PE" sz="1200"/>
              <a:t>Kanis, J. A., Harvey, N. C., McCloskey, E., Bruyère, O., Veronese, N., Lorentzon, M., ... &amp; Reginster, J. Y. (2020). Algorithm for the management of patients at low, high and very high risk of osteoporotic fractures. Osteoporosis International, 31, 1-12.</a:t>
            </a:r>
            <a:endParaRPr lang="es-PE" sz="1200" dirty="0"/>
          </a:p>
        </p:txBody>
      </p:sp>
    </p:spTree>
    <p:extLst>
      <p:ext uri="{BB962C8B-B14F-4D97-AF65-F5344CB8AC3E}">
        <p14:creationId xmlns:p14="http://schemas.microsoft.com/office/powerpoint/2010/main" val="1985016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3600" b="1" dirty="0">
                <a:solidFill>
                  <a:schemeClr val="accent1">
                    <a:lumMod val="50000"/>
                  </a:schemeClr>
                </a:solidFill>
              </a:rPr>
              <a:t>Algorithm for the management of patients at low, high and very high risk of osteoporotic fractures</a:t>
            </a:r>
            <a:endParaRPr lang="es-PE" sz="3600" b="1" dirty="0">
              <a:solidFill>
                <a:schemeClr val="accent1">
                  <a:lumMod val="50000"/>
                </a:schemeClr>
              </a:solidFill>
            </a:endParaRPr>
          </a:p>
        </p:txBody>
      </p:sp>
      <p:sp>
        <p:nvSpPr>
          <p:cNvPr id="8" name="CuadroTexto 7"/>
          <p:cNvSpPr txBox="1"/>
          <p:nvPr/>
        </p:nvSpPr>
        <p:spPr>
          <a:xfrm>
            <a:off x="1573427" y="6042108"/>
            <a:ext cx="9045145" cy="461665"/>
          </a:xfrm>
          <a:prstGeom prst="rect">
            <a:avLst/>
          </a:prstGeom>
          <a:noFill/>
        </p:spPr>
        <p:txBody>
          <a:bodyPr wrap="square" rtlCol="0">
            <a:spAutoFit/>
          </a:bodyPr>
          <a:lstStyle/>
          <a:p>
            <a:r>
              <a:rPr lang="es-PE" sz="1200"/>
              <a:t>Kanis, J. A., Harvey, N. C., McCloskey, E., Bruyère, O., Veronese, N., Lorentzon, M., ... &amp; Reginster, J. Y. (2020). Algorithm for the management of patients at low, high and very high risk of osteoporotic fractures. Osteoporosis International, 31, 1-12.</a:t>
            </a:r>
            <a:endParaRPr lang="es-PE" sz="1200" dirty="0"/>
          </a:p>
        </p:txBody>
      </p:sp>
      <p:pic>
        <p:nvPicPr>
          <p:cNvPr id="4" name="Marcador de contenido 3"/>
          <p:cNvPicPr>
            <a:picLocks noGrp="1" noChangeAspect="1"/>
          </p:cNvPicPr>
          <p:nvPr>
            <p:ph idx="1"/>
          </p:nvPr>
        </p:nvPicPr>
        <p:blipFill>
          <a:blip r:embed="rId2"/>
          <a:stretch>
            <a:fillRect/>
          </a:stretch>
        </p:blipFill>
        <p:spPr>
          <a:xfrm>
            <a:off x="1081087" y="2277269"/>
            <a:ext cx="10029825" cy="3448050"/>
          </a:xfrm>
          <a:prstGeom prst="rect">
            <a:avLst/>
          </a:prstGeom>
        </p:spPr>
      </p:pic>
    </p:spTree>
    <p:extLst>
      <p:ext uri="{BB962C8B-B14F-4D97-AF65-F5344CB8AC3E}">
        <p14:creationId xmlns:p14="http://schemas.microsoft.com/office/powerpoint/2010/main" val="1783900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3F952-2F2C-9415-86A3-B135613D6012}"/>
              </a:ext>
            </a:extLst>
          </p:cNvPr>
          <p:cNvSpPr>
            <a:spLocks noGrp="1"/>
          </p:cNvSpPr>
          <p:nvPr>
            <p:ph type="title"/>
          </p:nvPr>
        </p:nvSpPr>
        <p:spPr/>
        <p:txBody>
          <a:bodyPr>
            <a:normAutofit/>
          </a:bodyPr>
          <a:lstStyle/>
          <a:p>
            <a:pPr algn="ctr"/>
            <a:r>
              <a:rPr lang="es-PE" b="1" dirty="0">
                <a:solidFill>
                  <a:schemeClr val="accent1">
                    <a:lumMod val="50000"/>
                  </a:schemeClr>
                </a:solidFill>
              </a:rPr>
              <a:t>Luego de iniciada la terapia para prevención de fracturas en mujeres PM y hombres ≥50</a:t>
            </a:r>
          </a:p>
        </p:txBody>
      </p:sp>
      <p:pic>
        <p:nvPicPr>
          <p:cNvPr id="4" name="Imagen 3"/>
          <p:cNvPicPr>
            <a:picLocks noChangeAspect="1"/>
          </p:cNvPicPr>
          <p:nvPr/>
        </p:nvPicPr>
        <p:blipFill>
          <a:blip r:embed="rId2"/>
          <a:stretch>
            <a:fillRect/>
          </a:stretch>
        </p:blipFill>
        <p:spPr>
          <a:xfrm>
            <a:off x="9640330" y="6024088"/>
            <a:ext cx="1713470" cy="575619"/>
          </a:xfrm>
          <a:prstGeom prst="rect">
            <a:avLst/>
          </a:prstGeom>
        </p:spPr>
      </p:pic>
      <p:sp>
        <p:nvSpPr>
          <p:cNvPr id="5" name="CuadroTexto 4"/>
          <p:cNvSpPr txBox="1"/>
          <p:nvPr/>
        </p:nvSpPr>
        <p:spPr>
          <a:xfrm>
            <a:off x="8824785" y="6081064"/>
            <a:ext cx="815545" cy="461665"/>
          </a:xfrm>
          <a:prstGeom prst="rect">
            <a:avLst/>
          </a:prstGeom>
          <a:noFill/>
        </p:spPr>
        <p:txBody>
          <a:bodyPr wrap="square" rtlCol="0">
            <a:spAutoFit/>
          </a:bodyPr>
          <a:lstStyle/>
          <a:p>
            <a:r>
              <a:rPr lang="es-PE" sz="2400" b="1" dirty="0"/>
              <a:t>2024</a:t>
            </a:r>
          </a:p>
        </p:txBody>
      </p:sp>
      <p:sp>
        <p:nvSpPr>
          <p:cNvPr id="6" name="Marcador de contenido 5"/>
          <p:cNvSpPr>
            <a:spLocks noGrp="1"/>
          </p:cNvSpPr>
          <p:nvPr>
            <p:ph idx="1"/>
          </p:nvPr>
        </p:nvSpPr>
        <p:spPr/>
        <p:txBody>
          <a:bodyPr>
            <a:normAutofit fontScale="77500" lnSpcReduction="20000"/>
          </a:bodyPr>
          <a:lstStyle/>
          <a:p>
            <a:pPr algn="just"/>
            <a:r>
              <a:rPr lang="es-MX" dirty="0"/>
              <a:t>Revisión periódica de </a:t>
            </a:r>
            <a:r>
              <a:rPr lang="es-MX" b="1" dirty="0"/>
              <a:t>tolerancia y adherencia a tratamientos orales</a:t>
            </a:r>
            <a:r>
              <a:rPr lang="es-MX" dirty="0"/>
              <a:t>.</a:t>
            </a:r>
          </a:p>
          <a:p>
            <a:pPr algn="just"/>
            <a:r>
              <a:rPr lang="es-MX" dirty="0"/>
              <a:t>Recordar que </a:t>
            </a:r>
            <a:r>
              <a:rPr lang="es-MX" b="1" dirty="0"/>
              <a:t>terapia es a largo plazo</a:t>
            </a:r>
            <a:r>
              <a:rPr lang="es-MX" dirty="0"/>
              <a:t>, OP es enfermedad crónica sin cura.</a:t>
            </a:r>
          </a:p>
          <a:p>
            <a:pPr algn="just"/>
            <a:r>
              <a:rPr lang="es-MX" dirty="0"/>
              <a:t>Planificar bifosfonatos orales por al menos 5 años o intravenosos por al menos 3 años y luego reevalúe riesgo de fractura.</a:t>
            </a:r>
          </a:p>
          <a:p>
            <a:pPr lvl="1" algn="just"/>
            <a:r>
              <a:rPr lang="es-MX" b="1" dirty="0"/>
              <a:t>Terapia más prolongada:</a:t>
            </a:r>
            <a:r>
              <a:rPr lang="es-MX" dirty="0"/>
              <a:t> ≥70 años, fractura de cadera o vertebral, glucocorticoides orales a dosis altas [PRD ≥7,5 mg/día o equivalente durante 3 meses] o fractura por fragilidad en terapia OP.</a:t>
            </a:r>
          </a:p>
          <a:p>
            <a:pPr lvl="1" algn="just"/>
            <a:r>
              <a:rPr lang="es-MX" b="1" dirty="0"/>
              <a:t>Menor riesgo</a:t>
            </a:r>
            <a:r>
              <a:rPr lang="es-MX" dirty="0"/>
              <a:t>, considerar pausa temporal del tratamiento:  18 a 36 meses tras 5 años con bifosfonato oral o 3 años con bifosfonato IV.</a:t>
            </a:r>
          </a:p>
          <a:p>
            <a:pPr algn="just"/>
            <a:r>
              <a:rPr lang="es-MX" dirty="0"/>
              <a:t>Antes de iniciar </a:t>
            </a:r>
            <a:r>
              <a:rPr lang="es-MX" b="1" dirty="0"/>
              <a:t>denosumab</a:t>
            </a:r>
            <a:r>
              <a:rPr lang="es-MX" dirty="0"/>
              <a:t>, asegurar que </a:t>
            </a:r>
            <a:r>
              <a:rPr lang="es-MX" b="1" dirty="0"/>
              <a:t>plan a largo plazo </a:t>
            </a:r>
            <a:r>
              <a:rPr lang="es-MX" dirty="0"/>
              <a:t>considere posible necesidad de suspenderlo y cómo se manejaría. No suspender denosumab sin plan de terapia antiresortiva posterior, siempre que función renal lo permita.</a:t>
            </a:r>
          </a:p>
          <a:p>
            <a:pPr algn="just"/>
            <a:r>
              <a:rPr lang="es-MX" dirty="0"/>
              <a:t>Repetir evaluación de riesgo de fractura después de cualquier nueva fractura.</a:t>
            </a:r>
          </a:p>
          <a:p>
            <a:pPr algn="just"/>
            <a:r>
              <a:rPr lang="es-MX" b="1" dirty="0"/>
              <a:t>Reevaluar riesgo </a:t>
            </a:r>
            <a:r>
              <a:rPr lang="es-MX" dirty="0"/>
              <a:t>de fractura entre </a:t>
            </a:r>
            <a:r>
              <a:rPr lang="es-MX" b="1" dirty="0"/>
              <a:t>18 meses y 3 años después de suspender terapia.</a:t>
            </a:r>
          </a:p>
          <a:p>
            <a:pPr algn="just"/>
            <a:endParaRPr lang="es-PE" b="1" dirty="0"/>
          </a:p>
        </p:txBody>
      </p:sp>
    </p:spTree>
    <p:extLst>
      <p:ext uri="{BB962C8B-B14F-4D97-AF65-F5344CB8AC3E}">
        <p14:creationId xmlns:p14="http://schemas.microsoft.com/office/powerpoint/2010/main" val="267731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1524001" y="15869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PE" altLang="es-PE" sz="1800"/>
          </a:p>
        </p:txBody>
      </p:sp>
      <p:graphicFrame>
        <p:nvGraphicFramePr>
          <p:cNvPr id="82947" name="Object 3"/>
          <p:cNvGraphicFramePr>
            <a:graphicFrameLocks noChangeAspect="1"/>
          </p:cNvGraphicFramePr>
          <p:nvPr/>
        </p:nvGraphicFramePr>
        <p:xfrm>
          <a:off x="1957389" y="404813"/>
          <a:ext cx="8459787" cy="5283200"/>
        </p:xfrm>
        <a:graphic>
          <a:graphicData uri="http://schemas.openxmlformats.org/presentationml/2006/ole">
            <mc:AlternateContent xmlns:mc="http://schemas.openxmlformats.org/markup-compatibility/2006">
              <mc:Choice xmlns:v="urn:schemas-microsoft-com:vml" Requires="v">
                <p:oleObj name="Gráfico" r:id="rId4" imgW="6858000" imgH="3162300" progId="Excel.Chart.8">
                  <p:embed/>
                </p:oleObj>
              </mc:Choice>
              <mc:Fallback>
                <p:oleObj name="Gráfico" r:id="rId4" imgW="6858000" imgH="31623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9848" r="8186"/>
                      <a:stretch>
                        <a:fillRect/>
                      </a:stretch>
                    </p:blipFill>
                    <p:spPr bwMode="auto">
                      <a:xfrm>
                        <a:off x="1957389" y="404813"/>
                        <a:ext cx="8459787"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48" name="Text Box 4"/>
          <p:cNvSpPr txBox="1">
            <a:spLocks noChangeArrowheads="1"/>
          </p:cNvSpPr>
          <p:nvPr/>
        </p:nvSpPr>
        <p:spPr bwMode="auto">
          <a:xfrm>
            <a:off x="2566989" y="5734051"/>
            <a:ext cx="6789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PE" sz="2000">
                <a:solidFill>
                  <a:schemeClr val="bg1"/>
                </a:solidFill>
                <a:latin typeface="Times New Roman" panose="02020603050405020304" pitchFamily="18" charset="0"/>
              </a:rPr>
              <a:t>Armando Calvo, Gustavo León, Carlos Glave y Víctor Camargo.</a:t>
            </a:r>
          </a:p>
          <a:p>
            <a:pPr eaLnBrk="1" hangingPunct="1">
              <a:spcBef>
                <a:spcPct val="0"/>
              </a:spcBef>
              <a:buFontTx/>
              <a:buNone/>
            </a:pPr>
            <a:r>
              <a:rPr lang="es-ES" altLang="es-PE" sz="2000">
                <a:solidFill>
                  <a:schemeClr val="bg1"/>
                </a:solidFill>
                <a:latin typeface="Times New Roman" panose="02020603050405020304" pitchFamily="18" charset="0"/>
              </a:rPr>
              <a:t> PANLAR 2006. Lima, Perú.</a:t>
            </a:r>
          </a:p>
        </p:txBody>
      </p:sp>
      <p:pic>
        <p:nvPicPr>
          <p:cNvPr id="82949" name="Picture 5" descr="BanderaPer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4375" y="6165851"/>
            <a:ext cx="8842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28161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4936" y="2236937"/>
            <a:ext cx="3437238" cy="1325563"/>
          </a:xfrm>
        </p:spPr>
        <p:txBody>
          <a:bodyPr>
            <a:noAutofit/>
          </a:bodyPr>
          <a:lstStyle/>
          <a:p>
            <a:r>
              <a:rPr lang="es-MX" sz="2800" b="1" dirty="0">
                <a:solidFill>
                  <a:schemeClr val="accent1">
                    <a:lumMod val="50000"/>
                  </a:schemeClr>
                </a:solidFill>
              </a:rPr>
              <a:t>Bifosfonatos orales: diagrama de flujo clínico para el tratamiento y seguimiento a largo plazo</a:t>
            </a:r>
            <a:endParaRPr lang="es-PE" sz="2800" b="1" dirty="0">
              <a:solidFill>
                <a:schemeClr val="accent1">
                  <a:lumMod val="50000"/>
                </a:schemeClr>
              </a:solidFill>
            </a:endParaRPr>
          </a:p>
        </p:txBody>
      </p:sp>
      <p:pic>
        <p:nvPicPr>
          <p:cNvPr id="4" name="Marcador de contenido 3"/>
          <p:cNvPicPr>
            <a:picLocks noGrp="1" noChangeAspect="1"/>
          </p:cNvPicPr>
          <p:nvPr>
            <p:ph idx="1"/>
          </p:nvPr>
        </p:nvPicPr>
        <p:blipFill>
          <a:blip r:embed="rId2"/>
          <a:stretch>
            <a:fillRect/>
          </a:stretch>
        </p:blipFill>
        <p:spPr>
          <a:xfrm>
            <a:off x="5857161" y="444842"/>
            <a:ext cx="5309510" cy="6079524"/>
          </a:xfrm>
          <a:prstGeom prst="rect">
            <a:avLst/>
          </a:prstGeom>
        </p:spPr>
      </p:pic>
      <p:pic>
        <p:nvPicPr>
          <p:cNvPr id="5" name="Imagen 4"/>
          <p:cNvPicPr>
            <a:picLocks noChangeAspect="1"/>
          </p:cNvPicPr>
          <p:nvPr/>
        </p:nvPicPr>
        <p:blipFill>
          <a:blip r:embed="rId3"/>
          <a:stretch>
            <a:fillRect/>
          </a:stretch>
        </p:blipFill>
        <p:spPr>
          <a:xfrm>
            <a:off x="2510481" y="4656607"/>
            <a:ext cx="1713470" cy="575619"/>
          </a:xfrm>
          <a:prstGeom prst="rect">
            <a:avLst/>
          </a:prstGeom>
        </p:spPr>
      </p:pic>
      <p:sp>
        <p:nvSpPr>
          <p:cNvPr id="6" name="CuadroTexto 5"/>
          <p:cNvSpPr txBox="1"/>
          <p:nvPr/>
        </p:nvSpPr>
        <p:spPr>
          <a:xfrm>
            <a:off x="1694936" y="4713583"/>
            <a:ext cx="815545" cy="461665"/>
          </a:xfrm>
          <a:prstGeom prst="rect">
            <a:avLst/>
          </a:prstGeom>
          <a:noFill/>
        </p:spPr>
        <p:txBody>
          <a:bodyPr wrap="square" rtlCol="0">
            <a:spAutoFit/>
          </a:bodyPr>
          <a:lstStyle/>
          <a:p>
            <a:r>
              <a:rPr lang="es-PE" sz="2400" b="1" dirty="0"/>
              <a:t>2024</a:t>
            </a:r>
          </a:p>
        </p:txBody>
      </p:sp>
    </p:spTree>
    <p:extLst>
      <p:ext uri="{BB962C8B-B14F-4D97-AF65-F5344CB8AC3E}">
        <p14:creationId xmlns:p14="http://schemas.microsoft.com/office/powerpoint/2010/main" val="2037752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4936" y="2236937"/>
            <a:ext cx="3437238" cy="1325563"/>
          </a:xfrm>
        </p:spPr>
        <p:txBody>
          <a:bodyPr>
            <a:noAutofit/>
          </a:bodyPr>
          <a:lstStyle/>
          <a:p>
            <a:r>
              <a:rPr lang="es-MX" sz="2800" b="1" dirty="0">
                <a:solidFill>
                  <a:schemeClr val="accent1">
                    <a:lumMod val="50000"/>
                  </a:schemeClr>
                </a:solidFill>
              </a:rPr>
              <a:t>Bifosfonatos IV: diagrama de flujo clínico para el tratamiento y seguimiento a largo plazo</a:t>
            </a:r>
            <a:endParaRPr lang="es-PE" sz="2800" b="1" dirty="0">
              <a:solidFill>
                <a:schemeClr val="accent1">
                  <a:lumMod val="50000"/>
                </a:schemeClr>
              </a:solidFill>
            </a:endParaRPr>
          </a:p>
        </p:txBody>
      </p:sp>
      <p:pic>
        <p:nvPicPr>
          <p:cNvPr id="5" name="Imagen 4"/>
          <p:cNvPicPr>
            <a:picLocks noChangeAspect="1"/>
          </p:cNvPicPr>
          <p:nvPr/>
        </p:nvPicPr>
        <p:blipFill>
          <a:blip r:embed="rId2"/>
          <a:stretch>
            <a:fillRect/>
          </a:stretch>
        </p:blipFill>
        <p:spPr>
          <a:xfrm>
            <a:off x="2510481" y="4656607"/>
            <a:ext cx="1713470" cy="575619"/>
          </a:xfrm>
          <a:prstGeom prst="rect">
            <a:avLst/>
          </a:prstGeom>
        </p:spPr>
      </p:pic>
      <p:sp>
        <p:nvSpPr>
          <p:cNvPr id="6" name="CuadroTexto 5"/>
          <p:cNvSpPr txBox="1"/>
          <p:nvPr/>
        </p:nvSpPr>
        <p:spPr>
          <a:xfrm>
            <a:off x="1694936" y="4713583"/>
            <a:ext cx="815545" cy="461665"/>
          </a:xfrm>
          <a:prstGeom prst="rect">
            <a:avLst/>
          </a:prstGeom>
          <a:noFill/>
        </p:spPr>
        <p:txBody>
          <a:bodyPr wrap="square" rtlCol="0">
            <a:spAutoFit/>
          </a:bodyPr>
          <a:lstStyle/>
          <a:p>
            <a:r>
              <a:rPr lang="es-PE" sz="2400" b="1" dirty="0"/>
              <a:t>2024</a:t>
            </a:r>
          </a:p>
        </p:txBody>
      </p:sp>
      <p:pic>
        <p:nvPicPr>
          <p:cNvPr id="7" name="Marcador de contenido 6"/>
          <p:cNvPicPr>
            <a:picLocks noGrp="1" noChangeAspect="1"/>
          </p:cNvPicPr>
          <p:nvPr>
            <p:ph idx="1"/>
          </p:nvPr>
        </p:nvPicPr>
        <p:blipFill>
          <a:blip r:embed="rId3"/>
          <a:stretch>
            <a:fillRect/>
          </a:stretch>
        </p:blipFill>
        <p:spPr>
          <a:xfrm>
            <a:off x="5549351" y="287364"/>
            <a:ext cx="5217503" cy="6179338"/>
          </a:xfrm>
          <a:prstGeom prst="rect">
            <a:avLst/>
          </a:prstGeom>
        </p:spPr>
      </p:pic>
    </p:spTree>
    <p:extLst>
      <p:ext uri="{BB962C8B-B14F-4D97-AF65-F5344CB8AC3E}">
        <p14:creationId xmlns:p14="http://schemas.microsoft.com/office/powerpoint/2010/main" val="1831623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3F952-2F2C-9415-86A3-B135613D6012}"/>
              </a:ext>
            </a:extLst>
          </p:cNvPr>
          <p:cNvSpPr>
            <a:spLocks noGrp="1"/>
          </p:cNvSpPr>
          <p:nvPr>
            <p:ph type="title"/>
          </p:nvPr>
        </p:nvSpPr>
        <p:spPr/>
        <p:txBody>
          <a:bodyPr>
            <a:normAutofit fontScale="90000"/>
          </a:bodyPr>
          <a:lstStyle/>
          <a:p>
            <a:pPr algn="ctr"/>
            <a:r>
              <a:rPr lang="es-PE" b="1" dirty="0">
                <a:solidFill>
                  <a:schemeClr val="accent1">
                    <a:lumMod val="50000"/>
                  </a:schemeClr>
                </a:solidFill>
              </a:rPr>
              <a:t>Prevención de fracturas en mujeres posmenopáusicas y hombres ≥50 en terapia glucocorticoide</a:t>
            </a:r>
          </a:p>
        </p:txBody>
      </p:sp>
      <p:pic>
        <p:nvPicPr>
          <p:cNvPr id="4" name="Imagen 3"/>
          <p:cNvPicPr>
            <a:picLocks noChangeAspect="1"/>
          </p:cNvPicPr>
          <p:nvPr/>
        </p:nvPicPr>
        <p:blipFill>
          <a:blip r:embed="rId2"/>
          <a:stretch>
            <a:fillRect/>
          </a:stretch>
        </p:blipFill>
        <p:spPr>
          <a:xfrm>
            <a:off x="9640330" y="6024088"/>
            <a:ext cx="1713470" cy="575619"/>
          </a:xfrm>
          <a:prstGeom prst="rect">
            <a:avLst/>
          </a:prstGeom>
        </p:spPr>
      </p:pic>
      <p:sp>
        <p:nvSpPr>
          <p:cNvPr id="5" name="CuadroTexto 4"/>
          <p:cNvSpPr txBox="1"/>
          <p:nvPr/>
        </p:nvSpPr>
        <p:spPr>
          <a:xfrm>
            <a:off x="8824785" y="6081064"/>
            <a:ext cx="815545" cy="461665"/>
          </a:xfrm>
          <a:prstGeom prst="rect">
            <a:avLst/>
          </a:prstGeom>
          <a:noFill/>
        </p:spPr>
        <p:txBody>
          <a:bodyPr wrap="square" rtlCol="0">
            <a:spAutoFit/>
          </a:bodyPr>
          <a:lstStyle/>
          <a:p>
            <a:r>
              <a:rPr lang="es-PE" sz="2400" b="1" dirty="0"/>
              <a:t>2024</a:t>
            </a:r>
          </a:p>
        </p:txBody>
      </p:sp>
      <p:sp>
        <p:nvSpPr>
          <p:cNvPr id="3" name="Marcador de contenido 2"/>
          <p:cNvSpPr>
            <a:spLocks noGrp="1"/>
          </p:cNvSpPr>
          <p:nvPr>
            <p:ph idx="1"/>
          </p:nvPr>
        </p:nvSpPr>
        <p:spPr/>
        <p:txBody>
          <a:bodyPr/>
          <a:lstStyle/>
          <a:p>
            <a:r>
              <a:rPr lang="es-MX" dirty="0"/>
              <a:t>Si inicia tratamiento con </a:t>
            </a:r>
            <a:r>
              <a:rPr lang="es-MX" b="1" dirty="0"/>
              <a:t>PRD ≥7,5 mg/día </a:t>
            </a:r>
            <a:r>
              <a:rPr lang="es-MX" dirty="0"/>
              <a:t>o equivalente durante los próximos </a:t>
            </a:r>
            <a:r>
              <a:rPr lang="es-MX" b="1" dirty="0"/>
              <a:t>3 meses</a:t>
            </a:r>
            <a:r>
              <a:rPr lang="es-MX" dirty="0"/>
              <a:t>, </a:t>
            </a:r>
            <a:r>
              <a:rPr lang="es-MX" b="1" dirty="0"/>
              <a:t>iniciar</a:t>
            </a:r>
            <a:r>
              <a:rPr lang="es-MX" dirty="0"/>
              <a:t> simultáneamente terapia de protección ósea (sin esperar densitometría ósea, puede ser posterior).</a:t>
            </a:r>
          </a:p>
          <a:p>
            <a:r>
              <a:rPr lang="es-MX" dirty="0"/>
              <a:t>Ofrecer terapia antiresortiva con </a:t>
            </a:r>
            <a:r>
              <a:rPr lang="es-MX" b="1" dirty="0"/>
              <a:t>bifosfonatos</a:t>
            </a:r>
            <a:r>
              <a:rPr lang="es-MX" dirty="0"/>
              <a:t> orales (alendronato o risedronato) o zoledronato IV. </a:t>
            </a:r>
          </a:p>
          <a:p>
            <a:r>
              <a:rPr lang="es-MX" dirty="0"/>
              <a:t>En pacientes con </a:t>
            </a:r>
            <a:r>
              <a:rPr lang="es-MX" b="1" dirty="0"/>
              <a:t>riesgo muy alto </a:t>
            </a:r>
            <a:r>
              <a:rPr lang="es-MX" dirty="0"/>
              <a:t>de fractura vertebral considerar </a:t>
            </a:r>
            <a:r>
              <a:rPr lang="es-MX" b="1" dirty="0"/>
              <a:t>terapia anabólica</a:t>
            </a:r>
            <a:r>
              <a:rPr lang="es-MX" dirty="0"/>
              <a:t>.</a:t>
            </a:r>
          </a:p>
          <a:p>
            <a:r>
              <a:rPr lang="es-MX" dirty="0"/>
              <a:t>Considerar </a:t>
            </a:r>
            <a:r>
              <a:rPr lang="es-MX" b="1" dirty="0"/>
              <a:t>denosumab como una opción alternativa</a:t>
            </a:r>
            <a:r>
              <a:rPr lang="es-MX" dirty="0"/>
              <a:t>.</a:t>
            </a:r>
            <a:endParaRPr lang="es-PE" dirty="0"/>
          </a:p>
        </p:txBody>
      </p:sp>
    </p:spTree>
    <p:extLst>
      <p:ext uri="{BB962C8B-B14F-4D97-AF65-F5344CB8AC3E}">
        <p14:creationId xmlns:p14="http://schemas.microsoft.com/office/powerpoint/2010/main" val="652843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3F952-2F2C-9415-86A3-B135613D6012}"/>
              </a:ext>
            </a:extLst>
          </p:cNvPr>
          <p:cNvSpPr>
            <a:spLocks noGrp="1"/>
          </p:cNvSpPr>
          <p:nvPr>
            <p:ph type="title"/>
          </p:nvPr>
        </p:nvSpPr>
        <p:spPr/>
        <p:txBody>
          <a:bodyPr>
            <a:normAutofit fontScale="90000"/>
          </a:bodyPr>
          <a:lstStyle/>
          <a:p>
            <a:pPr algn="ctr"/>
            <a:r>
              <a:rPr lang="es-PE" b="1" dirty="0">
                <a:solidFill>
                  <a:schemeClr val="accent1">
                    <a:lumMod val="50000"/>
                  </a:schemeClr>
                </a:solidFill>
              </a:rPr>
              <a:t>Consideraciones finales en cuanto a la prevención de fracturas en mujeres PM y hombres ≥50 </a:t>
            </a:r>
            <a:r>
              <a:rPr lang="es-MX" b="1" dirty="0">
                <a:solidFill>
                  <a:schemeClr val="accent1">
                    <a:lumMod val="50000"/>
                  </a:schemeClr>
                </a:solidFill>
              </a:rPr>
              <a:t>:</a:t>
            </a:r>
            <a:endParaRPr lang="es-PE" b="1" dirty="0">
              <a:solidFill>
                <a:schemeClr val="accent1">
                  <a:lumMod val="50000"/>
                </a:schemeClr>
              </a:solidFill>
            </a:endParaRPr>
          </a:p>
        </p:txBody>
      </p:sp>
      <p:pic>
        <p:nvPicPr>
          <p:cNvPr id="4" name="Imagen 3"/>
          <p:cNvPicPr>
            <a:picLocks noChangeAspect="1"/>
          </p:cNvPicPr>
          <p:nvPr/>
        </p:nvPicPr>
        <p:blipFill>
          <a:blip r:embed="rId2"/>
          <a:stretch>
            <a:fillRect/>
          </a:stretch>
        </p:blipFill>
        <p:spPr>
          <a:xfrm>
            <a:off x="9640330" y="6024088"/>
            <a:ext cx="1713470" cy="575619"/>
          </a:xfrm>
          <a:prstGeom prst="rect">
            <a:avLst/>
          </a:prstGeom>
        </p:spPr>
      </p:pic>
      <p:sp>
        <p:nvSpPr>
          <p:cNvPr id="5" name="CuadroTexto 4"/>
          <p:cNvSpPr txBox="1"/>
          <p:nvPr/>
        </p:nvSpPr>
        <p:spPr>
          <a:xfrm>
            <a:off x="8824785" y="6081064"/>
            <a:ext cx="815545" cy="461665"/>
          </a:xfrm>
          <a:prstGeom prst="rect">
            <a:avLst/>
          </a:prstGeom>
          <a:noFill/>
        </p:spPr>
        <p:txBody>
          <a:bodyPr wrap="square" rtlCol="0">
            <a:spAutoFit/>
          </a:bodyPr>
          <a:lstStyle/>
          <a:p>
            <a:r>
              <a:rPr lang="es-PE" sz="2400" b="1" dirty="0"/>
              <a:t>2024</a:t>
            </a:r>
          </a:p>
        </p:txBody>
      </p:sp>
      <p:sp>
        <p:nvSpPr>
          <p:cNvPr id="3" name="Marcador de contenido 2"/>
          <p:cNvSpPr>
            <a:spLocks noGrp="1"/>
          </p:cNvSpPr>
          <p:nvPr>
            <p:ph idx="1"/>
          </p:nvPr>
        </p:nvSpPr>
        <p:spPr/>
        <p:txBody>
          <a:bodyPr>
            <a:normAutofit fontScale="92500" lnSpcReduction="20000"/>
          </a:bodyPr>
          <a:lstStyle/>
          <a:p>
            <a:r>
              <a:rPr lang="es-MX" b="1" dirty="0"/>
              <a:t>Servicios de prevención de fracturas:</a:t>
            </a:r>
          </a:p>
          <a:p>
            <a:pPr lvl="1"/>
            <a:r>
              <a:rPr lang="es-MX" dirty="0"/>
              <a:t>Pacientes con una fractura por fragilidad deben tener acceso a un Servicio de Enlace para Fracturas (FLS) multidisciplinario coordinado, que permite la evaluación, investigación, tratamiento y seguimiento oportunos del riesgo de fracturas y caídas.</a:t>
            </a:r>
          </a:p>
          <a:p>
            <a:pPr lvl="1"/>
            <a:r>
              <a:rPr lang="es-MX" dirty="0"/>
              <a:t>Asegurar que los servicios de diagnóstico por imagen evalúen rutinariamente la columna vertebral en todas las imágenes en las que se visualice la columna vertebral, e informen las fracturas vertebrales mediante métodos estandarizados.</a:t>
            </a:r>
          </a:p>
          <a:p>
            <a:r>
              <a:rPr lang="es-MX" b="1" dirty="0"/>
              <a:t>Cuando una mujer posmenopáusica o un hombre ≥50 años presenta una fractura vertebral OP sintomática:</a:t>
            </a:r>
          </a:p>
          <a:p>
            <a:pPr lvl="1"/>
            <a:r>
              <a:rPr lang="es-MX" dirty="0"/>
              <a:t>Considere la derivación a un programa de ejercicios que incluya actividades de fortalecimiento muscular progresivo, incluyendo fortalecimiento de los músculos extensores de la espalda o ejercicios de resistencia.</a:t>
            </a:r>
          </a:p>
          <a:p>
            <a:pPr lvl="1"/>
            <a:r>
              <a:rPr lang="es-MX" dirty="0"/>
              <a:t>Investigue las causas subyacentes de la fractura por fragilidad.</a:t>
            </a:r>
          </a:p>
          <a:p>
            <a:pPr lvl="1"/>
            <a:r>
              <a:rPr lang="es-MX" dirty="0"/>
              <a:t>Inicie el tratamiento de inmediato para reducir el riesgo de nuevas fracturas.</a:t>
            </a:r>
            <a:endParaRPr lang="es-PE" dirty="0"/>
          </a:p>
        </p:txBody>
      </p:sp>
    </p:spTree>
    <p:extLst>
      <p:ext uri="{BB962C8B-B14F-4D97-AF65-F5344CB8AC3E}">
        <p14:creationId xmlns:p14="http://schemas.microsoft.com/office/powerpoint/2010/main" val="246298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3F952-2F2C-9415-86A3-B135613D6012}"/>
              </a:ext>
            </a:extLst>
          </p:cNvPr>
          <p:cNvSpPr>
            <a:spLocks noGrp="1"/>
          </p:cNvSpPr>
          <p:nvPr>
            <p:ph type="title"/>
          </p:nvPr>
        </p:nvSpPr>
        <p:spPr/>
        <p:txBody>
          <a:bodyPr>
            <a:normAutofit/>
          </a:bodyPr>
          <a:lstStyle/>
          <a:p>
            <a:pPr algn="ctr"/>
            <a:r>
              <a:rPr lang="es-MX" b="1" dirty="0">
                <a:solidFill>
                  <a:schemeClr val="accent1">
                    <a:lumMod val="50000"/>
                  </a:schemeClr>
                </a:solidFill>
              </a:rPr>
              <a:t>Efectos adversos raros del tratamiento a largo plazo con bifosfonatos y denosumab:</a:t>
            </a:r>
            <a:endParaRPr lang="es-PE" b="1" dirty="0">
              <a:solidFill>
                <a:schemeClr val="accent1">
                  <a:lumMod val="50000"/>
                </a:schemeClr>
              </a:solidFill>
            </a:endParaRPr>
          </a:p>
        </p:txBody>
      </p:sp>
      <p:pic>
        <p:nvPicPr>
          <p:cNvPr id="4" name="Imagen 3"/>
          <p:cNvPicPr>
            <a:picLocks noChangeAspect="1"/>
          </p:cNvPicPr>
          <p:nvPr/>
        </p:nvPicPr>
        <p:blipFill>
          <a:blip r:embed="rId2"/>
          <a:stretch>
            <a:fillRect/>
          </a:stretch>
        </p:blipFill>
        <p:spPr>
          <a:xfrm>
            <a:off x="9640330" y="6024088"/>
            <a:ext cx="1713470" cy="575619"/>
          </a:xfrm>
          <a:prstGeom prst="rect">
            <a:avLst/>
          </a:prstGeom>
        </p:spPr>
      </p:pic>
      <p:sp>
        <p:nvSpPr>
          <p:cNvPr id="5" name="CuadroTexto 4"/>
          <p:cNvSpPr txBox="1"/>
          <p:nvPr/>
        </p:nvSpPr>
        <p:spPr>
          <a:xfrm>
            <a:off x="8824785" y="6081064"/>
            <a:ext cx="815545" cy="461665"/>
          </a:xfrm>
          <a:prstGeom prst="rect">
            <a:avLst/>
          </a:prstGeom>
          <a:noFill/>
        </p:spPr>
        <p:txBody>
          <a:bodyPr wrap="square" rtlCol="0">
            <a:spAutoFit/>
          </a:bodyPr>
          <a:lstStyle/>
          <a:p>
            <a:r>
              <a:rPr lang="es-PE" sz="2400" b="1" dirty="0"/>
              <a:t>2024</a:t>
            </a:r>
          </a:p>
        </p:txBody>
      </p:sp>
      <p:sp>
        <p:nvSpPr>
          <p:cNvPr id="6" name="Marcador de contenido 5"/>
          <p:cNvSpPr>
            <a:spLocks noGrp="1"/>
          </p:cNvSpPr>
          <p:nvPr>
            <p:ph idx="1"/>
          </p:nvPr>
        </p:nvSpPr>
        <p:spPr/>
        <p:txBody>
          <a:bodyPr>
            <a:normAutofit fontScale="62500" lnSpcReduction="20000"/>
          </a:bodyPr>
          <a:lstStyle/>
          <a:p>
            <a:r>
              <a:rPr lang="es-MX" dirty="0"/>
              <a:t>En terapia con bifosfonatos o denosumab, mantener una </a:t>
            </a:r>
            <a:r>
              <a:rPr lang="es-MX" b="1" dirty="0"/>
              <a:t>buena higiene bucal, </a:t>
            </a:r>
            <a:r>
              <a:rPr lang="es-MX" dirty="0"/>
              <a:t>acudir a revisiones dentales rutinarias e informar sobre cualquier síntoma bucal, como movilidad dental, dolor o inflamación.</a:t>
            </a:r>
          </a:p>
          <a:p>
            <a:r>
              <a:rPr lang="es-MX" dirty="0"/>
              <a:t>Si </a:t>
            </a:r>
            <a:r>
              <a:rPr lang="es-MX" b="1" dirty="0"/>
              <a:t>enfermedad dental grave </a:t>
            </a:r>
            <a:r>
              <a:rPr lang="es-MX" dirty="0"/>
              <a:t>que requiera tratamiento, revisión y tratamiento dental oportunos por cirujano dental con experiencia </a:t>
            </a:r>
            <a:r>
              <a:rPr lang="es-MX" b="1" dirty="0"/>
              <a:t>antes de administrar fármaco</a:t>
            </a:r>
            <a:r>
              <a:rPr lang="es-MX" dirty="0"/>
              <a:t>, tener en cuenta que terapia anti OP debe iniciarse lo antes posible después de fractura por fragilidad. </a:t>
            </a:r>
          </a:p>
          <a:p>
            <a:r>
              <a:rPr lang="es-MX" dirty="0"/>
              <a:t>Enfoque de equipo multidisciplinario para analizar necesidades individuales.</a:t>
            </a:r>
          </a:p>
          <a:p>
            <a:r>
              <a:rPr lang="es-MX" b="1" dirty="0"/>
              <a:t>Durante</a:t>
            </a:r>
            <a:r>
              <a:rPr lang="es-MX" dirty="0"/>
              <a:t> terapia, idealmente </a:t>
            </a:r>
            <a:r>
              <a:rPr lang="es-MX" b="1" dirty="0"/>
              <a:t>minimizar procedimientos dentales invasivos</a:t>
            </a:r>
            <a:r>
              <a:rPr lang="es-MX" dirty="0"/>
              <a:t>, si están indicados, pueden realizarse de forma segura y eficaz en mayoría de pacientes. No existen datos que demuestren si interrupción reduce riesgo de ONM. El criterio clínico debe guiar el plan de tratamiento de cada paciente, basándose en evaluación individual de beneficios y riesgos, garantizando que pacientes continúen la atención dental rutinaria. </a:t>
            </a:r>
          </a:p>
          <a:p>
            <a:r>
              <a:rPr lang="es-MX" dirty="0"/>
              <a:t>Se recomienda a los pacientes que informen cualquier </a:t>
            </a:r>
            <a:r>
              <a:rPr lang="es-MX" b="1" dirty="0"/>
              <a:t>dolor inexplicable en el muslo, ingle o cadera</a:t>
            </a:r>
            <a:r>
              <a:rPr lang="es-MX" dirty="0"/>
              <a:t>. Si se presentan, realizar imagen del fémur (radiografía completa, gammagrafía isotópica o resonancia magnética).</a:t>
            </a:r>
          </a:p>
          <a:p>
            <a:r>
              <a:rPr lang="es-MX" dirty="0"/>
              <a:t>Si se identifica una </a:t>
            </a:r>
            <a:r>
              <a:rPr lang="es-MX" b="1" dirty="0"/>
              <a:t>FAF, realizar imagen del fémur contralateral</a:t>
            </a:r>
            <a:r>
              <a:rPr lang="es-MX" dirty="0"/>
              <a:t>.</a:t>
            </a:r>
          </a:p>
          <a:p>
            <a:r>
              <a:rPr lang="es-MX" dirty="0"/>
              <a:t>Los pacientes con FAF deben ser derivados a especialista en osteoporosis para que oriente el manejo de la salud ósea futura.</a:t>
            </a:r>
          </a:p>
          <a:p>
            <a:r>
              <a:rPr lang="es-MX" dirty="0"/>
              <a:t>En pacientes que presenten una </a:t>
            </a:r>
            <a:r>
              <a:rPr lang="es-MX" b="1" dirty="0"/>
              <a:t>FAF, suspender tratamiento con bifosfonatos o denosumab</a:t>
            </a:r>
            <a:r>
              <a:rPr lang="es-MX" dirty="0"/>
              <a:t>.</a:t>
            </a:r>
            <a:endParaRPr lang="es-PE" dirty="0"/>
          </a:p>
        </p:txBody>
      </p:sp>
    </p:spTree>
    <p:extLst>
      <p:ext uri="{BB962C8B-B14F-4D97-AF65-F5344CB8AC3E}">
        <p14:creationId xmlns:p14="http://schemas.microsoft.com/office/powerpoint/2010/main" val="174326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n-US" sz="3600" b="1" dirty="0">
                <a:solidFill>
                  <a:schemeClr val="accent1">
                    <a:lumMod val="50000"/>
                  </a:schemeClr>
                </a:solidFill>
              </a:rPr>
              <a:t>State of the art in menopause: current best practice approaches from the IMS World Congress 2024</a:t>
            </a:r>
            <a:endParaRPr lang="es-PE" sz="3600" b="1" dirty="0">
              <a:solidFill>
                <a:schemeClr val="accent1">
                  <a:lumMod val="50000"/>
                </a:schemeClr>
              </a:solidFill>
            </a:endParaRPr>
          </a:p>
        </p:txBody>
      </p:sp>
      <p:sp>
        <p:nvSpPr>
          <p:cNvPr id="3" name="Marcador de contenido 2"/>
          <p:cNvSpPr>
            <a:spLocks noGrp="1"/>
          </p:cNvSpPr>
          <p:nvPr>
            <p:ph idx="1"/>
          </p:nvPr>
        </p:nvSpPr>
        <p:spPr/>
        <p:txBody>
          <a:bodyPr>
            <a:normAutofit fontScale="70000" lnSpcReduction="20000"/>
          </a:bodyPr>
          <a:lstStyle/>
          <a:p>
            <a:r>
              <a:rPr lang="es-PE" dirty="0"/>
              <a:t>La pérdida ósea inicia en la </a:t>
            </a:r>
            <a:r>
              <a:rPr lang="es-PE" dirty="0" err="1"/>
              <a:t>perimenopausia</a:t>
            </a:r>
            <a:r>
              <a:rPr lang="es-PE" dirty="0"/>
              <a:t>. </a:t>
            </a:r>
          </a:p>
          <a:p>
            <a:r>
              <a:rPr lang="es-PE" dirty="0"/>
              <a:t>En los </a:t>
            </a:r>
            <a:r>
              <a:rPr lang="es-PE" b="1" dirty="0"/>
              <a:t>2 años post última menstruación, cada año se pierde en CL ~2.5% de DMO y en CF ~1.8%</a:t>
            </a:r>
          </a:p>
          <a:p>
            <a:r>
              <a:rPr lang="es-PE" dirty="0"/>
              <a:t>Estrógenos regulan la remodelación ósea mediante receptores de estrógeno. La privación de estrógeno de menopausia incrementa la resorción y disminuye la formación ósea, resultando en osteopenia y OP. </a:t>
            </a:r>
          </a:p>
          <a:p>
            <a:r>
              <a:rPr lang="es-PE" b="1" dirty="0"/>
              <a:t>Síntomas vasomotores </a:t>
            </a:r>
            <a:r>
              <a:rPr lang="es-PE" dirty="0"/>
              <a:t>tienen riesgo incrementado, tienen </a:t>
            </a:r>
            <a:r>
              <a:rPr lang="es-PE" b="1" dirty="0"/>
              <a:t>mayores tasas de recambio óseo</a:t>
            </a:r>
            <a:r>
              <a:rPr lang="es-PE" dirty="0"/>
              <a:t>.</a:t>
            </a:r>
          </a:p>
          <a:p>
            <a:r>
              <a:rPr lang="es-PE" dirty="0"/>
              <a:t>Las </a:t>
            </a:r>
            <a:r>
              <a:rPr lang="es-PE" b="1" dirty="0"/>
              <a:t>fluctuaciones de estrógenos </a:t>
            </a:r>
            <a:r>
              <a:rPr lang="es-PE" dirty="0"/>
              <a:t>contribuyen a estos riesgos, beneficio potencial de estabilizar niveles de estrógenos con intervenciones como anticoncepción con estrógenos.</a:t>
            </a:r>
          </a:p>
          <a:p>
            <a:r>
              <a:rPr lang="es-PE" dirty="0"/>
              <a:t>La terapia hormonal de la menopausia (THM) clave para la salud ósea, especialmente de inicio precoz en mujeres &lt; 60 años,</a:t>
            </a:r>
            <a:r>
              <a:rPr lang="es-MX" dirty="0"/>
              <a:t> </a:t>
            </a:r>
            <a:r>
              <a:rPr lang="es-MX" b="1" dirty="0"/>
              <a:t>reduce recambio óseo, incrementa DMO, reduce riesgo de fractura </a:t>
            </a:r>
            <a:r>
              <a:rPr lang="es-MX" dirty="0"/>
              <a:t>en todo el esqueleto, independientemente del riesgo de caída o probabilidad FRAX inicial</a:t>
            </a:r>
            <a:r>
              <a:rPr lang="es-PE" dirty="0"/>
              <a:t>.</a:t>
            </a:r>
          </a:p>
          <a:p>
            <a:r>
              <a:rPr lang="es-PE" dirty="0"/>
              <a:t>Eficaces THM oral y </a:t>
            </a:r>
            <a:r>
              <a:rPr lang="es-PE" dirty="0" err="1"/>
              <a:t>transdérmica</a:t>
            </a:r>
            <a:r>
              <a:rPr lang="es-PE" dirty="0"/>
              <a:t> a dosis comparables, estradiol ligeramente más eficaz que estrógenos conjugados equinos. Beneficios óseos continuos durante administración, persisten por corto tiempo después de suspensión. </a:t>
            </a:r>
          </a:p>
          <a:p>
            <a:r>
              <a:rPr lang="es-PE" b="1" dirty="0"/>
              <a:t>Terapia no hormonal de los SVM no brinda protección ósea</a:t>
            </a:r>
            <a:r>
              <a:rPr lang="es-PE" dirty="0"/>
              <a:t>.</a:t>
            </a:r>
          </a:p>
          <a:p>
            <a:endParaRPr lang="es-PE" dirty="0"/>
          </a:p>
        </p:txBody>
      </p:sp>
      <p:sp>
        <p:nvSpPr>
          <p:cNvPr id="4" name="CuadroTexto 3"/>
          <p:cNvSpPr txBox="1"/>
          <p:nvPr/>
        </p:nvSpPr>
        <p:spPr>
          <a:xfrm>
            <a:off x="838200" y="6176963"/>
            <a:ext cx="10515600" cy="738664"/>
          </a:xfrm>
          <a:prstGeom prst="rect">
            <a:avLst/>
          </a:prstGeom>
          <a:noFill/>
        </p:spPr>
        <p:txBody>
          <a:bodyPr wrap="square" rtlCol="0">
            <a:spAutoFit/>
          </a:bodyPr>
          <a:lstStyle/>
          <a:p>
            <a:r>
              <a:rPr lang="es-PE" sz="1400" dirty="0"/>
              <a:t>James A. </a:t>
            </a:r>
            <a:r>
              <a:rPr lang="es-PE" sz="1400" dirty="0" err="1"/>
              <a:t>Simon</a:t>
            </a:r>
            <a:r>
              <a:rPr lang="es-PE" sz="1400" dirty="0"/>
              <a:t>, </a:t>
            </a:r>
            <a:r>
              <a:rPr lang="es-PE" sz="1400" dirty="0" err="1"/>
              <a:t>Susan</a:t>
            </a:r>
            <a:r>
              <a:rPr lang="es-PE" sz="1400" dirty="0"/>
              <a:t> R. Davis, </a:t>
            </a:r>
            <a:r>
              <a:rPr lang="es-PE" sz="1400" dirty="0" err="1"/>
              <a:t>Angelica</a:t>
            </a:r>
            <a:r>
              <a:rPr lang="es-PE" sz="1400" dirty="0"/>
              <a:t> </a:t>
            </a:r>
            <a:r>
              <a:rPr lang="es-PE" sz="1400" dirty="0" err="1"/>
              <a:t>Lindén</a:t>
            </a:r>
            <a:r>
              <a:rPr lang="es-PE" sz="1400" dirty="0"/>
              <a:t> </a:t>
            </a:r>
            <a:r>
              <a:rPr lang="es-PE" sz="1400" dirty="0" err="1"/>
              <a:t>Hirschberg</a:t>
            </a:r>
            <a:r>
              <a:rPr lang="es-PE" sz="1400" dirty="0"/>
              <a:t>, Ludwig </a:t>
            </a:r>
            <a:r>
              <a:rPr lang="es-PE" sz="1400" dirty="0" err="1"/>
              <a:t>Kiesel</a:t>
            </a:r>
            <a:r>
              <a:rPr lang="es-PE" sz="1400" dirty="0"/>
              <a:t>, Luciano de Melo </a:t>
            </a:r>
            <a:r>
              <a:rPr lang="es-PE" sz="1400" dirty="0" err="1"/>
              <a:t>Pompei</a:t>
            </a:r>
            <a:r>
              <a:rPr lang="es-PE" sz="1400" dirty="0"/>
              <a:t>, Jean-Yves </a:t>
            </a:r>
            <a:r>
              <a:rPr lang="es-PE" sz="1400" dirty="0" err="1"/>
              <a:t>Reginster</a:t>
            </a:r>
            <a:r>
              <a:rPr lang="es-PE" sz="1400" dirty="0"/>
              <a:t>, Tommaso </a:t>
            </a:r>
            <a:r>
              <a:rPr lang="es-PE" sz="1400" dirty="0" err="1"/>
              <a:t>Simoncini</a:t>
            </a:r>
            <a:r>
              <a:rPr lang="es-PE" sz="1400" dirty="0"/>
              <a:t> &amp; Timothy </a:t>
            </a:r>
            <a:r>
              <a:rPr lang="es-PE" sz="1400" dirty="0" err="1"/>
              <a:t>Hillard</a:t>
            </a:r>
            <a:r>
              <a:rPr lang="es-PE" sz="1400" dirty="0"/>
              <a:t> (10 Feb 2025): </a:t>
            </a:r>
            <a:r>
              <a:rPr lang="es-PE" sz="1400" dirty="0" err="1"/>
              <a:t>State</a:t>
            </a:r>
            <a:r>
              <a:rPr lang="es-PE" sz="1400" dirty="0"/>
              <a:t> of the art in </a:t>
            </a:r>
            <a:r>
              <a:rPr lang="es-PE" sz="1400" dirty="0" err="1"/>
              <a:t>menopause</a:t>
            </a:r>
            <a:r>
              <a:rPr lang="es-PE" sz="1400" dirty="0"/>
              <a:t>: </a:t>
            </a:r>
            <a:r>
              <a:rPr lang="es-PE" sz="1400" dirty="0" err="1"/>
              <a:t>current</a:t>
            </a:r>
            <a:r>
              <a:rPr lang="es-PE" sz="1400" dirty="0"/>
              <a:t> </a:t>
            </a:r>
            <a:r>
              <a:rPr lang="es-PE" sz="1400" dirty="0" err="1"/>
              <a:t>best</a:t>
            </a:r>
            <a:r>
              <a:rPr lang="es-PE" sz="1400" dirty="0"/>
              <a:t> </a:t>
            </a:r>
            <a:r>
              <a:rPr lang="es-PE" sz="1400" dirty="0" err="1"/>
              <a:t>practice</a:t>
            </a:r>
            <a:r>
              <a:rPr lang="es-PE" sz="1400" dirty="0"/>
              <a:t> </a:t>
            </a:r>
            <a:r>
              <a:rPr lang="es-PE" sz="1400" dirty="0" err="1"/>
              <a:t>approaches</a:t>
            </a:r>
            <a:r>
              <a:rPr lang="es-PE" sz="1400" dirty="0"/>
              <a:t> </a:t>
            </a:r>
            <a:r>
              <a:rPr lang="es-PE" sz="1400" dirty="0" err="1"/>
              <a:t>from</a:t>
            </a:r>
            <a:r>
              <a:rPr lang="es-PE" sz="1400" dirty="0"/>
              <a:t> the IMS </a:t>
            </a:r>
            <a:r>
              <a:rPr lang="es-PE" sz="1400" dirty="0" err="1"/>
              <a:t>World</a:t>
            </a:r>
            <a:r>
              <a:rPr lang="es-PE" sz="1400" dirty="0"/>
              <a:t> </a:t>
            </a:r>
            <a:r>
              <a:rPr lang="es-PE" sz="1400" dirty="0" err="1"/>
              <a:t>Congress</a:t>
            </a:r>
            <a:r>
              <a:rPr lang="es-PE" sz="1400" dirty="0"/>
              <a:t> 2024, Melbourne, </a:t>
            </a:r>
            <a:r>
              <a:rPr lang="es-PE" sz="1400" dirty="0" err="1"/>
              <a:t>Climacteric</a:t>
            </a:r>
            <a:r>
              <a:rPr lang="es-PE" sz="1400" dirty="0"/>
              <a:t>, DOI: 10.1080/13697137.2025.2457993</a:t>
            </a:r>
          </a:p>
        </p:txBody>
      </p:sp>
    </p:spTree>
    <p:extLst>
      <p:ext uri="{BB962C8B-B14F-4D97-AF65-F5344CB8AC3E}">
        <p14:creationId xmlns:p14="http://schemas.microsoft.com/office/powerpoint/2010/main" val="405190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n-US" sz="3600" b="1" dirty="0">
                <a:solidFill>
                  <a:schemeClr val="accent1">
                    <a:lumMod val="50000"/>
                  </a:schemeClr>
                </a:solidFill>
              </a:rPr>
              <a:t>State of the art in menopause: current best practice approaches from the IMS World Congress 2024</a:t>
            </a:r>
            <a:endParaRPr lang="es-PE" sz="3600" b="1" dirty="0">
              <a:solidFill>
                <a:schemeClr val="accent1">
                  <a:lumMod val="50000"/>
                </a:schemeClr>
              </a:solidFill>
            </a:endParaRPr>
          </a:p>
        </p:txBody>
      </p:sp>
      <p:sp>
        <p:nvSpPr>
          <p:cNvPr id="3" name="Marcador de contenido 2"/>
          <p:cNvSpPr>
            <a:spLocks noGrp="1"/>
          </p:cNvSpPr>
          <p:nvPr>
            <p:ph idx="1"/>
          </p:nvPr>
        </p:nvSpPr>
        <p:spPr/>
        <p:txBody>
          <a:bodyPr>
            <a:normAutofit lnSpcReduction="10000"/>
          </a:bodyPr>
          <a:lstStyle/>
          <a:p>
            <a:r>
              <a:rPr lang="es-MX" dirty="0"/>
              <a:t>Para mujeres con alto riesgo de fractura, los agentes </a:t>
            </a:r>
            <a:r>
              <a:rPr lang="es-MX" dirty="0" err="1"/>
              <a:t>antiresortivos</a:t>
            </a:r>
            <a:r>
              <a:rPr lang="es-MX" dirty="0"/>
              <a:t> (riesgo alto) o los agentes formadores de hueso (riesgo muy alto) ofrecen una mejor prevención de fracturas, complementando los efectos de la THM.</a:t>
            </a:r>
            <a:r>
              <a:rPr lang="en-US" dirty="0"/>
              <a:t> </a:t>
            </a:r>
          </a:p>
          <a:p>
            <a:r>
              <a:rPr lang="es-MX" dirty="0"/>
              <a:t>Un enfoque secuencial de THM y el uso posterior de medicamentos contra OP, superpuestos si es necesario, puede optimizar los resultados. </a:t>
            </a:r>
          </a:p>
          <a:p>
            <a:r>
              <a:rPr lang="es-MX" dirty="0"/>
              <a:t>Las medidas relacionadas con el estilo de vida, como asegurar una ingesta adecuada de vitamina D y calcio además de ejercicios con pesas, siguen siendo elementos esenciales para reducir el riesgo de fracturas y caídas.</a:t>
            </a:r>
            <a:endParaRPr lang="es-PE" dirty="0"/>
          </a:p>
        </p:txBody>
      </p:sp>
      <p:sp>
        <p:nvSpPr>
          <p:cNvPr id="4" name="CuadroTexto 3"/>
          <p:cNvSpPr txBox="1"/>
          <p:nvPr/>
        </p:nvSpPr>
        <p:spPr>
          <a:xfrm>
            <a:off x="838200" y="6176963"/>
            <a:ext cx="10515600" cy="738664"/>
          </a:xfrm>
          <a:prstGeom prst="rect">
            <a:avLst/>
          </a:prstGeom>
          <a:noFill/>
        </p:spPr>
        <p:txBody>
          <a:bodyPr wrap="square" rtlCol="0">
            <a:spAutoFit/>
          </a:bodyPr>
          <a:lstStyle/>
          <a:p>
            <a:r>
              <a:rPr lang="es-PE" sz="1400" dirty="0"/>
              <a:t>James A. </a:t>
            </a:r>
            <a:r>
              <a:rPr lang="es-PE" sz="1400" dirty="0" err="1"/>
              <a:t>Simon</a:t>
            </a:r>
            <a:r>
              <a:rPr lang="es-PE" sz="1400" dirty="0"/>
              <a:t>, </a:t>
            </a:r>
            <a:r>
              <a:rPr lang="es-PE" sz="1400" dirty="0" err="1"/>
              <a:t>Susan</a:t>
            </a:r>
            <a:r>
              <a:rPr lang="es-PE" sz="1400" dirty="0"/>
              <a:t> R. Davis, </a:t>
            </a:r>
            <a:r>
              <a:rPr lang="es-PE" sz="1400" dirty="0" err="1"/>
              <a:t>Angelica</a:t>
            </a:r>
            <a:r>
              <a:rPr lang="es-PE" sz="1400" dirty="0"/>
              <a:t> </a:t>
            </a:r>
            <a:r>
              <a:rPr lang="es-PE" sz="1400" dirty="0" err="1"/>
              <a:t>Lindén</a:t>
            </a:r>
            <a:r>
              <a:rPr lang="es-PE" sz="1400" dirty="0"/>
              <a:t> </a:t>
            </a:r>
            <a:r>
              <a:rPr lang="es-PE" sz="1400" dirty="0" err="1"/>
              <a:t>Hirschberg</a:t>
            </a:r>
            <a:r>
              <a:rPr lang="es-PE" sz="1400" dirty="0"/>
              <a:t>, Ludwig </a:t>
            </a:r>
            <a:r>
              <a:rPr lang="es-PE" sz="1400" dirty="0" err="1"/>
              <a:t>Kiesel</a:t>
            </a:r>
            <a:r>
              <a:rPr lang="es-PE" sz="1400" dirty="0"/>
              <a:t>, Luciano de Melo </a:t>
            </a:r>
            <a:r>
              <a:rPr lang="es-PE" sz="1400" dirty="0" err="1"/>
              <a:t>Pompei</a:t>
            </a:r>
            <a:r>
              <a:rPr lang="es-PE" sz="1400" dirty="0"/>
              <a:t>, Jean-Yves </a:t>
            </a:r>
            <a:r>
              <a:rPr lang="es-PE" sz="1400" dirty="0" err="1"/>
              <a:t>Reginster</a:t>
            </a:r>
            <a:r>
              <a:rPr lang="es-PE" sz="1400" dirty="0"/>
              <a:t>, Tommaso </a:t>
            </a:r>
            <a:r>
              <a:rPr lang="es-PE" sz="1400" dirty="0" err="1"/>
              <a:t>Simoncini</a:t>
            </a:r>
            <a:r>
              <a:rPr lang="es-PE" sz="1400" dirty="0"/>
              <a:t> &amp; Timothy </a:t>
            </a:r>
            <a:r>
              <a:rPr lang="es-PE" sz="1400" dirty="0" err="1"/>
              <a:t>Hillard</a:t>
            </a:r>
            <a:r>
              <a:rPr lang="es-PE" sz="1400" dirty="0"/>
              <a:t> (10 Feb 2025): </a:t>
            </a:r>
            <a:r>
              <a:rPr lang="es-PE" sz="1400" dirty="0" err="1"/>
              <a:t>State</a:t>
            </a:r>
            <a:r>
              <a:rPr lang="es-PE" sz="1400" dirty="0"/>
              <a:t> of the art in </a:t>
            </a:r>
            <a:r>
              <a:rPr lang="es-PE" sz="1400" dirty="0" err="1"/>
              <a:t>menopause</a:t>
            </a:r>
            <a:r>
              <a:rPr lang="es-PE" sz="1400" dirty="0"/>
              <a:t>: </a:t>
            </a:r>
            <a:r>
              <a:rPr lang="es-PE" sz="1400" dirty="0" err="1"/>
              <a:t>current</a:t>
            </a:r>
            <a:r>
              <a:rPr lang="es-PE" sz="1400" dirty="0"/>
              <a:t> </a:t>
            </a:r>
            <a:r>
              <a:rPr lang="es-PE" sz="1400" dirty="0" err="1"/>
              <a:t>best</a:t>
            </a:r>
            <a:r>
              <a:rPr lang="es-PE" sz="1400" dirty="0"/>
              <a:t> </a:t>
            </a:r>
            <a:r>
              <a:rPr lang="es-PE" sz="1400" dirty="0" err="1"/>
              <a:t>practice</a:t>
            </a:r>
            <a:r>
              <a:rPr lang="es-PE" sz="1400" dirty="0"/>
              <a:t> </a:t>
            </a:r>
            <a:r>
              <a:rPr lang="es-PE" sz="1400" dirty="0" err="1"/>
              <a:t>approaches</a:t>
            </a:r>
            <a:r>
              <a:rPr lang="es-PE" sz="1400" dirty="0"/>
              <a:t> </a:t>
            </a:r>
            <a:r>
              <a:rPr lang="es-PE" sz="1400" dirty="0" err="1"/>
              <a:t>from</a:t>
            </a:r>
            <a:r>
              <a:rPr lang="es-PE" sz="1400" dirty="0"/>
              <a:t> the IMS </a:t>
            </a:r>
            <a:r>
              <a:rPr lang="es-PE" sz="1400" dirty="0" err="1"/>
              <a:t>World</a:t>
            </a:r>
            <a:r>
              <a:rPr lang="es-PE" sz="1400" dirty="0"/>
              <a:t> </a:t>
            </a:r>
            <a:r>
              <a:rPr lang="es-PE" sz="1400" dirty="0" err="1"/>
              <a:t>Congress</a:t>
            </a:r>
            <a:r>
              <a:rPr lang="es-PE" sz="1400" dirty="0"/>
              <a:t> 2024, Melbourne, </a:t>
            </a:r>
            <a:r>
              <a:rPr lang="es-PE" sz="1400" dirty="0" err="1"/>
              <a:t>Climacteric</a:t>
            </a:r>
            <a:r>
              <a:rPr lang="es-PE" sz="1400" dirty="0"/>
              <a:t>, DOI: 10.1080/13697137.2025.2457993</a:t>
            </a:r>
          </a:p>
        </p:txBody>
      </p:sp>
    </p:spTree>
    <p:extLst>
      <p:ext uri="{BB962C8B-B14F-4D97-AF65-F5344CB8AC3E}">
        <p14:creationId xmlns:p14="http://schemas.microsoft.com/office/powerpoint/2010/main" val="1213791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n-US" sz="3600" b="1" dirty="0">
                <a:solidFill>
                  <a:schemeClr val="accent1">
                    <a:lumMod val="50000"/>
                  </a:schemeClr>
                </a:solidFill>
              </a:rPr>
              <a:t>State of the art in menopause: current best practice approaches from the IMS World Congress 2024</a:t>
            </a:r>
            <a:endParaRPr lang="es-PE" sz="3600" b="1" dirty="0">
              <a:solidFill>
                <a:schemeClr val="accent1">
                  <a:lumMod val="50000"/>
                </a:schemeClr>
              </a:solidFill>
            </a:endParaRPr>
          </a:p>
        </p:txBody>
      </p:sp>
      <p:pic>
        <p:nvPicPr>
          <p:cNvPr id="5" name="Marcador de contenido 4"/>
          <p:cNvPicPr>
            <a:picLocks noGrp="1" noChangeAspect="1"/>
          </p:cNvPicPr>
          <p:nvPr>
            <p:ph idx="1"/>
          </p:nvPr>
        </p:nvPicPr>
        <p:blipFill>
          <a:blip r:embed="rId2"/>
          <a:stretch>
            <a:fillRect/>
          </a:stretch>
        </p:blipFill>
        <p:spPr>
          <a:xfrm>
            <a:off x="838200" y="2886135"/>
            <a:ext cx="10515600" cy="2230317"/>
          </a:xfrm>
          <a:prstGeom prst="rect">
            <a:avLst/>
          </a:prstGeom>
        </p:spPr>
      </p:pic>
      <p:sp>
        <p:nvSpPr>
          <p:cNvPr id="4" name="CuadroTexto 3"/>
          <p:cNvSpPr txBox="1"/>
          <p:nvPr/>
        </p:nvSpPr>
        <p:spPr>
          <a:xfrm>
            <a:off x="838200" y="6176963"/>
            <a:ext cx="10515600" cy="738664"/>
          </a:xfrm>
          <a:prstGeom prst="rect">
            <a:avLst/>
          </a:prstGeom>
          <a:noFill/>
        </p:spPr>
        <p:txBody>
          <a:bodyPr wrap="square" rtlCol="0">
            <a:spAutoFit/>
          </a:bodyPr>
          <a:lstStyle/>
          <a:p>
            <a:r>
              <a:rPr lang="es-PE" sz="1400" dirty="0"/>
              <a:t>James A. </a:t>
            </a:r>
            <a:r>
              <a:rPr lang="es-PE" sz="1400" dirty="0" err="1"/>
              <a:t>Simon</a:t>
            </a:r>
            <a:r>
              <a:rPr lang="es-PE" sz="1400" dirty="0"/>
              <a:t>, </a:t>
            </a:r>
            <a:r>
              <a:rPr lang="es-PE" sz="1400" dirty="0" err="1"/>
              <a:t>Susan</a:t>
            </a:r>
            <a:r>
              <a:rPr lang="es-PE" sz="1400" dirty="0"/>
              <a:t> R. Davis, </a:t>
            </a:r>
            <a:r>
              <a:rPr lang="es-PE" sz="1400" dirty="0" err="1"/>
              <a:t>Angelica</a:t>
            </a:r>
            <a:r>
              <a:rPr lang="es-PE" sz="1400" dirty="0"/>
              <a:t> </a:t>
            </a:r>
            <a:r>
              <a:rPr lang="es-PE" sz="1400" dirty="0" err="1"/>
              <a:t>Lindén</a:t>
            </a:r>
            <a:r>
              <a:rPr lang="es-PE" sz="1400" dirty="0"/>
              <a:t> </a:t>
            </a:r>
            <a:r>
              <a:rPr lang="es-PE" sz="1400" dirty="0" err="1"/>
              <a:t>Hirschberg</a:t>
            </a:r>
            <a:r>
              <a:rPr lang="es-PE" sz="1400" dirty="0"/>
              <a:t>, Ludwig </a:t>
            </a:r>
            <a:r>
              <a:rPr lang="es-PE" sz="1400" dirty="0" err="1"/>
              <a:t>Kiesel</a:t>
            </a:r>
            <a:r>
              <a:rPr lang="es-PE" sz="1400" dirty="0"/>
              <a:t>, Luciano de Melo </a:t>
            </a:r>
            <a:r>
              <a:rPr lang="es-PE" sz="1400" dirty="0" err="1"/>
              <a:t>Pompei</a:t>
            </a:r>
            <a:r>
              <a:rPr lang="es-PE" sz="1400" dirty="0"/>
              <a:t>, Jean-Yves </a:t>
            </a:r>
            <a:r>
              <a:rPr lang="es-PE" sz="1400" dirty="0" err="1"/>
              <a:t>Reginster</a:t>
            </a:r>
            <a:r>
              <a:rPr lang="es-PE" sz="1400" dirty="0"/>
              <a:t>, Tommaso </a:t>
            </a:r>
            <a:r>
              <a:rPr lang="es-PE" sz="1400" dirty="0" err="1"/>
              <a:t>Simoncini</a:t>
            </a:r>
            <a:r>
              <a:rPr lang="es-PE" sz="1400" dirty="0"/>
              <a:t> &amp; Timothy </a:t>
            </a:r>
            <a:r>
              <a:rPr lang="es-PE" sz="1400" dirty="0" err="1"/>
              <a:t>Hillard</a:t>
            </a:r>
            <a:r>
              <a:rPr lang="es-PE" sz="1400" dirty="0"/>
              <a:t> (10 Feb 2025): </a:t>
            </a:r>
            <a:r>
              <a:rPr lang="es-PE" sz="1400" dirty="0" err="1"/>
              <a:t>State</a:t>
            </a:r>
            <a:r>
              <a:rPr lang="es-PE" sz="1400" dirty="0"/>
              <a:t> of the art in </a:t>
            </a:r>
            <a:r>
              <a:rPr lang="es-PE" sz="1400" dirty="0" err="1"/>
              <a:t>menopause</a:t>
            </a:r>
            <a:r>
              <a:rPr lang="es-PE" sz="1400" dirty="0"/>
              <a:t>: </a:t>
            </a:r>
            <a:r>
              <a:rPr lang="es-PE" sz="1400" dirty="0" err="1"/>
              <a:t>current</a:t>
            </a:r>
            <a:r>
              <a:rPr lang="es-PE" sz="1400" dirty="0"/>
              <a:t> </a:t>
            </a:r>
            <a:r>
              <a:rPr lang="es-PE" sz="1400" dirty="0" err="1"/>
              <a:t>best</a:t>
            </a:r>
            <a:r>
              <a:rPr lang="es-PE" sz="1400" dirty="0"/>
              <a:t> </a:t>
            </a:r>
            <a:r>
              <a:rPr lang="es-PE" sz="1400" dirty="0" err="1"/>
              <a:t>practice</a:t>
            </a:r>
            <a:r>
              <a:rPr lang="es-PE" sz="1400" dirty="0"/>
              <a:t> </a:t>
            </a:r>
            <a:r>
              <a:rPr lang="es-PE" sz="1400" dirty="0" err="1"/>
              <a:t>approaches</a:t>
            </a:r>
            <a:r>
              <a:rPr lang="es-PE" sz="1400" dirty="0"/>
              <a:t> </a:t>
            </a:r>
            <a:r>
              <a:rPr lang="es-PE" sz="1400" dirty="0" err="1"/>
              <a:t>from</a:t>
            </a:r>
            <a:r>
              <a:rPr lang="es-PE" sz="1400" dirty="0"/>
              <a:t> the IMS </a:t>
            </a:r>
            <a:r>
              <a:rPr lang="es-PE" sz="1400" dirty="0" err="1"/>
              <a:t>World</a:t>
            </a:r>
            <a:r>
              <a:rPr lang="es-PE" sz="1400" dirty="0"/>
              <a:t> </a:t>
            </a:r>
            <a:r>
              <a:rPr lang="es-PE" sz="1400" dirty="0" err="1"/>
              <a:t>Congress</a:t>
            </a:r>
            <a:r>
              <a:rPr lang="es-PE" sz="1400" dirty="0"/>
              <a:t> 2024, Melbourne, </a:t>
            </a:r>
            <a:r>
              <a:rPr lang="es-PE" sz="1400" dirty="0" err="1"/>
              <a:t>Climacteric</a:t>
            </a:r>
            <a:r>
              <a:rPr lang="es-PE" sz="1400" dirty="0"/>
              <a:t>, DOI: 10.1080/13697137.2025.2457993</a:t>
            </a:r>
          </a:p>
        </p:txBody>
      </p:sp>
    </p:spTree>
    <p:extLst>
      <p:ext uri="{BB962C8B-B14F-4D97-AF65-F5344CB8AC3E}">
        <p14:creationId xmlns:p14="http://schemas.microsoft.com/office/powerpoint/2010/main" val="2238224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0711" y="714756"/>
            <a:ext cx="9343768" cy="768051"/>
          </a:xfrm>
        </p:spPr>
        <p:txBody>
          <a:bodyPr>
            <a:noAutofit/>
          </a:bodyPr>
          <a:lstStyle/>
          <a:p>
            <a:pPr algn="ctr"/>
            <a:r>
              <a:rPr lang="en-US" sz="3600" b="1" dirty="0">
                <a:solidFill>
                  <a:schemeClr val="accent1">
                    <a:lumMod val="50000"/>
                  </a:schemeClr>
                </a:solidFill>
              </a:rPr>
              <a:t>Efficacy and safety of OP treatment in older adults</a:t>
            </a:r>
            <a:endParaRPr lang="es-PE" sz="3600" b="1" dirty="0">
              <a:solidFill>
                <a:schemeClr val="accent1">
                  <a:lumMod val="50000"/>
                </a:schemeClr>
              </a:solidFill>
            </a:endParaRPr>
          </a:p>
        </p:txBody>
      </p:sp>
      <p:pic>
        <p:nvPicPr>
          <p:cNvPr id="4" name="Marcador de contenido 3"/>
          <p:cNvPicPr>
            <a:picLocks noGrp="1" noChangeAspect="1"/>
          </p:cNvPicPr>
          <p:nvPr>
            <p:ph idx="1"/>
          </p:nvPr>
        </p:nvPicPr>
        <p:blipFill rotWithShape="1">
          <a:blip r:embed="rId2"/>
          <a:srcRect b="83680"/>
          <a:stretch/>
        </p:blipFill>
        <p:spPr>
          <a:xfrm>
            <a:off x="1520682" y="1820566"/>
            <a:ext cx="8983827" cy="947351"/>
          </a:xfrm>
          <a:prstGeom prst="rect">
            <a:avLst/>
          </a:prstGeom>
        </p:spPr>
      </p:pic>
      <p:pic>
        <p:nvPicPr>
          <p:cNvPr id="5" name="Marcador de contenido 3"/>
          <p:cNvPicPr>
            <a:picLocks noChangeAspect="1"/>
          </p:cNvPicPr>
          <p:nvPr/>
        </p:nvPicPr>
        <p:blipFill rotWithShape="1">
          <a:blip r:embed="rId2"/>
          <a:srcRect t="39027" b="12581"/>
          <a:stretch/>
        </p:blipFill>
        <p:spPr>
          <a:xfrm>
            <a:off x="1520682" y="2767906"/>
            <a:ext cx="8983827" cy="2809103"/>
          </a:xfrm>
          <a:prstGeom prst="rect">
            <a:avLst/>
          </a:prstGeom>
        </p:spPr>
      </p:pic>
      <p:sp>
        <p:nvSpPr>
          <p:cNvPr id="6" name="CuadroTexto 5"/>
          <p:cNvSpPr txBox="1"/>
          <p:nvPr/>
        </p:nvSpPr>
        <p:spPr>
          <a:xfrm>
            <a:off x="1784922" y="5906531"/>
            <a:ext cx="8455345" cy="738664"/>
          </a:xfrm>
          <a:prstGeom prst="rect">
            <a:avLst/>
          </a:prstGeom>
          <a:noFill/>
        </p:spPr>
        <p:txBody>
          <a:bodyPr wrap="square" rtlCol="0">
            <a:spAutoFit/>
          </a:bodyPr>
          <a:lstStyle/>
          <a:p>
            <a:r>
              <a:rPr lang="es-PE" sz="1400" dirty="0"/>
              <a:t>Cuadra-</a:t>
            </a:r>
            <a:r>
              <a:rPr lang="es-PE" sz="1400" dirty="0" err="1"/>
              <a:t>Llopart</a:t>
            </a:r>
            <a:r>
              <a:rPr lang="es-PE" sz="1400" dirty="0"/>
              <a:t>, L., Sierra, T. P., Sáez-López, P., </a:t>
            </a:r>
            <a:r>
              <a:rPr lang="es-PE" sz="1400" dirty="0" err="1"/>
              <a:t>Etxebarria</a:t>
            </a:r>
            <a:r>
              <a:rPr lang="es-PE" sz="1400" dirty="0"/>
              <a:t>-Foronda, I., &amp; Rey, J. R. C. (2025). </a:t>
            </a:r>
            <a:r>
              <a:rPr lang="es-PE" sz="1400" dirty="0" err="1"/>
              <a:t>Efficacy</a:t>
            </a:r>
            <a:r>
              <a:rPr lang="es-PE" sz="1400" dirty="0"/>
              <a:t> and safety of OP </a:t>
            </a:r>
            <a:r>
              <a:rPr lang="es-PE" sz="1400" dirty="0" err="1"/>
              <a:t>treatment</a:t>
            </a:r>
            <a:r>
              <a:rPr lang="es-PE" sz="1400" dirty="0"/>
              <a:t> in </a:t>
            </a:r>
            <a:r>
              <a:rPr lang="es-PE" sz="1400" dirty="0" err="1"/>
              <a:t>older</a:t>
            </a:r>
            <a:r>
              <a:rPr lang="es-PE" sz="1400" dirty="0"/>
              <a:t> </a:t>
            </a:r>
            <a:r>
              <a:rPr lang="es-PE" sz="1400" dirty="0" err="1"/>
              <a:t>adults</a:t>
            </a:r>
            <a:r>
              <a:rPr lang="es-PE" sz="1400" dirty="0"/>
              <a:t>. </a:t>
            </a:r>
            <a:r>
              <a:rPr lang="es-PE" sz="1400" dirty="0" err="1"/>
              <a:t>Approach</a:t>
            </a:r>
            <a:r>
              <a:rPr lang="es-PE" sz="1400" dirty="0"/>
              <a:t> </a:t>
            </a:r>
            <a:r>
              <a:rPr lang="es-PE" sz="1400" dirty="0" err="1"/>
              <a:t>for</a:t>
            </a:r>
            <a:r>
              <a:rPr lang="es-PE" sz="1400" dirty="0"/>
              <a:t> the </a:t>
            </a:r>
            <a:r>
              <a:rPr lang="es-PE" sz="1400" dirty="0" err="1"/>
              <a:t>secondary</a:t>
            </a:r>
            <a:r>
              <a:rPr lang="es-PE" sz="1400" dirty="0"/>
              <a:t> </a:t>
            </a:r>
            <a:r>
              <a:rPr lang="es-PE" sz="1400" dirty="0" err="1"/>
              <a:t>prevention</a:t>
            </a:r>
            <a:r>
              <a:rPr lang="es-PE" sz="1400" dirty="0"/>
              <a:t> of fractures in </a:t>
            </a:r>
            <a:r>
              <a:rPr lang="es-PE" sz="1400" dirty="0" err="1"/>
              <a:t>older</a:t>
            </a:r>
            <a:r>
              <a:rPr lang="es-PE" sz="1400" dirty="0"/>
              <a:t> </a:t>
            </a:r>
            <a:r>
              <a:rPr lang="es-PE" sz="1400" dirty="0" err="1"/>
              <a:t>populations</a:t>
            </a:r>
            <a:r>
              <a:rPr lang="es-PE" sz="1400" dirty="0"/>
              <a:t>. A </a:t>
            </a:r>
            <a:r>
              <a:rPr lang="es-PE" sz="1400" dirty="0" err="1"/>
              <a:t>proposal</a:t>
            </a:r>
            <a:r>
              <a:rPr lang="es-PE" sz="1400" dirty="0"/>
              <a:t> </a:t>
            </a:r>
            <a:r>
              <a:rPr lang="es-PE" sz="1400" dirty="0" err="1"/>
              <a:t>by</a:t>
            </a:r>
            <a:r>
              <a:rPr lang="es-PE" sz="1400" dirty="0"/>
              <a:t> SEFRAOS. Revista Española de Geriatría y Gerontología, 60(3), 101582.</a:t>
            </a:r>
          </a:p>
        </p:txBody>
      </p:sp>
    </p:spTree>
    <p:extLst>
      <p:ext uri="{BB962C8B-B14F-4D97-AF65-F5344CB8AC3E}">
        <p14:creationId xmlns:p14="http://schemas.microsoft.com/office/powerpoint/2010/main" val="1956446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a:solidFill>
                  <a:schemeClr val="tx2"/>
                </a:solidFill>
              </a:rPr>
              <a:t>Evaluación de fracturas vertebrales</a:t>
            </a:r>
          </a:p>
        </p:txBody>
      </p:sp>
      <p:pic>
        <p:nvPicPr>
          <p:cNvPr id="4" name="Marcador de contenido 3"/>
          <p:cNvPicPr>
            <a:picLocks noGrp="1" noChangeAspect="1"/>
          </p:cNvPicPr>
          <p:nvPr>
            <p:ph idx="1"/>
          </p:nvPr>
        </p:nvPicPr>
        <p:blipFill rotWithShape="1">
          <a:blip r:embed="rId2"/>
          <a:srcRect l="22371" t="24304" r="20543"/>
          <a:stretch/>
        </p:blipFill>
        <p:spPr>
          <a:xfrm>
            <a:off x="3340705" y="1518160"/>
            <a:ext cx="5510587" cy="4117801"/>
          </a:xfrm>
          <a:prstGeom prst="rect">
            <a:avLst/>
          </a:prstGeom>
        </p:spPr>
      </p:pic>
      <p:sp>
        <p:nvSpPr>
          <p:cNvPr id="3" name="Rectángulo 2"/>
          <p:cNvSpPr/>
          <p:nvPr/>
        </p:nvSpPr>
        <p:spPr>
          <a:xfrm>
            <a:off x="3688514" y="5808489"/>
            <a:ext cx="4814971" cy="923330"/>
          </a:xfrm>
          <a:prstGeom prst="rect">
            <a:avLst/>
          </a:prstGeom>
          <a:noFill/>
        </p:spPr>
        <p:txBody>
          <a:bodyPr wrap="none" lIns="91440" tIns="45720" rIns="91440" bIns="45720">
            <a:spAutoFit/>
          </a:bodyPr>
          <a:lstStyle/>
          <a:p>
            <a:pPr algn="ctr"/>
            <a:r>
              <a:rPr lang="es-ES" sz="5400" dirty="0">
                <a:ln w="0"/>
                <a:solidFill>
                  <a:schemeClr val="accent1"/>
                </a:solidFill>
                <a:effectLst>
                  <a:outerShdw blurRad="38100" dist="25400" dir="5400000" algn="ctr" rotWithShape="0">
                    <a:srgbClr val="6E747A">
                      <a:alpha val="43000"/>
                    </a:srgbClr>
                  </a:outerShdw>
                </a:effectLst>
              </a:rPr>
              <a:t>Muy agradecido</a:t>
            </a:r>
          </a:p>
        </p:txBody>
      </p:sp>
    </p:spTree>
    <p:extLst>
      <p:ext uri="{BB962C8B-B14F-4D97-AF65-F5344CB8AC3E}">
        <p14:creationId xmlns:p14="http://schemas.microsoft.com/office/powerpoint/2010/main" val="311707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1992313" y="1628775"/>
            <a:ext cx="7931150" cy="3741738"/>
          </a:xfrm>
          <a:noFill/>
        </p:spPr>
        <p:txBody>
          <a:bodyPr vert="horz" wrap="square" lIns="90488" tIns="44450" rIns="90488" bIns="44450" numCol="1" anchor="t" anchorCtr="0" compatLnSpc="1">
            <a:prstTxWarp prst="textNoShape">
              <a:avLst/>
            </a:prstTxWarp>
          </a:bodyPr>
          <a:lstStyle/>
          <a:p>
            <a:pPr algn="just" eaLnBrk="1" hangingPunct="1">
              <a:lnSpc>
                <a:spcPct val="80000"/>
              </a:lnSpc>
              <a:spcBef>
                <a:spcPct val="0"/>
              </a:spcBef>
            </a:pPr>
            <a:r>
              <a:rPr lang="en-US" altLang="es-PE" sz="2500" b="1">
                <a:solidFill>
                  <a:schemeClr val="bg1"/>
                </a:solidFill>
              </a:rPr>
              <a:t>Objetivo:</a:t>
            </a:r>
            <a:r>
              <a:rPr lang="en-US" altLang="es-PE" sz="2500">
                <a:solidFill>
                  <a:schemeClr val="bg1"/>
                </a:solidFill>
              </a:rPr>
              <a:t> Evaluar prevalencia de fractura vertebral asociada a  OP primaria en pacientes que consultan a un hospital general.</a:t>
            </a:r>
          </a:p>
          <a:p>
            <a:pPr algn="just" eaLnBrk="1" hangingPunct="1">
              <a:lnSpc>
                <a:spcPct val="80000"/>
              </a:lnSpc>
            </a:pPr>
            <a:r>
              <a:rPr lang="en-US" altLang="es-PE" sz="2500" b="1">
                <a:solidFill>
                  <a:schemeClr val="bg1"/>
                </a:solidFill>
              </a:rPr>
              <a:t>Método: </a:t>
            </a:r>
            <a:r>
              <a:rPr lang="en-US" altLang="es-PE" sz="2500">
                <a:solidFill>
                  <a:schemeClr val="bg1"/>
                </a:solidFill>
              </a:rPr>
              <a:t>En archivo del departamento de radiología</a:t>
            </a:r>
            <a:r>
              <a:rPr lang="en-US" altLang="es-PE" sz="2500" b="1">
                <a:solidFill>
                  <a:schemeClr val="bg1"/>
                </a:solidFill>
              </a:rPr>
              <a:t> s</a:t>
            </a:r>
            <a:r>
              <a:rPr lang="en-US" altLang="es-PE" sz="2500">
                <a:solidFill>
                  <a:schemeClr val="bg1"/>
                </a:solidFill>
              </a:rPr>
              <a:t>e recopilaron todas las radiografías laterales de tórax (RxT) tomadas en un período de 2 años, se revisaron las historias clínicas para incluir sólo los pacientes con OP primaria; no se incluyeron pacientes con OP  secundaria, se excluyó del análisis los pacientes en corticoterapia o terapia anticoagulante, con endocrinopatía, con reposo prolongado, etc. El análisis fue visual definiendo fractura osteoporótica segun el criterio de Evaluación Semicuantitativa desarrollado por Genant</a:t>
            </a:r>
            <a:r>
              <a:rPr lang="en-US" altLang="es-PE" sz="2400">
                <a:solidFill>
                  <a:schemeClr val="bg1"/>
                </a:solidFill>
              </a:rPr>
              <a:t>.</a:t>
            </a:r>
          </a:p>
        </p:txBody>
      </p:sp>
      <p:sp>
        <p:nvSpPr>
          <p:cNvPr id="59395" name="Rectangle 3"/>
          <p:cNvSpPr>
            <a:spLocks noGrp="1" noChangeArrowheads="1"/>
          </p:cNvSpPr>
          <p:nvPr>
            <p:ph type="title"/>
          </p:nvPr>
        </p:nvSpPr>
        <p:spPr>
          <a:xfrm>
            <a:off x="2208214" y="238125"/>
            <a:ext cx="7793037" cy="1462088"/>
          </a:xfrm>
        </p:spPr>
        <p:txBody>
          <a:bodyPr/>
          <a:lstStyle/>
          <a:p>
            <a:pPr eaLnBrk="1" hangingPunct="1"/>
            <a:r>
              <a:rPr lang="en-US" altLang="es-PE" sz="3000" b="1">
                <a:solidFill>
                  <a:srgbClr val="FFFF00"/>
                </a:solidFill>
              </a:rPr>
              <a:t>FRACTURAS VERTEBRALES DORSALES POR OSTEOPOROSIS. HNCH - 1994</a:t>
            </a:r>
            <a:endParaRPr lang="es-ES" altLang="es-PE" sz="3000" b="1">
              <a:solidFill>
                <a:srgbClr val="FFFF00"/>
              </a:solidFill>
            </a:endParaRPr>
          </a:p>
        </p:txBody>
      </p:sp>
      <p:pic>
        <p:nvPicPr>
          <p:cNvPr id="59396" name="Picture 4" descr="BanderaPe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5" y="6165851"/>
            <a:ext cx="8842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16024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99144-5AE9-46EF-A362-55D1D02DDAD9}"/>
              </a:ext>
            </a:extLst>
          </p:cNvPr>
          <p:cNvSpPr>
            <a:spLocks noGrp="1"/>
          </p:cNvSpPr>
          <p:nvPr>
            <p:ph type="title"/>
          </p:nvPr>
        </p:nvSpPr>
        <p:spPr/>
        <p:txBody>
          <a:bodyPr/>
          <a:lstStyle/>
          <a:p>
            <a:pPr algn="ctr"/>
            <a:r>
              <a:rPr lang="es-PE" b="1" dirty="0">
                <a:solidFill>
                  <a:schemeClr val="tx2"/>
                </a:solidFill>
              </a:rPr>
              <a:t>Escore óseo trabecular TBS</a:t>
            </a:r>
          </a:p>
        </p:txBody>
      </p:sp>
      <p:pic>
        <p:nvPicPr>
          <p:cNvPr id="5" name="Marcador de contenido 4">
            <a:extLst>
              <a:ext uri="{FF2B5EF4-FFF2-40B4-BE49-F238E27FC236}">
                <a16:creationId xmlns:a16="http://schemas.microsoft.com/office/drawing/2014/main" id="{A455C6D5-646C-461F-B1D5-4486DCEF2D9D}"/>
              </a:ext>
            </a:extLst>
          </p:cNvPr>
          <p:cNvPicPr>
            <a:picLocks noGrp="1" noChangeAspect="1"/>
          </p:cNvPicPr>
          <p:nvPr>
            <p:ph idx="1"/>
          </p:nvPr>
        </p:nvPicPr>
        <p:blipFill>
          <a:blip r:embed="rId2"/>
          <a:stretch>
            <a:fillRect/>
          </a:stretch>
        </p:blipFill>
        <p:spPr>
          <a:xfrm>
            <a:off x="3090455" y="1589919"/>
            <a:ext cx="6011087" cy="4351338"/>
          </a:xfrm>
        </p:spPr>
      </p:pic>
      <p:sp>
        <p:nvSpPr>
          <p:cNvPr id="6" name="CuadroTexto 5">
            <a:extLst>
              <a:ext uri="{FF2B5EF4-FFF2-40B4-BE49-F238E27FC236}">
                <a16:creationId xmlns:a16="http://schemas.microsoft.com/office/drawing/2014/main" id="{107D02C5-820A-4EFA-A33D-5CA29011E268}"/>
              </a:ext>
            </a:extLst>
          </p:cNvPr>
          <p:cNvSpPr txBox="1"/>
          <p:nvPr/>
        </p:nvSpPr>
        <p:spPr>
          <a:xfrm>
            <a:off x="1372998" y="6192927"/>
            <a:ext cx="9446003" cy="369332"/>
          </a:xfrm>
          <a:prstGeom prst="rect">
            <a:avLst/>
          </a:prstGeom>
          <a:noFill/>
        </p:spPr>
        <p:txBody>
          <a:bodyPr wrap="square" rtlCol="0">
            <a:spAutoFit/>
          </a:bodyPr>
          <a:lstStyle/>
          <a:p>
            <a:pPr algn="ctr"/>
            <a:r>
              <a:rPr lang="en-US" dirty="0"/>
              <a:t>TBS es </a:t>
            </a:r>
            <a:r>
              <a:rPr lang="en-US" dirty="0" err="1"/>
              <a:t>independiente</a:t>
            </a:r>
            <a:r>
              <a:rPr lang="en-US" dirty="0"/>
              <a:t> de la DMO. TBS </a:t>
            </a:r>
            <a:r>
              <a:rPr lang="en-US" dirty="0" err="1"/>
              <a:t>correlaciona</a:t>
            </a:r>
            <a:r>
              <a:rPr lang="en-US" dirty="0"/>
              <a:t> con </a:t>
            </a:r>
            <a:r>
              <a:rPr lang="en-US" dirty="0" err="1"/>
              <a:t>el</a:t>
            </a:r>
            <a:r>
              <a:rPr lang="en-US" dirty="0"/>
              <a:t> </a:t>
            </a:r>
            <a:r>
              <a:rPr lang="en-US" dirty="0" err="1"/>
              <a:t>número</a:t>
            </a:r>
            <a:r>
              <a:rPr lang="en-US" dirty="0"/>
              <a:t> de </a:t>
            </a:r>
            <a:r>
              <a:rPr lang="en-US" dirty="0" err="1"/>
              <a:t>trabéculas</a:t>
            </a:r>
            <a:r>
              <a:rPr lang="en-US" dirty="0"/>
              <a:t> y </a:t>
            </a:r>
            <a:r>
              <a:rPr lang="en-US" dirty="0" err="1"/>
              <a:t>su</a:t>
            </a:r>
            <a:r>
              <a:rPr lang="en-US" dirty="0"/>
              <a:t> </a:t>
            </a:r>
            <a:r>
              <a:rPr lang="en-US" dirty="0" err="1"/>
              <a:t>conectividad</a:t>
            </a:r>
            <a:r>
              <a:rPr lang="en-US" dirty="0"/>
              <a:t>.</a:t>
            </a:r>
          </a:p>
        </p:txBody>
      </p:sp>
    </p:spTree>
    <p:extLst>
      <p:ext uri="{BB962C8B-B14F-4D97-AF65-F5344CB8AC3E}">
        <p14:creationId xmlns:p14="http://schemas.microsoft.com/office/powerpoint/2010/main" val="1829335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1035907" y="204014"/>
            <a:ext cx="9343768" cy="768051"/>
          </a:xfrm>
        </p:spPr>
        <p:txBody>
          <a:bodyPr>
            <a:noAutofit/>
          </a:bodyPr>
          <a:lstStyle/>
          <a:p>
            <a:pPr algn="ctr"/>
            <a:r>
              <a:rPr lang="en-US" sz="3200" b="1" dirty="0">
                <a:solidFill>
                  <a:schemeClr val="accent1">
                    <a:lumMod val="50000"/>
                  </a:schemeClr>
                </a:solidFill>
              </a:rPr>
              <a:t>Efficacy and safety of OP in older adults.</a:t>
            </a:r>
            <a:endParaRPr lang="es-PE" sz="3200" b="1" dirty="0">
              <a:solidFill>
                <a:schemeClr val="accent1">
                  <a:lumMod val="50000"/>
                </a:schemeClr>
              </a:solidFill>
            </a:endParaRPr>
          </a:p>
        </p:txBody>
      </p:sp>
      <p:pic>
        <p:nvPicPr>
          <p:cNvPr id="4" name="Marcador de contenido 3"/>
          <p:cNvPicPr>
            <a:picLocks noGrp="1" noChangeAspect="1"/>
          </p:cNvPicPr>
          <p:nvPr>
            <p:ph idx="1"/>
          </p:nvPr>
        </p:nvPicPr>
        <p:blipFill>
          <a:blip r:embed="rId2"/>
          <a:stretch>
            <a:fillRect/>
          </a:stretch>
        </p:blipFill>
        <p:spPr>
          <a:xfrm>
            <a:off x="1215878" y="972065"/>
            <a:ext cx="8983827" cy="5804815"/>
          </a:xfrm>
          <a:prstGeom prst="rect">
            <a:avLst/>
          </a:prstGeom>
        </p:spPr>
      </p:pic>
    </p:spTree>
    <p:extLst>
      <p:ext uri="{BB962C8B-B14F-4D97-AF65-F5344CB8AC3E}">
        <p14:creationId xmlns:p14="http://schemas.microsoft.com/office/powerpoint/2010/main" val="33778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700213"/>
            <a:ext cx="4608512"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descr="Fracturadors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89" y="1700214"/>
            <a:ext cx="2446337"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BanderaPer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4375" y="6165851"/>
            <a:ext cx="8842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03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1992313" y="1773239"/>
            <a:ext cx="7789862" cy="4116387"/>
          </a:xfrm>
          <a:noFill/>
        </p:spPr>
        <p:txBody>
          <a:bodyPr vert="horz" wrap="square" lIns="90488" tIns="44450" rIns="90488" bIns="44450" numCol="1" anchor="t" anchorCtr="0" compatLnSpc="1">
            <a:prstTxWarp prst="textNoShape">
              <a:avLst/>
            </a:prstTxWarp>
          </a:bodyPr>
          <a:lstStyle/>
          <a:p>
            <a:pPr algn="just" eaLnBrk="1" hangingPunct="1">
              <a:lnSpc>
                <a:spcPct val="80000"/>
              </a:lnSpc>
              <a:spcBef>
                <a:spcPct val="0"/>
              </a:spcBef>
            </a:pPr>
            <a:r>
              <a:rPr lang="en-US" altLang="es-PE" sz="2600" b="1" dirty="0" err="1">
                <a:solidFill>
                  <a:schemeClr val="bg1"/>
                </a:solidFill>
              </a:rPr>
              <a:t>Resultados</a:t>
            </a:r>
            <a:r>
              <a:rPr lang="en-US" altLang="es-PE" sz="2600" b="1" dirty="0">
                <a:solidFill>
                  <a:schemeClr val="bg1"/>
                </a:solidFill>
              </a:rPr>
              <a:t>:</a:t>
            </a:r>
            <a:r>
              <a:rPr lang="en-US" altLang="es-PE" sz="2600" dirty="0">
                <a:solidFill>
                  <a:schemeClr val="bg1"/>
                </a:solidFill>
              </a:rPr>
              <a:t> 433 </a:t>
            </a:r>
            <a:r>
              <a:rPr lang="en-US" altLang="es-PE" sz="2600" dirty="0" err="1">
                <a:solidFill>
                  <a:schemeClr val="bg1"/>
                </a:solidFill>
              </a:rPr>
              <a:t>RxT</a:t>
            </a:r>
            <a:r>
              <a:rPr lang="en-US" altLang="es-PE" sz="2600" dirty="0">
                <a:solidFill>
                  <a:schemeClr val="bg1"/>
                </a:solidFill>
              </a:rPr>
              <a:t>., 179 V y 254  M. Al </a:t>
            </a:r>
            <a:r>
              <a:rPr lang="en-US" altLang="es-PE" sz="2600" dirty="0" err="1">
                <a:solidFill>
                  <a:schemeClr val="bg1"/>
                </a:solidFill>
              </a:rPr>
              <a:t>menos</a:t>
            </a:r>
            <a:r>
              <a:rPr lang="en-US" altLang="es-PE" sz="2600" dirty="0">
                <a:solidFill>
                  <a:schemeClr val="bg1"/>
                </a:solidFill>
              </a:rPr>
              <a:t> 1 </a:t>
            </a:r>
            <a:r>
              <a:rPr lang="en-US" altLang="es-PE" sz="2600" dirty="0" err="1">
                <a:solidFill>
                  <a:schemeClr val="bg1"/>
                </a:solidFill>
              </a:rPr>
              <a:t>fractura</a:t>
            </a:r>
            <a:r>
              <a:rPr lang="en-US" altLang="es-PE" sz="2600" dirty="0">
                <a:solidFill>
                  <a:schemeClr val="bg1"/>
                </a:solidFill>
              </a:rPr>
              <a:t> vertebral en 106 (24.4%), mayor </a:t>
            </a:r>
            <a:r>
              <a:rPr lang="en-US" altLang="es-PE" sz="2600" dirty="0" err="1">
                <a:solidFill>
                  <a:schemeClr val="bg1"/>
                </a:solidFill>
              </a:rPr>
              <a:t>frecuencia</a:t>
            </a:r>
            <a:r>
              <a:rPr lang="en-US" altLang="es-PE" sz="2600" dirty="0">
                <a:solidFill>
                  <a:schemeClr val="bg1"/>
                </a:solidFill>
              </a:rPr>
              <a:t> de </a:t>
            </a:r>
            <a:r>
              <a:rPr lang="en-US" altLang="es-PE" sz="2600" dirty="0" err="1">
                <a:solidFill>
                  <a:schemeClr val="bg1"/>
                </a:solidFill>
              </a:rPr>
              <a:t>fracturas</a:t>
            </a:r>
            <a:r>
              <a:rPr lang="en-US" altLang="es-PE" sz="2600" dirty="0">
                <a:solidFill>
                  <a:schemeClr val="bg1"/>
                </a:solidFill>
              </a:rPr>
              <a:t> en </a:t>
            </a:r>
            <a:r>
              <a:rPr lang="en-US" altLang="es-PE" sz="2600" dirty="0" err="1">
                <a:solidFill>
                  <a:schemeClr val="bg1"/>
                </a:solidFill>
              </a:rPr>
              <a:t>mujeres</a:t>
            </a:r>
            <a:r>
              <a:rPr lang="en-US" altLang="es-PE" sz="2600" dirty="0">
                <a:solidFill>
                  <a:schemeClr val="bg1"/>
                </a:solidFill>
              </a:rPr>
              <a:t>, 72 (28.3%) vs. 34 (19.0%), p&lt;0.05, </a:t>
            </a:r>
            <a:r>
              <a:rPr lang="en-US" altLang="es-PE" sz="2600" b="1" dirty="0">
                <a:solidFill>
                  <a:schemeClr val="bg1"/>
                </a:solidFill>
              </a:rPr>
              <a:t>en </a:t>
            </a:r>
            <a:r>
              <a:rPr lang="en-US" altLang="es-PE" sz="2600" b="1" dirty="0" err="1">
                <a:solidFill>
                  <a:srgbClr val="FFFF00"/>
                </a:solidFill>
              </a:rPr>
              <a:t>postmenopáusicas</a:t>
            </a:r>
            <a:r>
              <a:rPr lang="en-US" altLang="es-PE" sz="2600" b="1" dirty="0">
                <a:solidFill>
                  <a:srgbClr val="FFFF00"/>
                </a:solidFill>
              </a:rPr>
              <a:t> (&gt;50 </a:t>
            </a:r>
            <a:r>
              <a:rPr lang="en-US" altLang="es-PE" sz="2600" b="1" dirty="0" err="1">
                <a:solidFill>
                  <a:srgbClr val="FFFF00"/>
                </a:solidFill>
              </a:rPr>
              <a:t>años</a:t>
            </a:r>
            <a:r>
              <a:rPr lang="en-US" altLang="es-PE" sz="2600" b="1" dirty="0">
                <a:solidFill>
                  <a:srgbClr val="FFFF00"/>
                </a:solidFill>
              </a:rPr>
              <a:t>) 34.3%,</a:t>
            </a:r>
            <a:r>
              <a:rPr lang="en-US" altLang="es-PE" sz="2600" dirty="0">
                <a:solidFill>
                  <a:srgbClr val="FFFF00"/>
                </a:solidFill>
              </a:rPr>
              <a:t> </a:t>
            </a:r>
            <a:r>
              <a:rPr lang="en-US" altLang="es-PE" sz="2600" dirty="0" err="1">
                <a:solidFill>
                  <a:schemeClr val="bg1"/>
                </a:solidFill>
              </a:rPr>
              <a:t>frecuencia</a:t>
            </a:r>
            <a:r>
              <a:rPr lang="en-US" altLang="es-PE" sz="2600" dirty="0">
                <a:solidFill>
                  <a:schemeClr val="bg1"/>
                </a:solidFill>
              </a:rPr>
              <a:t> F&gt;M entre 50 y 80 a. (p&lt;0.05) e </a:t>
            </a:r>
            <a:r>
              <a:rPr lang="en-US" altLang="es-PE" sz="2600" dirty="0" err="1">
                <a:solidFill>
                  <a:schemeClr val="bg1"/>
                </a:solidFill>
              </a:rPr>
              <a:t>incrementa</a:t>
            </a:r>
            <a:r>
              <a:rPr lang="en-US" altLang="es-PE" sz="2600" dirty="0">
                <a:solidFill>
                  <a:schemeClr val="bg1"/>
                </a:solidFill>
              </a:rPr>
              <a:t> con la </a:t>
            </a:r>
            <a:r>
              <a:rPr lang="en-US" altLang="es-PE" sz="2600" dirty="0" err="1">
                <a:solidFill>
                  <a:schemeClr val="bg1"/>
                </a:solidFill>
              </a:rPr>
              <a:t>edad</a:t>
            </a:r>
            <a:r>
              <a:rPr lang="en-US" altLang="es-PE" sz="2600" dirty="0">
                <a:solidFill>
                  <a:schemeClr val="bg1"/>
                </a:solidFill>
              </a:rPr>
              <a:t>,   en </a:t>
            </a:r>
            <a:r>
              <a:rPr lang="en-US" altLang="es-PE" sz="2600" dirty="0" err="1">
                <a:solidFill>
                  <a:schemeClr val="bg1"/>
                </a:solidFill>
              </a:rPr>
              <a:t>mujeres</a:t>
            </a:r>
            <a:r>
              <a:rPr lang="en-US" altLang="es-PE" sz="2600" dirty="0">
                <a:solidFill>
                  <a:schemeClr val="bg1"/>
                </a:solidFill>
              </a:rPr>
              <a:t> a </a:t>
            </a:r>
            <a:r>
              <a:rPr lang="en-US" altLang="es-PE" sz="2600" dirty="0" err="1">
                <a:solidFill>
                  <a:schemeClr val="bg1"/>
                </a:solidFill>
              </a:rPr>
              <a:t>partir</a:t>
            </a:r>
            <a:r>
              <a:rPr lang="en-US" altLang="es-PE" sz="2600" dirty="0">
                <a:solidFill>
                  <a:schemeClr val="bg1"/>
                </a:solidFill>
              </a:rPr>
              <a:t> de 45 a. y en </a:t>
            </a:r>
            <a:r>
              <a:rPr lang="en-US" altLang="es-PE" sz="2600" dirty="0" err="1">
                <a:solidFill>
                  <a:schemeClr val="bg1"/>
                </a:solidFill>
              </a:rPr>
              <a:t>varones</a:t>
            </a:r>
            <a:r>
              <a:rPr lang="en-US" altLang="es-PE" sz="2600" dirty="0">
                <a:solidFill>
                  <a:schemeClr val="bg1"/>
                </a:solidFill>
              </a:rPr>
              <a:t> de 65 a. </a:t>
            </a:r>
            <a:r>
              <a:rPr lang="en-US" altLang="es-PE" sz="2600" dirty="0" err="1">
                <a:solidFill>
                  <a:schemeClr val="bg1"/>
                </a:solidFill>
              </a:rPr>
              <a:t>Fx</a:t>
            </a:r>
            <a:r>
              <a:rPr lang="en-US" altLang="es-PE" sz="2600" dirty="0">
                <a:solidFill>
                  <a:schemeClr val="bg1"/>
                </a:solidFill>
              </a:rPr>
              <a:t>. </a:t>
            </a:r>
            <a:r>
              <a:rPr lang="en-US" altLang="es-PE" sz="2600" dirty="0" err="1">
                <a:solidFill>
                  <a:schemeClr val="bg1"/>
                </a:solidFill>
              </a:rPr>
              <a:t>más</a:t>
            </a:r>
            <a:r>
              <a:rPr lang="en-US" altLang="es-PE" sz="2600" dirty="0">
                <a:solidFill>
                  <a:schemeClr val="bg1"/>
                </a:solidFill>
              </a:rPr>
              <a:t> </a:t>
            </a:r>
            <a:r>
              <a:rPr lang="en-US" altLang="es-PE" sz="2600" dirty="0" err="1">
                <a:solidFill>
                  <a:schemeClr val="bg1"/>
                </a:solidFill>
              </a:rPr>
              <a:t>frecuente</a:t>
            </a:r>
            <a:r>
              <a:rPr lang="en-US" altLang="es-PE" sz="2600" dirty="0">
                <a:solidFill>
                  <a:schemeClr val="bg1"/>
                </a:solidFill>
              </a:rPr>
              <a:t> D8 a D12.</a:t>
            </a:r>
          </a:p>
          <a:p>
            <a:pPr algn="just" eaLnBrk="1" hangingPunct="1">
              <a:lnSpc>
                <a:spcPct val="80000"/>
              </a:lnSpc>
              <a:spcBef>
                <a:spcPct val="0"/>
              </a:spcBef>
            </a:pPr>
            <a:r>
              <a:rPr lang="en-US" altLang="es-PE" sz="2600" b="1" dirty="0" err="1">
                <a:solidFill>
                  <a:schemeClr val="bg1"/>
                </a:solidFill>
              </a:rPr>
              <a:t>Conclusión</a:t>
            </a:r>
            <a:r>
              <a:rPr lang="en-US" altLang="es-PE" sz="2600" b="1" dirty="0">
                <a:solidFill>
                  <a:schemeClr val="bg1"/>
                </a:solidFill>
              </a:rPr>
              <a:t>:</a:t>
            </a:r>
            <a:r>
              <a:rPr lang="en-US" altLang="es-PE" sz="2600" dirty="0">
                <a:solidFill>
                  <a:schemeClr val="bg1"/>
                </a:solidFill>
              </a:rPr>
              <a:t> En </a:t>
            </a:r>
            <a:r>
              <a:rPr lang="en-US" altLang="es-PE" sz="2600" dirty="0" err="1">
                <a:solidFill>
                  <a:schemeClr val="bg1"/>
                </a:solidFill>
              </a:rPr>
              <a:t>nuestro</a:t>
            </a:r>
            <a:r>
              <a:rPr lang="en-US" altLang="es-PE" sz="2600" dirty="0">
                <a:solidFill>
                  <a:schemeClr val="bg1"/>
                </a:solidFill>
              </a:rPr>
              <a:t> </a:t>
            </a:r>
            <a:r>
              <a:rPr lang="en-US" altLang="es-PE" sz="2600" dirty="0" err="1">
                <a:solidFill>
                  <a:schemeClr val="bg1"/>
                </a:solidFill>
              </a:rPr>
              <a:t>medio</a:t>
            </a:r>
            <a:r>
              <a:rPr lang="en-US" altLang="es-PE" sz="2600" dirty="0">
                <a:solidFill>
                  <a:schemeClr val="bg1"/>
                </a:solidFill>
              </a:rPr>
              <a:t> la OP </a:t>
            </a:r>
            <a:r>
              <a:rPr lang="en-US" altLang="es-PE" sz="2600" dirty="0" err="1">
                <a:solidFill>
                  <a:schemeClr val="bg1"/>
                </a:solidFill>
              </a:rPr>
              <a:t>probablemente</a:t>
            </a:r>
            <a:r>
              <a:rPr lang="en-US" altLang="es-PE" sz="2600" dirty="0">
                <a:solidFill>
                  <a:schemeClr val="bg1"/>
                </a:solidFill>
              </a:rPr>
              <a:t> sea un  </a:t>
            </a:r>
            <a:r>
              <a:rPr lang="en-US" altLang="es-PE" sz="2600" dirty="0" err="1">
                <a:solidFill>
                  <a:schemeClr val="bg1"/>
                </a:solidFill>
              </a:rPr>
              <a:t>problema</a:t>
            </a:r>
            <a:r>
              <a:rPr lang="en-US" altLang="es-PE" sz="2600" dirty="0">
                <a:solidFill>
                  <a:schemeClr val="bg1"/>
                </a:solidFill>
              </a:rPr>
              <a:t> de </a:t>
            </a:r>
            <a:r>
              <a:rPr lang="en-US" altLang="es-PE" sz="2600" dirty="0" err="1">
                <a:solidFill>
                  <a:schemeClr val="bg1"/>
                </a:solidFill>
              </a:rPr>
              <a:t>salud</a:t>
            </a:r>
            <a:r>
              <a:rPr lang="en-US" altLang="es-PE" sz="2600" dirty="0">
                <a:solidFill>
                  <a:schemeClr val="bg1"/>
                </a:solidFill>
              </a:rPr>
              <a:t>, </a:t>
            </a:r>
            <a:r>
              <a:rPr lang="en-US" altLang="es-PE" sz="2600" dirty="0" err="1">
                <a:solidFill>
                  <a:schemeClr val="bg1"/>
                </a:solidFill>
              </a:rPr>
              <a:t>especialmente</a:t>
            </a:r>
            <a:r>
              <a:rPr lang="en-US" altLang="es-PE" sz="2600" dirty="0">
                <a:solidFill>
                  <a:schemeClr val="bg1"/>
                </a:solidFill>
              </a:rPr>
              <a:t> en la </a:t>
            </a:r>
            <a:r>
              <a:rPr lang="en-US" altLang="es-PE" sz="2600" dirty="0" err="1">
                <a:solidFill>
                  <a:schemeClr val="bg1"/>
                </a:solidFill>
              </a:rPr>
              <a:t>mujer</a:t>
            </a:r>
            <a:r>
              <a:rPr lang="en-US" altLang="es-PE" sz="2600" dirty="0">
                <a:solidFill>
                  <a:schemeClr val="bg1"/>
                </a:solidFill>
              </a:rPr>
              <a:t> </a:t>
            </a:r>
            <a:r>
              <a:rPr lang="en-US" altLang="es-PE" sz="2600" dirty="0" err="1">
                <a:solidFill>
                  <a:schemeClr val="bg1"/>
                </a:solidFill>
              </a:rPr>
              <a:t>postmenopáusica</a:t>
            </a:r>
            <a:r>
              <a:rPr lang="en-US" altLang="es-PE" sz="2600" dirty="0">
                <a:solidFill>
                  <a:schemeClr val="bg1"/>
                </a:solidFill>
              </a:rPr>
              <a:t>.</a:t>
            </a:r>
          </a:p>
        </p:txBody>
      </p:sp>
      <p:sp>
        <p:nvSpPr>
          <p:cNvPr id="63491" name="Rectangle 3"/>
          <p:cNvSpPr>
            <a:spLocks noGrp="1" noChangeArrowheads="1"/>
          </p:cNvSpPr>
          <p:nvPr>
            <p:ph type="title"/>
          </p:nvPr>
        </p:nvSpPr>
        <p:spPr/>
        <p:txBody>
          <a:bodyPr/>
          <a:lstStyle/>
          <a:p>
            <a:pPr eaLnBrk="1" hangingPunct="1"/>
            <a:r>
              <a:rPr lang="en-US" altLang="es-PE" sz="3000" b="1">
                <a:solidFill>
                  <a:srgbClr val="FFFF00"/>
                </a:solidFill>
              </a:rPr>
              <a:t>FRACTURAS VERTEBRALES DORSALES POR OSTEOPOROSIS. HNDCH - 1994</a:t>
            </a:r>
            <a:endParaRPr lang="es-ES" altLang="es-PE" sz="3000" b="1">
              <a:solidFill>
                <a:srgbClr val="FFFF00"/>
              </a:solidFill>
            </a:endParaRPr>
          </a:p>
        </p:txBody>
      </p:sp>
      <p:pic>
        <p:nvPicPr>
          <p:cNvPr id="63492" name="Picture 4" descr="BanderaPe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5" y="6165851"/>
            <a:ext cx="8842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151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765176"/>
            <a:ext cx="65532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5" descr="BanderaPe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75" y="6165851"/>
            <a:ext cx="8842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 Box 8"/>
          <p:cNvSpPr txBox="1">
            <a:spLocks noChangeArrowheads="1"/>
          </p:cNvSpPr>
          <p:nvPr/>
        </p:nvSpPr>
        <p:spPr bwMode="auto">
          <a:xfrm>
            <a:off x="2692400" y="4868863"/>
            <a:ext cx="74358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ES" altLang="es-PE" sz="1800" b="1">
                <a:solidFill>
                  <a:srgbClr val="FFFFFF"/>
                </a:solidFill>
              </a:rPr>
              <a:t>INCIDENCIA DE FRACTURA CLINICA EN MUJERES POST MENOPAUSICAS DE LA CIUDAD DE LIMA.</a:t>
            </a:r>
            <a:r>
              <a:rPr lang="es-ES" altLang="es-PE" sz="1800">
                <a:solidFill>
                  <a:srgbClr val="FFFFFF"/>
                </a:solidFill>
              </a:rPr>
              <a:t> E. Alarcón, K. </a:t>
            </a:r>
            <a:r>
              <a:rPr lang="pt-BR" altLang="es-PE" sz="1800">
                <a:solidFill>
                  <a:srgbClr val="FFFFFF"/>
                </a:solidFill>
              </a:rPr>
              <a:t>Zúñiga, J. Amez, E. Najar, M. Dulanto, A. Berrocal, R. Huamanchumo,  A. Calvo. </a:t>
            </a:r>
            <a:r>
              <a:rPr lang="es-ES" altLang="es-PE" sz="1800">
                <a:solidFill>
                  <a:srgbClr val="FFFFFF"/>
                </a:solidFill>
              </a:rPr>
              <a:t>Servicio de Inmuno-reumatología. Hospital Nacional Cayetano Heredia. Universidad Peruana Cayetano Heredia. Lima. Perú. 2005.</a:t>
            </a:r>
          </a:p>
        </p:txBody>
      </p:sp>
    </p:spTree>
    <p:extLst>
      <p:ext uri="{BB962C8B-B14F-4D97-AF65-F5344CB8AC3E}">
        <p14:creationId xmlns:p14="http://schemas.microsoft.com/office/powerpoint/2010/main" val="329153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304" name="Group 200"/>
          <p:cNvGraphicFramePr>
            <a:graphicFrameLocks noGrp="1"/>
          </p:cNvGraphicFramePr>
          <p:nvPr/>
        </p:nvGraphicFramePr>
        <p:xfrm>
          <a:off x="2566989" y="1652588"/>
          <a:ext cx="7273925" cy="2568576"/>
        </p:xfrm>
        <a:graphic>
          <a:graphicData uri="http://schemas.openxmlformats.org/drawingml/2006/table">
            <a:tbl>
              <a:tblPr/>
              <a:tblGrid>
                <a:gridCol w="1809750">
                  <a:extLst>
                    <a:ext uri="{9D8B030D-6E8A-4147-A177-3AD203B41FA5}">
                      <a16:colId xmlns:a16="http://schemas.microsoft.com/office/drawing/2014/main" val="20000"/>
                    </a:ext>
                  </a:extLst>
                </a:gridCol>
                <a:gridCol w="1985962">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gridCol w="836613">
                  <a:extLst>
                    <a:ext uri="{9D8B030D-6E8A-4147-A177-3AD203B41FA5}">
                      <a16:colId xmlns:a16="http://schemas.microsoft.com/office/drawing/2014/main" val="20003"/>
                    </a:ext>
                  </a:extLst>
                </a:gridCol>
              </a:tblGrid>
              <a:tr h="66040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EVALUACION DEL RIESGO DE PRESENTAR FRACTURA TENIENDO OSTEOPROSIS</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9900"/>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 </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OSTEOPOROSIS</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MASA OSEA NORMAL</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Total</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FRACTURA</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24</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4</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28</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NO FRACTURA</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335</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198</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533</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bg1"/>
                          </a:solidFill>
                          <a:effectLst/>
                          <a:latin typeface="Arial" charset="0"/>
                          <a:ea typeface="Times New Roman" pitchFamily="18" charset="0"/>
                          <a:cs typeface="Arial" charset="0"/>
                        </a:rPr>
                        <a:t>Total</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359</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202</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a:ln>
                            <a:noFill/>
                          </a:ln>
                          <a:solidFill>
                            <a:schemeClr val="bg1"/>
                          </a:solidFill>
                          <a:effectLst/>
                          <a:latin typeface="Arial" charset="0"/>
                          <a:ea typeface="Times New Roman" pitchFamily="18" charset="0"/>
                          <a:cs typeface="Arial" charset="0"/>
                        </a:rPr>
                        <a:t>561</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0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1" u="none" strike="noStrike" cap="none" normalizeH="0" baseline="0">
                          <a:ln>
                            <a:noFill/>
                          </a:ln>
                          <a:solidFill>
                            <a:schemeClr val="bg1"/>
                          </a:solidFill>
                          <a:effectLst/>
                          <a:latin typeface="Arial" charset="0"/>
                          <a:ea typeface="Times New Roman" pitchFamily="18" charset="0"/>
                          <a:cs typeface="Arial" charset="0"/>
                        </a:rPr>
                        <a:t>Odds ratio (OR) = 3.5 ( 1.19 - 14.24) p=0.014</a:t>
                      </a:r>
                      <a:endParaRPr kumimoji="0" lang="es-ES" sz="2800" b="0" i="0" u="none" strike="noStrike" cap="none" normalizeH="0" baseline="0">
                        <a:ln>
                          <a:noFill/>
                        </a:ln>
                        <a:solidFill>
                          <a:schemeClr val="bg1"/>
                        </a:solidFill>
                        <a:effectLst/>
                        <a:latin typeface="Arial" charset="0"/>
                        <a:ea typeface="Times New Roman" pitchFamily="18" charset="0"/>
                        <a:cs typeface="Arial" charset="0"/>
                      </a:endParaRPr>
                    </a:p>
                  </a:txBody>
                  <a:tcPr anchor="b"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5"/>
                  </a:ext>
                </a:extLst>
              </a:tr>
            </a:tbl>
          </a:graphicData>
        </a:graphic>
      </p:graphicFrame>
      <p:pic>
        <p:nvPicPr>
          <p:cNvPr id="98337" name="Picture 197" descr="BanderaPe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5" y="6165851"/>
            <a:ext cx="8842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8" name="Text Box 199"/>
          <p:cNvSpPr txBox="1">
            <a:spLocks noChangeArrowheads="1"/>
          </p:cNvSpPr>
          <p:nvPr/>
        </p:nvSpPr>
        <p:spPr bwMode="auto">
          <a:xfrm>
            <a:off x="2692400" y="4652963"/>
            <a:ext cx="74358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ES" altLang="es-PE" sz="1800" b="1">
                <a:solidFill>
                  <a:srgbClr val="FFFFFF"/>
                </a:solidFill>
              </a:rPr>
              <a:t>INCIDENCIA DE FRACTURA CLINICA EN MUJERES POST MENOPAUSICAS DE LA CIUDAD DE LIMA.</a:t>
            </a:r>
            <a:r>
              <a:rPr lang="es-ES" altLang="es-PE" sz="1800">
                <a:solidFill>
                  <a:srgbClr val="FFFFFF"/>
                </a:solidFill>
              </a:rPr>
              <a:t> E. Alarcón, K. </a:t>
            </a:r>
            <a:r>
              <a:rPr lang="pt-BR" altLang="es-PE" sz="1800">
                <a:solidFill>
                  <a:srgbClr val="FFFFFF"/>
                </a:solidFill>
              </a:rPr>
              <a:t>Zúñiga, J. Amez, E. Najar, M. Dulanto, A. Berrocal, R. Huamanchumo,  A. Calvo. </a:t>
            </a:r>
            <a:r>
              <a:rPr lang="es-ES" altLang="es-PE" sz="1800">
                <a:solidFill>
                  <a:srgbClr val="FFFFFF"/>
                </a:solidFill>
              </a:rPr>
              <a:t>Servicio de Inmuno-reumatología. Hospital Nacional Cayetano Heredia. Universidad Peruana Cayetano Heredia. Lima. Perú. 2005.</a:t>
            </a:r>
          </a:p>
        </p:txBody>
      </p:sp>
    </p:spTree>
    <p:extLst>
      <p:ext uri="{BB962C8B-B14F-4D97-AF65-F5344CB8AC3E}">
        <p14:creationId xmlns:p14="http://schemas.microsoft.com/office/powerpoint/2010/main" val="40979813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3201</TotalTime>
  <Words>5155</Words>
  <Application>Microsoft Office PowerPoint</Application>
  <PresentationFormat>Panorámica</PresentationFormat>
  <Paragraphs>406</Paragraphs>
  <Slides>51</Slides>
  <Notes>12</Notes>
  <HiddenSlides>12</HiddenSlides>
  <MMClips>0</MMClips>
  <ScaleCrop>false</ScaleCrop>
  <HeadingPairs>
    <vt:vector size="8" baseType="variant">
      <vt:variant>
        <vt:lpstr>Fuentes usadas</vt:lpstr>
      </vt:variant>
      <vt:variant>
        <vt:i4>6</vt:i4>
      </vt:variant>
      <vt:variant>
        <vt:lpstr>Tema</vt:lpstr>
      </vt:variant>
      <vt:variant>
        <vt:i4>4</vt:i4>
      </vt:variant>
      <vt:variant>
        <vt:lpstr>Servidores OLE incrustados</vt:lpstr>
      </vt:variant>
      <vt:variant>
        <vt:i4>1</vt:i4>
      </vt:variant>
      <vt:variant>
        <vt:lpstr>Títulos de diapositiva</vt:lpstr>
      </vt:variant>
      <vt:variant>
        <vt:i4>51</vt:i4>
      </vt:variant>
    </vt:vector>
  </HeadingPairs>
  <TitlesOfParts>
    <vt:vector size="62" baseType="lpstr">
      <vt:lpstr>Aptos</vt:lpstr>
      <vt:lpstr>Arial</vt:lpstr>
      <vt:lpstr>Calibri</vt:lpstr>
      <vt:lpstr>Calibri Light</vt:lpstr>
      <vt:lpstr>Times New Roman</vt:lpstr>
      <vt:lpstr>Wingdings</vt:lpstr>
      <vt:lpstr>Tema de Office</vt:lpstr>
      <vt:lpstr>Diseño predeterminado</vt:lpstr>
      <vt:lpstr>1_Diseño predeterminado</vt:lpstr>
      <vt:lpstr>2_Diseño predeterminado</vt:lpstr>
      <vt:lpstr>Gráfico</vt:lpstr>
      <vt:lpstr>Osteoporosis post menopaúsica: Update</vt:lpstr>
      <vt:lpstr>Osteoporosis: realidad o ficción</vt:lpstr>
      <vt:lpstr>Densidad Mineral Ósea en mujeres mayores de 50 años de Lima Metropolitana</vt:lpstr>
      <vt:lpstr>Presentación de PowerPoint</vt:lpstr>
      <vt:lpstr>FRACTURAS VERTEBRALES DORSALES POR OSTEOPOROSIS. HNCH - 1994</vt:lpstr>
      <vt:lpstr>Presentación de PowerPoint</vt:lpstr>
      <vt:lpstr>FRACTURAS VERTEBRALES DORSALES POR OSTEOPOROSIS. HNDCH - 1994</vt:lpstr>
      <vt:lpstr>Presentación de PowerPoint</vt:lpstr>
      <vt:lpstr>Presentación de PowerPoint</vt:lpstr>
      <vt:lpstr>Presentación de PowerPoint</vt:lpstr>
      <vt:lpstr>Carga de Enfermedad Perú 2016</vt:lpstr>
      <vt:lpstr>Presentación de PowerPoint</vt:lpstr>
      <vt:lpstr>Asegurados SIS – % Osteoporosis</vt:lpstr>
      <vt:lpstr>La Osteoporosis  Es un problema de salud pública</vt:lpstr>
      <vt:lpstr>Osteoporosis post menopaúsica: Update</vt:lpstr>
      <vt:lpstr>Guía de Práctica Clínica </vt:lpstr>
      <vt:lpstr>“GUÍA CLÍNICA DE DIAGNÓSTICO Y TRATAMIENTO DE LA OSTEOPOROSIS”</vt:lpstr>
      <vt:lpstr>Presentación de PowerPoint</vt:lpstr>
      <vt:lpstr>Presentación de PowerPoint</vt:lpstr>
      <vt:lpstr>Asesoría sobre medidas dietéticas y de estilo de vida:</vt:lpstr>
      <vt:lpstr>Nutrición para prevenir las caidas y fracturas en mujeres post menopáusicas y varones &gt;50 años</vt:lpstr>
      <vt:lpstr>Estimación de la ingesta diaria de calcio</vt:lpstr>
      <vt:lpstr>Consumo de calcio en mujeres mayores de 50 años de Lima Metropolitana</vt:lpstr>
      <vt:lpstr>NIVELES DE VITAMINA D Y SU RELACION A LA DMO</vt:lpstr>
      <vt:lpstr>Vitamin K and Osteoporosis</vt:lpstr>
      <vt:lpstr>Ejercicio para prevenir las caidas y fracturas en mujeres post menopáusicas y varones &gt;50 años</vt:lpstr>
      <vt:lpstr>Sarcopenia, osteoporosis and frailty</vt:lpstr>
      <vt:lpstr>Evaluación del riesgo de fractura y terapia</vt:lpstr>
      <vt:lpstr>Evaluación del riesgo de fractura y terapia</vt:lpstr>
      <vt:lpstr>Evaluación del riesgo de fractura en mujeres posmenopáusicas y hombres ≥50 años</vt:lpstr>
      <vt:lpstr>Algorithm for the management of patients at low, high and very high risk of osteoporotic fractures</vt:lpstr>
      <vt:lpstr>Terapia farmacológica para prevención de fracturas en mujeres posmenopáusicas y hombres ≥50</vt:lpstr>
      <vt:lpstr>Algorithm for the management of patients at low, high and very high risk of osteoporotic fractures</vt:lpstr>
      <vt:lpstr>Algorithm for the management of patients at low, high and very high risk of osteoporotic fractures</vt:lpstr>
      <vt:lpstr>Algorithm for the management of patients at low, high and very high risk of osteoporotic fractures</vt:lpstr>
      <vt:lpstr>Selección de terapia para prevención de fracturas en mujeres posmenopáusicas y hombres ≥50</vt:lpstr>
      <vt:lpstr>Algorithm for the management of patients at low, high and very high risk of osteoporotic fractures</vt:lpstr>
      <vt:lpstr>Algorithm for the management of patients at low, high and very high risk of osteoporotic fractures</vt:lpstr>
      <vt:lpstr>Luego de iniciada la terapia para prevención de fracturas en mujeres PM y hombres ≥50</vt:lpstr>
      <vt:lpstr>Bifosfonatos orales: diagrama de flujo clínico para el tratamiento y seguimiento a largo plazo</vt:lpstr>
      <vt:lpstr>Bifosfonatos IV: diagrama de flujo clínico para el tratamiento y seguimiento a largo plazo</vt:lpstr>
      <vt:lpstr>Prevención de fracturas en mujeres posmenopáusicas y hombres ≥50 en terapia glucocorticoide</vt:lpstr>
      <vt:lpstr>Consideraciones finales en cuanto a la prevención de fracturas en mujeres PM y hombres ≥50 :</vt:lpstr>
      <vt:lpstr>Efectos adversos raros del tratamiento a largo plazo con bifosfonatos y denosumab:</vt:lpstr>
      <vt:lpstr>State of the art in menopause: current best practice approaches from the IMS World Congress 2024</vt:lpstr>
      <vt:lpstr>State of the art in menopause: current best practice approaches from the IMS World Congress 2024</vt:lpstr>
      <vt:lpstr>State of the art in menopause: current best practice approaches from the IMS World Congress 2024</vt:lpstr>
      <vt:lpstr>Efficacy and safety of OP treatment in older adults</vt:lpstr>
      <vt:lpstr>Evaluación de fracturas vertebrales</vt:lpstr>
      <vt:lpstr>Escore óseo trabecular TBS</vt:lpstr>
      <vt:lpstr>Efficacy and safety of OP in older adults.</vt:lpstr>
    </vt:vector>
  </TitlesOfParts>
  <Company>LG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David Urquizo</cp:lastModifiedBy>
  <cp:revision>98</cp:revision>
  <dcterms:created xsi:type="dcterms:W3CDTF">2025-02-18T15:07:46Z</dcterms:created>
  <dcterms:modified xsi:type="dcterms:W3CDTF">2025-03-26T21:59:30Z</dcterms:modified>
</cp:coreProperties>
</file>