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9" r:id="rId3"/>
    <p:sldId id="280" r:id="rId4"/>
    <p:sldId id="281" r:id="rId5"/>
    <p:sldId id="282" r:id="rId6"/>
    <p:sldId id="283" r:id="rId7"/>
    <p:sldId id="284" r:id="rId8"/>
    <p:sldId id="285" r:id="rId9"/>
    <p:sldId id="286" r:id="rId10"/>
    <p:sldId id="287" r:id="rId11"/>
    <p:sldId id="288" r:id="rId12"/>
    <p:sldId id="257" r:id="rId13"/>
    <p:sldId id="259" r:id="rId14"/>
    <p:sldId id="289" r:id="rId15"/>
    <p:sldId id="290" r:id="rId16"/>
    <p:sldId id="291" r:id="rId17"/>
    <p:sldId id="292" r:id="rId18"/>
    <p:sldId id="293" r:id="rId19"/>
    <p:sldId id="260" r:id="rId20"/>
    <p:sldId id="262" r:id="rId21"/>
    <p:sldId id="294" r:id="rId22"/>
    <p:sldId id="295" r:id="rId23"/>
    <p:sldId id="296" r:id="rId24"/>
    <p:sldId id="261" r:id="rId25"/>
    <p:sldId id="297" r:id="rId26"/>
    <p:sldId id="263" r:id="rId27"/>
    <p:sldId id="264" r:id="rId28"/>
    <p:sldId id="298" r:id="rId29"/>
    <p:sldId id="299" r:id="rId30"/>
    <p:sldId id="266" r:id="rId31"/>
    <p:sldId id="268" r:id="rId32"/>
    <p:sldId id="269" r:id="rId33"/>
    <p:sldId id="270" r:id="rId34"/>
    <p:sldId id="271" r:id="rId35"/>
    <p:sldId id="272" r:id="rId36"/>
    <p:sldId id="300" r:id="rId37"/>
    <p:sldId id="274" r:id="rId38"/>
    <p:sldId id="275" r:id="rId39"/>
    <p:sldId id="276" r:id="rId40"/>
    <p:sldId id="301" r:id="rId41"/>
    <p:sldId id="302" r:id="rId42"/>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36"/>
    <p:restoredTop sz="94637"/>
  </p:normalViewPr>
  <p:slideViewPr>
    <p:cSldViewPr snapToGrid="0">
      <p:cViewPr varScale="1">
        <p:scale>
          <a:sx n="91" d="100"/>
          <a:sy n="91" d="100"/>
        </p:scale>
        <p:origin x="62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A70BE2-D099-5C5E-A331-A6610DC875B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a16="http://schemas.microsoft.com/office/drawing/2014/main" id="{3F7B7CEC-E23B-B0AF-89CC-8953C3CC3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a16="http://schemas.microsoft.com/office/drawing/2014/main" id="{44961D66-0C9D-3F7A-55D5-DCFEDD7BBE69}"/>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5" name="Marcador de pie de página 4">
            <a:extLst>
              <a:ext uri="{FF2B5EF4-FFF2-40B4-BE49-F238E27FC236}">
                <a16:creationId xmlns:a16="http://schemas.microsoft.com/office/drawing/2014/main" id="{84530487-CA92-5F5A-1CE3-E3B09A286C4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E114E96C-8045-8748-C34D-D2DD6C470DB5}"/>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654856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DBF58-92C3-0EA0-6F36-E32BD2FCE7E0}"/>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5F58DAC3-C739-59F8-6961-91359DA53BB1}"/>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07142E72-DF91-D7ED-230D-C4D6EC12BCBC}"/>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5" name="Marcador de pie de página 4">
            <a:extLst>
              <a:ext uri="{FF2B5EF4-FFF2-40B4-BE49-F238E27FC236}">
                <a16:creationId xmlns:a16="http://schemas.microsoft.com/office/drawing/2014/main" id="{AB159C53-5A1B-559C-ADFE-B3518BF497E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71E5D3D-B022-93FD-D245-3619B068DCC9}"/>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2638979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549CBE2-8BEC-593A-8F29-81220E9E7C2A}"/>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ABA69022-AB0F-2F66-963B-AFF67B77848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D222C42C-2759-51EC-2853-BFB423FC9C53}"/>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5" name="Marcador de pie de página 4">
            <a:extLst>
              <a:ext uri="{FF2B5EF4-FFF2-40B4-BE49-F238E27FC236}">
                <a16:creationId xmlns:a16="http://schemas.microsoft.com/office/drawing/2014/main" id="{CA1D8C8A-72D6-6E9C-B65D-C694C80B0D1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9A89E8BB-1753-7090-CBB6-DD827A859ACE}"/>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118662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A9EBF5-ED44-FCDA-3DE4-D656273AE775}"/>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B61EE171-1DA7-2F36-3D73-8402D06C12C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EED2C05E-8D4D-8113-A2BF-FC76EFA13DEB}"/>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5" name="Marcador de pie de página 4">
            <a:extLst>
              <a:ext uri="{FF2B5EF4-FFF2-40B4-BE49-F238E27FC236}">
                <a16:creationId xmlns:a16="http://schemas.microsoft.com/office/drawing/2014/main" id="{85DABE7A-7FFE-B4E0-8042-AD06954BA30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06EF34D-3BFD-0BD7-BF88-13CD5EE1EFC8}"/>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257865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84CA6B-BA06-81FB-E892-66B2041F2BE9}"/>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11895BE2-7238-E485-06DE-2DE1A932EB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5DE76907-985D-A839-A3F1-DD6D6884DEE7}"/>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5" name="Marcador de pie de página 4">
            <a:extLst>
              <a:ext uri="{FF2B5EF4-FFF2-40B4-BE49-F238E27FC236}">
                <a16:creationId xmlns:a16="http://schemas.microsoft.com/office/drawing/2014/main" id="{94BD8041-A120-53C9-6EF7-9C145BF80A0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C23EF58-4382-4E71-0DB9-93AE412CF17F}"/>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310509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86981E-F918-91EA-EF18-805E3F33DB44}"/>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C803F36D-3F85-3A9B-238F-C4A54357CCCC}"/>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a16="http://schemas.microsoft.com/office/drawing/2014/main" id="{F19B43AB-C2E1-5B00-D74F-92FAB3EC577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a16="http://schemas.microsoft.com/office/drawing/2014/main" id="{43F9F3A7-7823-C8C4-CD16-A1CD9455D61C}"/>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6" name="Marcador de pie de página 5">
            <a:extLst>
              <a:ext uri="{FF2B5EF4-FFF2-40B4-BE49-F238E27FC236}">
                <a16:creationId xmlns:a16="http://schemas.microsoft.com/office/drawing/2014/main" id="{340CE889-241C-C512-D595-DB638F4B9C3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9175906-EFD0-3D3C-6861-2EAB6746ADDE}"/>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2955967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0CB775-070C-006C-DC68-98BB204F488C}"/>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FDD02888-5C08-F14C-C7C5-157BA8C41E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D728020-B7DF-0617-81D1-FA43A7A2D04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a16="http://schemas.microsoft.com/office/drawing/2014/main" id="{188808D1-3DB5-1093-8736-6164336F8E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00323F52-0D35-B6F7-F262-C0C6A721FC5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a16="http://schemas.microsoft.com/office/drawing/2014/main" id="{01C4912A-C969-B089-3915-487EE289BB6E}"/>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8" name="Marcador de pie de página 7">
            <a:extLst>
              <a:ext uri="{FF2B5EF4-FFF2-40B4-BE49-F238E27FC236}">
                <a16:creationId xmlns:a16="http://schemas.microsoft.com/office/drawing/2014/main" id="{9B8FF40A-E6F9-E27F-40AC-65880C4B6068}"/>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7D557609-3867-A9AE-40DF-E77F96D0BC52}"/>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33038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6CE704-49AF-16EE-3A8E-80B86DA64BF7}"/>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a16="http://schemas.microsoft.com/office/drawing/2014/main" id="{42E4F4D7-061E-FC92-69FC-BB4ED1E65FAC}"/>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4" name="Marcador de pie de página 3">
            <a:extLst>
              <a:ext uri="{FF2B5EF4-FFF2-40B4-BE49-F238E27FC236}">
                <a16:creationId xmlns:a16="http://schemas.microsoft.com/office/drawing/2014/main" id="{DBE56154-A507-EB44-1CAE-3AF642169423}"/>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2B6F9F77-65FC-770A-6698-EE6B85E8937F}"/>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241989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648B184-FBCC-F715-CBB3-8EB902CC3129}"/>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3" name="Marcador de pie de página 2">
            <a:extLst>
              <a:ext uri="{FF2B5EF4-FFF2-40B4-BE49-F238E27FC236}">
                <a16:creationId xmlns:a16="http://schemas.microsoft.com/office/drawing/2014/main" id="{5B14D2F2-2DBC-2DF1-B8FF-B922AA098212}"/>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CF2AACC6-FCB5-F644-5AEF-DD46EC4BAD3C}"/>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695960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D6555B-D494-C709-A797-C3BADED8FE8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CC53CD26-7B6F-83C4-60B0-60583273D3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a16="http://schemas.microsoft.com/office/drawing/2014/main" id="{D4560E4E-9C4B-3CC9-CDD1-F982EE392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797DD72-5E51-CEFC-0421-5064361224A8}"/>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6" name="Marcador de pie de página 5">
            <a:extLst>
              <a:ext uri="{FF2B5EF4-FFF2-40B4-BE49-F238E27FC236}">
                <a16:creationId xmlns:a16="http://schemas.microsoft.com/office/drawing/2014/main" id="{4FE13524-4B5A-AE9B-B0D6-6D2E2607B77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B854E42-FDB5-FA67-8B1A-BCB4BB99DFB8}"/>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1216714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4D1C40-0A56-018E-7BA6-A5726787A98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a16="http://schemas.microsoft.com/office/drawing/2014/main" id="{FBDC59B8-E292-9A4B-7CE2-46C4A8154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0BF2D92-DE9E-74C9-9E3C-A3C07A146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70A4794-8C4C-DB36-7679-191577A4AB17}"/>
              </a:ext>
            </a:extLst>
          </p:cNvPr>
          <p:cNvSpPr>
            <a:spLocks noGrp="1"/>
          </p:cNvSpPr>
          <p:nvPr>
            <p:ph type="dt" sz="half" idx="10"/>
          </p:nvPr>
        </p:nvSpPr>
        <p:spPr/>
        <p:txBody>
          <a:bodyPr/>
          <a:lstStyle/>
          <a:p>
            <a:fld id="{4671BC9F-7193-C441-9A6E-F0155F479725}" type="datetimeFigureOut">
              <a:rPr lang="es-PE" smtClean="0"/>
              <a:t>26/03/2025</a:t>
            </a:fld>
            <a:endParaRPr lang="es-PE"/>
          </a:p>
        </p:txBody>
      </p:sp>
      <p:sp>
        <p:nvSpPr>
          <p:cNvPr id="6" name="Marcador de pie de página 5">
            <a:extLst>
              <a:ext uri="{FF2B5EF4-FFF2-40B4-BE49-F238E27FC236}">
                <a16:creationId xmlns:a16="http://schemas.microsoft.com/office/drawing/2014/main" id="{88AE26B8-53C5-D6C4-DE1D-CE31AEA5B9C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48D23291-0207-BB85-831F-15A49CA90AD5}"/>
              </a:ext>
            </a:extLst>
          </p:cNvPr>
          <p:cNvSpPr>
            <a:spLocks noGrp="1"/>
          </p:cNvSpPr>
          <p:nvPr>
            <p:ph type="sldNum" sz="quarter" idx="12"/>
          </p:nvPr>
        </p:nvSpPr>
        <p:spPr/>
        <p:txBody>
          <a:bodyPr/>
          <a:lstStyle/>
          <a:p>
            <a:fld id="{A74AEDC1-6124-0449-99B3-CA65C84F8324}" type="slidenum">
              <a:rPr lang="es-PE" smtClean="0"/>
              <a:t>‹Nº›</a:t>
            </a:fld>
            <a:endParaRPr lang="es-PE"/>
          </a:p>
        </p:txBody>
      </p:sp>
    </p:spTree>
    <p:extLst>
      <p:ext uri="{BB962C8B-B14F-4D97-AF65-F5344CB8AC3E}">
        <p14:creationId xmlns:p14="http://schemas.microsoft.com/office/powerpoint/2010/main" val="1793491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F1C0878-0EBE-CD23-1218-5A157172C1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66CC6EEB-A336-4079-D4A7-B595C250B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DFF72274-C91E-72BD-0BA9-C3C447DF52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1BC9F-7193-C441-9A6E-F0155F479725}" type="datetimeFigureOut">
              <a:rPr lang="es-PE" smtClean="0"/>
              <a:t>26/03/2025</a:t>
            </a:fld>
            <a:endParaRPr lang="es-PE"/>
          </a:p>
        </p:txBody>
      </p:sp>
      <p:sp>
        <p:nvSpPr>
          <p:cNvPr id="5" name="Marcador de pie de página 4">
            <a:extLst>
              <a:ext uri="{FF2B5EF4-FFF2-40B4-BE49-F238E27FC236}">
                <a16:creationId xmlns:a16="http://schemas.microsoft.com/office/drawing/2014/main" id="{57A7CF2D-DA5C-90F0-C767-9A3AC0F6FD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4AB60244-0528-0D4F-EE94-FBDFA2AFBE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AEDC1-6124-0449-99B3-CA65C84F8324}" type="slidenum">
              <a:rPr lang="es-PE" smtClean="0"/>
              <a:t>‹Nº›</a:t>
            </a:fld>
            <a:endParaRPr lang="es-PE"/>
          </a:p>
        </p:txBody>
      </p:sp>
    </p:spTree>
    <p:extLst>
      <p:ext uri="{BB962C8B-B14F-4D97-AF65-F5344CB8AC3E}">
        <p14:creationId xmlns:p14="http://schemas.microsoft.com/office/powerpoint/2010/main" val="265366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9A64C4-9907-27D2-D235-C5BFAE0F7D9A}"/>
              </a:ext>
            </a:extLst>
          </p:cNvPr>
          <p:cNvSpPr>
            <a:spLocks noGrp="1"/>
          </p:cNvSpPr>
          <p:nvPr>
            <p:ph type="ctrTitle"/>
          </p:nvPr>
        </p:nvSpPr>
        <p:spPr>
          <a:xfrm>
            <a:off x="1161032" y="406400"/>
            <a:ext cx="10349240" cy="3195638"/>
          </a:xfrm>
        </p:spPr>
        <p:txBody>
          <a:bodyPr>
            <a:normAutofit/>
          </a:bodyPr>
          <a:lstStyle/>
          <a:p>
            <a:r>
              <a:rPr lang="es-PE" dirty="0"/>
              <a:t>Tratamiento </a:t>
            </a:r>
            <a:r>
              <a:rPr lang="es-PE" dirty="0">
                <a:solidFill>
                  <a:srgbClr val="FF0000"/>
                </a:solidFill>
              </a:rPr>
              <a:t>médico</a:t>
            </a:r>
            <a:r>
              <a:rPr lang="es-PE" dirty="0"/>
              <a:t> de la </a:t>
            </a:r>
            <a:r>
              <a:rPr lang="es-PE" dirty="0">
                <a:solidFill>
                  <a:srgbClr val="FF0000"/>
                </a:solidFill>
              </a:rPr>
              <a:t>hiperplasia benigna de próstata</a:t>
            </a:r>
            <a:r>
              <a:rPr lang="es-PE" dirty="0"/>
              <a:t>.</a:t>
            </a:r>
          </a:p>
        </p:txBody>
      </p:sp>
      <p:sp>
        <p:nvSpPr>
          <p:cNvPr id="3" name="Subtítulo 2">
            <a:extLst>
              <a:ext uri="{FF2B5EF4-FFF2-40B4-BE49-F238E27FC236}">
                <a16:creationId xmlns:a16="http://schemas.microsoft.com/office/drawing/2014/main" id="{AD81353C-6F5C-7221-836A-0C9FBC73A0D8}"/>
              </a:ext>
            </a:extLst>
          </p:cNvPr>
          <p:cNvSpPr>
            <a:spLocks noGrp="1"/>
          </p:cNvSpPr>
          <p:nvPr>
            <p:ph type="subTitle" idx="1"/>
          </p:nvPr>
        </p:nvSpPr>
        <p:spPr>
          <a:xfrm>
            <a:off x="1656623" y="4279113"/>
            <a:ext cx="9144000" cy="1655762"/>
          </a:xfrm>
        </p:spPr>
        <p:txBody>
          <a:bodyPr/>
          <a:lstStyle/>
          <a:p>
            <a:r>
              <a:rPr lang="es-PE" dirty="0"/>
              <a:t>Gilmer Arcenio Díaz Pérez</a:t>
            </a:r>
          </a:p>
          <a:p>
            <a:r>
              <a:rPr lang="es-PE" dirty="0"/>
              <a:t>Urólogo – INEN</a:t>
            </a:r>
          </a:p>
          <a:p>
            <a:r>
              <a:rPr lang="es-PE" dirty="0"/>
              <a:t>Marzo 2025</a:t>
            </a:r>
          </a:p>
        </p:txBody>
      </p:sp>
    </p:spTree>
    <p:extLst>
      <p:ext uri="{BB962C8B-B14F-4D97-AF65-F5344CB8AC3E}">
        <p14:creationId xmlns:p14="http://schemas.microsoft.com/office/powerpoint/2010/main" val="4203427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D97F2B-8184-09FD-6445-461DEA740633}"/>
              </a:ext>
            </a:extLst>
          </p:cNvPr>
          <p:cNvSpPr txBox="1"/>
          <p:nvPr/>
        </p:nvSpPr>
        <p:spPr>
          <a:xfrm>
            <a:off x="332704" y="5945368"/>
            <a:ext cx="11526591" cy="738664"/>
          </a:xfrm>
          <a:prstGeom prst="rect">
            <a:avLst/>
          </a:prstGeom>
          <a:noFill/>
        </p:spPr>
        <p:txBody>
          <a:bodyPr wrap="square">
            <a:spAutoFit/>
          </a:bodyPr>
          <a:lstStyle/>
          <a:p>
            <a:r>
              <a:rPr lang="es-PE" sz="1400" b="0" i="0" dirty="0">
                <a:solidFill>
                  <a:srgbClr val="212121"/>
                </a:solidFill>
                <a:effectLst/>
                <a:latin typeface="system-ui"/>
              </a:rPr>
              <a:t>Gacci M, Ficarra V, Sebastianelli A, Corona G, Serni S, Shariat SF, Maggi M, Zattoni F, Carini M, Novara G. Impact of medical treatments for male lower urinary tract symptoms due to benign prostatic hyperplasia on ejaculatory function: a systematic review and meta-analysis. J Sex Med. 2014 Jun;11(6):1554-66. doi: 10.1111/jsm.12525. Epub 2014 Apr 7. PMID: 24708055.</a:t>
            </a:r>
            <a:endParaRPr lang="es-PE" sz="1400" dirty="0"/>
          </a:p>
        </p:txBody>
      </p:sp>
      <p:pic>
        <p:nvPicPr>
          <p:cNvPr id="6" name="Imagen 5">
            <a:extLst>
              <a:ext uri="{FF2B5EF4-FFF2-40B4-BE49-F238E27FC236}">
                <a16:creationId xmlns:a16="http://schemas.microsoft.com/office/drawing/2014/main" id="{0F30075A-B5C7-2B1E-F099-D81DC4C781D4}"/>
              </a:ext>
            </a:extLst>
          </p:cNvPr>
          <p:cNvPicPr>
            <a:picLocks noChangeAspect="1"/>
          </p:cNvPicPr>
          <p:nvPr/>
        </p:nvPicPr>
        <p:blipFill>
          <a:blip r:embed="rId2"/>
          <a:stretch>
            <a:fillRect/>
          </a:stretch>
        </p:blipFill>
        <p:spPr>
          <a:xfrm>
            <a:off x="2209799" y="1333324"/>
            <a:ext cx="7772400" cy="4191351"/>
          </a:xfrm>
          <a:prstGeom prst="rect">
            <a:avLst/>
          </a:prstGeom>
        </p:spPr>
      </p:pic>
    </p:spTree>
    <p:extLst>
      <p:ext uri="{BB962C8B-B14F-4D97-AF65-F5344CB8AC3E}">
        <p14:creationId xmlns:p14="http://schemas.microsoft.com/office/powerpoint/2010/main" val="145488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A0A63AC-4B71-5CDF-2C24-1980005C5A51}"/>
              </a:ext>
            </a:extLst>
          </p:cNvPr>
          <p:cNvSpPr txBox="1"/>
          <p:nvPr/>
        </p:nvSpPr>
        <p:spPr>
          <a:xfrm>
            <a:off x="332704" y="5945368"/>
            <a:ext cx="11526591" cy="738664"/>
          </a:xfrm>
          <a:prstGeom prst="rect">
            <a:avLst/>
          </a:prstGeom>
          <a:noFill/>
        </p:spPr>
        <p:txBody>
          <a:bodyPr wrap="square">
            <a:spAutoFit/>
          </a:bodyPr>
          <a:lstStyle/>
          <a:p>
            <a:r>
              <a:rPr lang="es-PE" sz="1400" b="0" i="0" dirty="0">
                <a:solidFill>
                  <a:srgbClr val="212121"/>
                </a:solidFill>
                <a:effectLst/>
                <a:latin typeface="system-ui"/>
              </a:rPr>
              <a:t>Gacci M, Ficarra V, Sebastianelli A, Corona G, Serni S, Shariat SF, Maggi M, Zattoni F, Carini M, Novara G. Impact of medical treatments for male lower urinary tract symptoms due to benign prostatic hyperplasia on ejaculatory function: a systematic review and meta-analysis. J Sex Med. 2014 Jun;11(6):1554-66. doi: 10.1111/jsm.12525. Epub 2014 Apr 7. PMID: 24708055.</a:t>
            </a:r>
            <a:endParaRPr lang="es-PE" sz="1400" dirty="0"/>
          </a:p>
        </p:txBody>
      </p:sp>
      <p:pic>
        <p:nvPicPr>
          <p:cNvPr id="4" name="Imagen 3">
            <a:extLst>
              <a:ext uri="{FF2B5EF4-FFF2-40B4-BE49-F238E27FC236}">
                <a16:creationId xmlns:a16="http://schemas.microsoft.com/office/drawing/2014/main" id="{977FAE0C-2A17-027C-4430-9175BBB1F606}"/>
              </a:ext>
            </a:extLst>
          </p:cNvPr>
          <p:cNvPicPr>
            <a:picLocks noChangeAspect="1"/>
          </p:cNvPicPr>
          <p:nvPr/>
        </p:nvPicPr>
        <p:blipFill>
          <a:blip r:embed="rId2"/>
          <a:stretch>
            <a:fillRect/>
          </a:stretch>
        </p:blipFill>
        <p:spPr>
          <a:xfrm>
            <a:off x="2209799" y="1517124"/>
            <a:ext cx="7772400" cy="3823751"/>
          </a:xfrm>
          <a:prstGeom prst="rect">
            <a:avLst/>
          </a:prstGeom>
        </p:spPr>
      </p:pic>
    </p:spTree>
    <p:extLst>
      <p:ext uri="{BB962C8B-B14F-4D97-AF65-F5344CB8AC3E}">
        <p14:creationId xmlns:p14="http://schemas.microsoft.com/office/powerpoint/2010/main" val="3930454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0C4587-9A3F-986B-074D-0AF8B23C636E}"/>
              </a:ext>
            </a:extLst>
          </p:cNvPr>
          <p:cNvPicPr>
            <a:picLocks noChangeAspect="1"/>
          </p:cNvPicPr>
          <p:nvPr/>
        </p:nvPicPr>
        <p:blipFill>
          <a:blip r:embed="rId2"/>
          <a:stretch>
            <a:fillRect/>
          </a:stretch>
        </p:blipFill>
        <p:spPr>
          <a:xfrm>
            <a:off x="2209800" y="1891720"/>
            <a:ext cx="7772400" cy="3074559"/>
          </a:xfrm>
          <a:prstGeom prst="rect">
            <a:avLst/>
          </a:prstGeom>
        </p:spPr>
      </p:pic>
      <p:sp>
        <p:nvSpPr>
          <p:cNvPr id="5" name="CuadroTexto 4">
            <a:extLst>
              <a:ext uri="{FF2B5EF4-FFF2-40B4-BE49-F238E27FC236}">
                <a16:creationId xmlns:a16="http://schemas.microsoft.com/office/drawing/2014/main" id="{16816447-47D0-B40A-4ED8-A11DD976D40A}"/>
              </a:ext>
            </a:extLst>
          </p:cNvPr>
          <p:cNvSpPr txBox="1"/>
          <p:nvPr/>
        </p:nvSpPr>
        <p:spPr>
          <a:xfrm>
            <a:off x="654908" y="6148171"/>
            <a:ext cx="10280822"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2083429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40186E-2257-44B8-7C3C-2F638603ACE8}"/>
              </a:ext>
            </a:extLst>
          </p:cNvPr>
          <p:cNvSpPr txBox="1"/>
          <p:nvPr/>
        </p:nvSpPr>
        <p:spPr>
          <a:xfrm>
            <a:off x="281189" y="6006594"/>
            <a:ext cx="11629622" cy="738664"/>
          </a:xfrm>
          <a:prstGeom prst="rect">
            <a:avLst/>
          </a:prstGeom>
          <a:noFill/>
        </p:spPr>
        <p:txBody>
          <a:bodyPr wrap="square">
            <a:spAutoFit/>
          </a:bodyPr>
          <a:lstStyle/>
          <a:p>
            <a:r>
              <a:rPr lang="es-PE" sz="1400" b="0" i="0" dirty="0">
                <a:solidFill>
                  <a:srgbClr val="212121"/>
                </a:solidFill>
                <a:effectLst/>
                <a:latin typeface="system-ui"/>
              </a:rPr>
              <a:t>Andriole G, Bruchovsky N, Chung LW, Matsumoto AM, Rittmaster R, Roehrborn C, Russell D, Tindall D. Dihydrotestosterone and the prostate: the scientific rationale for 5alpha-reductase inhibitors in the treatment of benign prostatic hyperplasia. J Urol. 2004 Oct;172(4 Pt 1):1399-403. doi: 10.1097/01.ju.0000139539.94828.29. PMID: 15371854.</a:t>
            </a:r>
            <a:endParaRPr lang="es-PE" sz="1400" dirty="0"/>
          </a:p>
        </p:txBody>
      </p:sp>
      <p:pic>
        <p:nvPicPr>
          <p:cNvPr id="5" name="Imagen 4">
            <a:extLst>
              <a:ext uri="{FF2B5EF4-FFF2-40B4-BE49-F238E27FC236}">
                <a16:creationId xmlns:a16="http://schemas.microsoft.com/office/drawing/2014/main" id="{41F702A3-6509-C090-753A-4651C408EB54}"/>
              </a:ext>
            </a:extLst>
          </p:cNvPr>
          <p:cNvPicPr>
            <a:picLocks noChangeAspect="1"/>
          </p:cNvPicPr>
          <p:nvPr/>
        </p:nvPicPr>
        <p:blipFill>
          <a:blip r:embed="rId2"/>
          <a:stretch>
            <a:fillRect/>
          </a:stretch>
        </p:blipFill>
        <p:spPr>
          <a:xfrm>
            <a:off x="3289300" y="785611"/>
            <a:ext cx="5613400" cy="4643639"/>
          </a:xfrm>
          <a:prstGeom prst="rect">
            <a:avLst/>
          </a:prstGeom>
        </p:spPr>
      </p:pic>
    </p:spTree>
    <p:extLst>
      <p:ext uri="{BB962C8B-B14F-4D97-AF65-F5344CB8AC3E}">
        <p14:creationId xmlns:p14="http://schemas.microsoft.com/office/powerpoint/2010/main" val="4157063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B98160-74EB-2B5F-4053-53A2CF3F3E8A}"/>
              </a:ext>
            </a:extLst>
          </p:cNvPr>
          <p:cNvSpPr txBox="1"/>
          <p:nvPr/>
        </p:nvSpPr>
        <p:spPr>
          <a:xfrm>
            <a:off x="339144" y="5749017"/>
            <a:ext cx="11513712" cy="738664"/>
          </a:xfrm>
          <a:prstGeom prst="rect">
            <a:avLst/>
          </a:prstGeom>
          <a:noFill/>
        </p:spPr>
        <p:txBody>
          <a:bodyPr wrap="square">
            <a:spAutoFit/>
          </a:bodyPr>
          <a:lstStyle/>
          <a:p>
            <a:r>
              <a:rPr lang="es-PE" sz="1400" b="0" i="0" dirty="0">
                <a:solidFill>
                  <a:srgbClr val="212121"/>
                </a:solidFill>
                <a:effectLst/>
                <a:latin typeface="system-ui"/>
              </a:rPr>
              <a:t>Nickel JC, Gilling P, Tammela TL, Morrill B, Wilson TH, Rittmaster RS. Comparison of dutasteride and finasteride for treating benign prostatic hyperplasia: the Enlarged Prostate International Comparator Study (EPICS). BJU Int. 2011 Aug;108(3):388-94. doi: 10.1111/j.1464-410X.2011.10195.x. Epub 2011 Jun 1. PMID: 21631695.</a:t>
            </a:r>
            <a:endParaRPr lang="es-PE" sz="1400" dirty="0"/>
          </a:p>
        </p:txBody>
      </p:sp>
      <p:pic>
        <p:nvPicPr>
          <p:cNvPr id="5" name="Imagen 4">
            <a:extLst>
              <a:ext uri="{FF2B5EF4-FFF2-40B4-BE49-F238E27FC236}">
                <a16:creationId xmlns:a16="http://schemas.microsoft.com/office/drawing/2014/main" id="{34DC2B22-1B99-002B-C29A-3E0E846BDB2E}"/>
              </a:ext>
            </a:extLst>
          </p:cNvPr>
          <p:cNvPicPr>
            <a:picLocks noChangeAspect="1"/>
          </p:cNvPicPr>
          <p:nvPr/>
        </p:nvPicPr>
        <p:blipFill>
          <a:blip r:embed="rId2"/>
          <a:stretch>
            <a:fillRect/>
          </a:stretch>
        </p:blipFill>
        <p:spPr>
          <a:xfrm>
            <a:off x="4221497" y="669879"/>
            <a:ext cx="3568700" cy="3863483"/>
          </a:xfrm>
          <a:prstGeom prst="rect">
            <a:avLst/>
          </a:prstGeom>
        </p:spPr>
      </p:pic>
      <p:pic>
        <p:nvPicPr>
          <p:cNvPr id="7" name="Imagen 6">
            <a:extLst>
              <a:ext uri="{FF2B5EF4-FFF2-40B4-BE49-F238E27FC236}">
                <a16:creationId xmlns:a16="http://schemas.microsoft.com/office/drawing/2014/main" id="{89444C06-6CFB-098D-F728-665944B647F7}"/>
              </a:ext>
            </a:extLst>
          </p:cNvPr>
          <p:cNvPicPr>
            <a:picLocks noChangeAspect="1"/>
          </p:cNvPicPr>
          <p:nvPr/>
        </p:nvPicPr>
        <p:blipFill>
          <a:blip r:embed="rId3"/>
          <a:stretch>
            <a:fillRect/>
          </a:stretch>
        </p:blipFill>
        <p:spPr>
          <a:xfrm>
            <a:off x="154278" y="669880"/>
            <a:ext cx="3142714" cy="3863483"/>
          </a:xfrm>
          <a:prstGeom prst="rect">
            <a:avLst/>
          </a:prstGeom>
        </p:spPr>
      </p:pic>
      <p:pic>
        <p:nvPicPr>
          <p:cNvPr id="9" name="Imagen 8">
            <a:extLst>
              <a:ext uri="{FF2B5EF4-FFF2-40B4-BE49-F238E27FC236}">
                <a16:creationId xmlns:a16="http://schemas.microsoft.com/office/drawing/2014/main" id="{719574A1-7E93-EEE4-42CA-B59083C67B2E}"/>
              </a:ext>
            </a:extLst>
          </p:cNvPr>
          <p:cNvPicPr>
            <a:picLocks noChangeAspect="1"/>
          </p:cNvPicPr>
          <p:nvPr/>
        </p:nvPicPr>
        <p:blipFill>
          <a:blip r:embed="rId4"/>
          <a:stretch>
            <a:fillRect/>
          </a:stretch>
        </p:blipFill>
        <p:spPr>
          <a:xfrm>
            <a:off x="8150806" y="799562"/>
            <a:ext cx="3479800" cy="3733800"/>
          </a:xfrm>
          <a:prstGeom prst="rect">
            <a:avLst/>
          </a:prstGeom>
        </p:spPr>
      </p:pic>
    </p:spTree>
    <p:extLst>
      <p:ext uri="{BB962C8B-B14F-4D97-AF65-F5344CB8AC3E}">
        <p14:creationId xmlns:p14="http://schemas.microsoft.com/office/powerpoint/2010/main" val="427806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7309DA-43B6-DF28-0828-1E354366A095}"/>
              </a:ext>
            </a:extLst>
          </p:cNvPr>
          <p:cNvSpPr txBox="1"/>
          <p:nvPr/>
        </p:nvSpPr>
        <p:spPr>
          <a:xfrm>
            <a:off x="326264" y="6145093"/>
            <a:ext cx="11539471" cy="523220"/>
          </a:xfrm>
          <a:prstGeom prst="rect">
            <a:avLst/>
          </a:prstGeom>
          <a:noFill/>
        </p:spPr>
        <p:txBody>
          <a:bodyPr wrap="square">
            <a:spAutoFit/>
          </a:bodyPr>
          <a:lstStyle/>
          <a:p>
            <a:r>
              <a:rPr lang="es-PE" sz="1400" b="0" i="0" dirty="0">
                <a:solidFill>
                  <a:srgbClr val="212121"/>
                </a:solidFill>
                <a:effectLst/>
                <a:latin typeface="system-ui"/>
              </a:rPr>
              <a:t>Donohue JF, Sharma H, Abraham R, Natalwala S, Thomas DR, Foster MC. Transurethral prostate resection and bleeding: a randomized, placebo controlled trial of role of finasteride for decreasing operative blood loss. J Urol. 2002 Nov;168(5):2024-6. doi: 10.1016/S0022-5347(05)64287-5. PMID: 12394700.</a:t>
            </a:r>
            <a:endParaRPr lang="es-PE" sz="1400" dirty="0"/>
          </a:p>
        </p:txBody>
      </p:sp>
      <p:pic>
        <p:nvPicPr>
          <p:cNvPr id="5" name="Imagen 4">
            <a:extLst>
              <a:ext uri="{FF2B5EF4-FFF2-40B4-BE49-F238E27FC236}">
                <a16:creationId xmlns:a16="http://schemas.microsoft.com/office/drawing/2014/main" id="{D1627393-A936-1D18-9BEE-BAAAE366A8AB}"/>
              </a:ext>
            </a:extLst>
          </p:cNvPr>
          <p:cNvPicPr>
            <a:picLocks noChangeAspect="1"/>
          </p:cNvPicPr>
          <p:nvPr/>
        </p:nvPicPr>
        <p:blipFill>
          <a:blip r:embed="rId2"/>
          <a:stretch>
            <a:fillRect/>
          </a:stretch>
        </p:blipFill>
        <p:spPr>
          <a:xfrm>
            <a:off x="2209799" y="1313645"/>
            <a:ext cx="7772400" cy="3838900"/>
          </a:xfrm>
          <a:prstGeom prst="rect">
            <a:avLst/>
          </a:prstGeom>
        </p:spPr>
      </p:pic>
    </p:spTree>
    <p:extLst>
      <p:ext uri="{BB962C8B-B14F-4D97-AF65-F5344CB8AC3E}">
        <p14:creationId xmlns:p14="http://schemas.microsoft.com/office/powerpoint/2010/main" val="50053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42CE5C-ABF7-28F7-F1CF-8E8971A2C51C}"/>
              </a:ext>
            </a:extLst>
          </p:cNvPr>
          <p:cNvSpPr txBox="1"/>
          <p:nvPr/>
        </p:nvSpPr>
        <p:spPr>
          <a:xfrm>
            <a:off x="313385" y="6119336"/>
            <a:ext cx="11565229" cy="738664"/>
          </a:xfrm>
          <a:prstGeom prst="rect">
            <a:avLst/>
          </a:prstGeom>
          <a:noFill/>
        </p:spPr>
        <p:txBody>
          <a:bodyPr wrap="square">
            <a:spAutoFit/>
          </a:bodyPr>
          <a:lstStyle/>
          <a:p>
            <a:r>
              <a:rPr lang="es-PE" sz="1400" b="0" i="0" dirty="0">
                <a:solidFill>
                  <a:srgbClr val="212121"/>
                </a:solidFill>
                <a:effectLst/>
                <a:latin typeface="system-ui"/>
              </a:rPr>
              <a:t>Corona G, Tirabassi G, Santi D, Maseroli E, Gacci M, Dicuio M, Sforza A, Mannucci E, Maggi M. Sexual dysfunction in subjects treated with inhibitors of 5</a:t>
            </a:r>
            <a:r>
              <a:rPr lang="el-GR" sz="1400" b="0" i="0" dirty="0">
                <a:solidFill>
                  <a:srgbClr val="212121"/>
                </a:solidFill>
                <a:effectLst/>
                <a:latin typeface="system-ui"/>
              </a:rPr>
              <a:t>α-</a:t>
            </a:r>
            <a:r>
              <a:rPr lang="es-PE" sz="1400" b="0" i="0" dirty="0">
                <a:solidFill>
                  <a:srgbClr val="212121"/>
                </a:solidFill>
                <a:effectLst/>
                <a:latin typeface="system-ui"/>
              </a:rPr>
              <a:t>reductase for benign prostatic hyperplasia: a comprehensive review and meta-analysis. Andrology. 2017 Jul;5(4):671-678. doi: 10.1111/andr.12353. Epub 2017 Apr 28. PMID: 28453908.</a:t>
            </a:r>
            <a:endParaRPr lang="es-PE" sz="1400" dirty="0"/>
          </a:p>
        </p:txBody>
      </p:sp>
      <p:pic>
        <p:nvPicPr>
          <p:cNvPr id="5" name="Imagen 4">
            <a:extLst>
              <a:ext uri="{FF2B5EF4-FFF2-40B4-BE49-F238E27FC236}">
                <a16:creationId xmlns:a16="http://schemas.microsoft.com/office/drawing/2014/main" id="{949FBF58-57D7-3E65-7318-11C408ACB8E0}"/>
              </a:ext>
            </a:extLst>
          </p:cNvPr>
          <p:cNvPicPr>
            <a:picLocks noChangeAspect="1"/>
          </p:cNvPicPr>
          <p:nvPr/>
        </p:nvPicPr>
        <p:blipFill>
          <a:blip r:embed="rId2"/>
          <a:stretch>
            <a:fillRect/>
          </a:stretch>
        </p:blipFill>
        <p:spPr>
          <a:xfrm>
            <a:off x="1057230" y="413287"/>
            <a:ext cx="10077539" cy="5446400"/>
          </a:xfrm>
          <a:prstGeom prst="rect">
            <a:avLst/>
          </a:prstGeom>
        </p:spPr>
      </p:pic>
    </p:spTree>
    <p:extLst>
      <p:ext uri="{BB962C8B-B14F-4D97-AF65-F5344CB8AC3E}">
        <p14:creationId xmlns:p14="http://schemas.microsoft.com/office/powerpoint/2010/main" val="1459586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3B5E1B-AAE4-1A8D-7D6B-3430AB15E691}"/>
              </a:ext>
            </a:extLst>
          </p:cNvPr>
          <p:cNvSpPr txBox="1"/>
          <p:nvPr/>
        </p:nvSpPr>
        <p:spPr>
          <a:xfrm>
            <a:off x="345583" y="5906732"/>
            <a:ext cx="11500834" cy="738664"/>
          </a:xfrm>
          <a:prstGeom prst="rect">
            <a:avLst/>
          </a:prstGeom>
          <a:noFill/>
        </p:spPr>
        <p:txBody>
          <a:bodyPr wrap="square">
            <a:spAutoFit/>
          </a:bodyPr>
          <a:lstStyle/>
          <a:p>
            <a:r>
              <a:rPr lang="es-PE" sz="1400" b="0" i="0" dirty="0">
                <a:solidFill>
                  <a:srgbClr val="212121"/>
                </a:solidFill>
                <a:effectLst/>
                <a:latin typeface="system-ui"/>
              </a:rPr>
              <a:t>Hsieh TF, Yang YW, Lee SS, Lin TH, Liu HH, Tsai TH, Chen CC, Huang YS, Lee CC. Use of 5-alpha-reductase inhibitors did not increase the risk of cardiovascular diseases in patients with benign prostate hyperplasia: a five-year follow-up study. PLoS One. 2015 Mar 24;10(3):e0119694. doi: 10.1371/journal.pone.0119694. PMID: 25803433; PMCID: PMC4372445.</a:t>
            </a:r>
            <a:endParaRPr lang="es-PE" sz="1400" dirty="0"/>
          </a:p>
        </p:txBody>
      </p:sp>
      <p:pic>
        <p:nvPicPr>
          <p:cNvPr id="5" name="Imagen 4">
            <a:extLst>
              <a:ext uri="{FF2B5EF4-FFF2-40B4-BE49-F238E27FC236}">
                <a16:creationId xmlns:a16="http://schemas.microsoft.com/office/drawing/2014/main" id="{568D1920-FE96-EB81-7F8E-ACD460BFA071}"/>
              </a:ext>
            </a:extLst>
          </p:cNvPr>
          <p:cNvPicPr>
            <a:picLocks noChangeAspect="1"/>
          </p:cNvPicPr>
          <p:nvPr/>
        </p:nvPicPr>
        <p:blipFill>
          <a:blip r:embed="rId2"/>
          <a:stretch>
            <a:fillRect/>
          </a:stretch>
        </p:blipFill>
        <p:spPr>
          <a:xfrm>
            <a:off x="2209800" y="1240486"/>
            <a:ext cx="7772400" cy="3999302"/>
          </a:xfrm>
          <a:prstGeom prst="rect">
            <a:avLst/>
          </a:prstGeom>
        </p:spPr>
      </p:pic>
    </p:spTree>
    <p:extLst>
      <p:ext uri="{BB962C8B-B14F-4D97-AF65-F5344CB8AC3E}">
        <p14:creationId xmlns:p14="http://schemas.microsoft.com/office/powerpoint/2010/main" val="29603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271A92-6FE1-F9E6-4F9D-D387BF75C419}"/>
              </a:ext>
            </a:extLst>
          </p:cNvPr>
          <p:cNvSpPr txBox="1"/>
          <p:nvPr/>
        </p:nvSpPr>
        <p:spPr>
          <a:xfrm>
            <a:off x="332704" y="6054941"/>
            <a:ext cx="11526591" cy="523220"/>
          </a:xfrm>
          <a:prstGeom prst="rect">
            <a:avLst/>
          </a:prstGeom>
          <a:noFill/>
        </p:spPr>
        <p:txBody>
          <a:bodyPr wrap="square">
            <a:spAutoFit/>
          </a:bodyPr>
          <a:lstStyle/>
          <a:p>
            <a:r>
              <a:rPr lang="es-PE" sz="1400" b="0" i="0" dirty="0">
                <a:solidFill>
                  <a:srgbClr val="212121"/>
                </a:solidFill>
                <a:effectLst/>
                <a:latin typeface="system-ui"/>
              </a:rPr>
              <a:t>Garcia-Argibay M, Hiyoshi A, Fall K, Montgomery S. Association of 5</a:t>
            </a:r>
            <a:r>
              <a:rPr lang="el-GR" sz="1400" b="0" i="0" dirty="0">
                <a:solidFill>
                  <a:srgbClr val="212121"/>
                </a:solidFill>
                <a:effectLst/>
                <a:latin typeface="system-ui"/>
              </a:rPr>
              <a:t>α-</a:t>
            </a:r>
            <a:r>
              <a:rPr lang="es-PE" sz="1400" b="0" i="0" dirty="0">
                <a:solidFill>
                  <a:srgbClr val="212121"/>
                </a:solidFill>
                <a:effectLst/>
                <a:latin typeface="system-ui"/>
              </a:rPr>
              <a:t>Reductase Inhibitors With Dementia, Depression, and Suicide. JAMA Netw Open. 2022 Dec 1;5(12):e2248135. doi: 10.1001/jamanetworkopen.2022.48135. PMID: 36547981; PMCID: PMC9857015.</a:t>
            </a:r>
            <a:endParaRPr lang="es-PE" sz="1400" dirty="0"/>
          </a:p>
        </p:txBody>
      </p:sp>
      <p:pic>
        <p:nvPicPr>
          <p:cNvPr id="5" name="Imagen 4">
            <a:extLst>
              <a:ext uri="{FF2B5EF4-FFF2-40B4-BE49-F238E27FC236}">
                <a16:creationId xmlns:a16="http://schemas.microsoft.com/office/drawing/2014/main" id="{38F37399-E936-156F-8B53-8F3856C05D28}"/>
              </a:ext>
            </a:extLst>
          </p:cNvPr>
          <p:cNvPicPr>
            <a:picLocks noChangeAspect="1"/>
          </p:cNvPicPr>
          <p:nvPr/>
        </p:nvPicPr>
        <p:blipFill>
          <a:blip r:embed="rId2"/>
          <a:stretch>
            <a:fillRect/>
          </a:stretch>
        </p:blipFill>
        <p:spPr>
          <a:xfrm>
            <a:off x="991673" y="279839"/>
            <a:ext cx="10084158" cy="5631564"/>
          </a:xfrm>
          <a:prstGeom prst="rect">
            <a:avLst/>
          </a:prstGeom>
        </p:spPr>
      </p:pic>
    </p:spTree>
    <p:extLst>
      <p:ext uri="{BB962C8B-B14F-4D97-AF65-F5344CB8AC3E}">
        <p14:creationId xmlns:p14="http://schemas.microsoft.com/office/powerpoint/2010/main" val="98682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FCACD38-A0CB-9404-AC44-1790721A9FA2}"/>
              </a:ext>
            </a:extLst>
          </p:cNvPr>
          <p:cNvPicPr>
            <a:picLocks noChangeAspect="1"/>
          </p:cNvPicPr>
          <p:nvPr/>
        </p:nvPicPr>
        <p:blipFill>
          <a:blip r:embed="rId2"/>
          <a:stretch>
            <a:fillRect/>
          </a:stretch>
        </p:blipFill>
        <p:spPr>
          <a:xfrm>
            <a:off x="2209800" y="1860035"/>
            <a:ext cx="7772400" cy="2313342"/>
          </a:xfrm>
          <a:prstGeom prst="rect">
            <a:avLst/>
          </a:prstGeom>
        </p:spPr>
      </p:pic>
      <p:pic>
        <p:nvPicPr>
          <p:cNvPr id="5" name="Imagen 4">
            <a:extLst>
              <a:ext uri="{FF2B5EF4-FFF2-40B4-BE49-F238E27FC236}">
                <a16:creationId xmlns:a16="http://schemas.microsoft.com/office/drawing/2014/main" id="{A243112B-D67A-38D3-A120-BD6E2B206CAE}"/>
              </a:ext>
            </a:extLst>
          </p:cNvPr>
          <p:cNvPicPr>
            <a:picLocks noChangeAspect="1"/>
          </p:cNvPicPr>
          <p:nvPr/>
        </p:nvPicPr>
        <p:blipFill>
          <a:blip r:embed="rId3"/>
          <a:stretch>
            <a:fillRect/>
          </a:stretch>
        </p:blipFill>
        <p:spPr>
          <a:xfrm>
            <a:off x="2209800" y="4173377"/>
            <a:ext cx="7772400" cy="1127377"/>
          </a:xfrm>
          <a:prstGeom prst="rect">
            <a:avLst/>
          </a:prstGeom>
        </p:spPr>
      </p:pic>
      <p:sp>
        <p:nvSpPr>
          <p:cNvPr id="9" name="CuadroTexto 8">
            <a:extLst>
              <a:ext uri="{FF2B5EF4-FFF2-40B4-BE49-F238E27FC236}">
                <a16:creationId xmlns:a16="http://schemas.microsoft.com/office/drawing/2014/main" id="{F380FB48-FC66-2AFB-D087-1CA35A22099A}"/>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173308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E28F3D5-A66A-8CC8-C5C4-4C6D8665DD5A}"/>
              </a:ext>
            </a:extLst>
          </p:cNvPr>
          <p:cNvSpPr txBox="1"/>
          <p:nvPr/>
        </p:nvSpPr>
        <p:spPr>
          <a:xfrm>
            <a:off x="403538" y="5829458"/>
            <a:ext cx="11384924" cy="738664"/>
          </a:xfrm>
          <a:prstGeom prst="rect">
            <a:avLst/>
          </a:prstGeom>
          <a:noFill/>
        </p:spPr>
        <p:txBody>
          <a:bodyPr wrap="square">
            <a:spAutoFit/>
          </a:bodyPr>
          <a:lstStyle/>
          <a:p>
            <a:r>
              <a:rPr lang="es-PE" sz="1400" b="0" i="0" dirty="0">
                <a:solidFill>
                  <a:srgbClr val="212121"/>
                </a:solidFill>
                <a:effectLst/>
                <a:latin typeface="system-ui"/>
              </a:rPr>
              <a:t>Fusco F, Palmieri A, Ficarra V, Giannarini G, Novara G, Longo N, Verze P, Creta M, Mirone V. </a:t>
            </a:r>
            <a:r>
              <a:rPr lang="el-GR" sz="1400" b="0" i="0" dirty="0">
                <a:solidFill>
                  <a:srgbClr val="212121"/>
                </a:solidFill>
                <a:effectLst/>
                <a:latin typeface="system-ui"/>
              </a:rPr>
              <a:t>α1-</a:t>
            </a:r>
            <a:r>
              <a:rPr lang="es-PE" sz="1400" b="0" i="0" dirty="0">
                <a:solidFill>
                  <a:srgbClr val="212121"/>
                </a:solidFill>
                <a:effectLst/>
                <a:latin typeface="system-ui"/>
              </a:rPr>
              <a:t>Blockers Improve Benign Prostatic Obstruction in Men with Lower Urinary Tract Symptoms: A Systematic Review and Meta-analysis of Urodynamic Studies. Eur Urol. 2016 Jun;69(6):1091-101. doi: 10.1016/j.eururo.2015.12.034. Epub 2016 Jan 28. PMID: 26831507.</a:t>
            </a:r>
            <a:endParaRPr lang="es-PE" sz="1400" dirty="0"/>
          </a:p>
        </p:txBody>
      </p:sp>
      <p:pic>
        <p:nvPicPr>
          <p:cNvPr id="5" name="Imagen 4">
            <a:extLst>
              <a:ext uri="{FF2B5EF4-FFF2-40B4-BE49-F238E27FC236}">
                <a16:creationId xmlns:a16="http://schemas.microsoft.com/office/drawing/2014/main" id="{81741A60-F588-C81C-69D4-60D692B473DE}"/>
              </a:ext>
            </a:extLst>
          </p:cNvPr>
          <p:cNvPicPr>
            <a:picLocks noChangeAspect="1"/>
          </p:cNvPicPr>
          <p:nvPr/>
        </p:nvPicPr>
        <p:blipFill>
          <a:blip r:embed="rId2"/>
          <a:stretch>
            <a:fillRect/>
          </a:stretch>
        </p:blipFill>
        <p:spPr>
          <a:xfrm>
            <a:off x="3052293" y="289878"/>
            <a:ext cx="6774287" cy="5168900"/>
          </a:xfrm>
          <a:prstGeom prst="rect">
            <a:avLst/>
          </a:prstGeom>
        </p:spPr>
      </p:pic>
    </p:spTree>
    <p:extLst>
      <p:ext uri="{BB962C8B-B14F-4D97-AF65-F5344CB8AC3E}">
        <p14:creationId xmlns:p14="http://schemas.microsoft.com/office/powerpoint/2010/main" val="2983803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0E8E0D-A621-7985-38F1-6F941AAAF4B4}"/>
              </a:ext>
            </a:extLst>
          </p:cNvPr>
          <p:cNvSpPr txBox="1"/>
          <p:nvPr/>
        </p:nvSpPr>
        <p:spPr>
          <a:xfrm>
            <a:off x="319825" y="6157972"/>
            <a:ext cx="11552349" cy="523220"/>
          </a:xfrm>
          <a:prstGeom prst="rect">
            <a:avLst/>
          </a:prstGeom>
          <a:noFill/>
        </p:spPr>
        <p:txBody>
          <a:bodyPr wrap="square">
            <a:spAutoFit/>
          </a:bodyPr>
          <a:lstStyle/>
          <a:p>
            <a:r>
              <a:rPr lang="es-PE" sz="1400" b="0" i="0" dirty="0">
                <a:solidFill>
                  <a:srgbClr val="212121"/>
                </a:solidFill>
                <a:effectLst/>
                <a:latin typeface="system-ui"/>
              </a:rPr>
              <a:t>Chess-Williams R, Chapple CR, Yamanishi T, Yasuda K, Sellers DJ. The minor population of M3-receptors mediate contraction of human detrusor muscle in vitro. J Auton Pharmacol. 2001 Oct-Dec;21(5-6):243-8. doi: 10.1046/j.1365-2680.2001.00231.x. PMID: 12123469.</a:t>
            </a:r>
            <a:endParaRPr lang="es-PE" sz="1400" dirty="0"/>
          </a:p>
        </p:txBody>
      </p:sp>
      <p:pic>
        <p:nvPicPr>
          <p:cNvPr id="5" name="Imagen 4">
            <a:extLst>
              <a:ext uri="{FF2B5EF4-FFF2-40B4-BE49-F238E27FC236}">
                <a16:creationId xmlns:a16="http://schemas.microsoft.com/office/drawing/2014/main" id="{917C1C34-60AC-3AF2-F3D7-C4533DA1607C}"/>
              </a:ext>
            </a:extLst>
          </p:cNvPr>
          <p:cNvPicPr>
            <a:picLocks noChangeAspect="1"/>
          </p:cNvPicPr>
          <p:nvPr/>
        </p:nvPicPr>
        <p:blipFill>
          <a:blip r:embed="rId2"/>
          <a:stretch>
            <a:fillRect/>
          </a:stretch>
        </p:blipFill>
        <p:spPr>
          <a:xfrm>
            <a:off x="2668411" y="1828800"/>
            <a:ext cx="6951730" cy="3245476"/>
          </a:xfrm>
          <a:prstGeom prst="rect">
            <a:avLst/>
          </a:prstGeom>
        </p:spPr>
      </p:pic>
    </p:spTree>
    <p:extLst>
      <p:ext uri="{BB962C8B-B14F-4D97-AF65-F5344CB8AC3E}">
        <p14:creationId xmlns:p14="http://schemas.microsoft.com/office/powerpoint/2010/main" val="233688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3F5E28-5839-8A1C-FBB3-0F034786F8C2}"/>
              </a:ext>
            </a:extLst>
          </p:cNvPr>
          <p:cNvSpPr txBox="1"/>
          <p:nvPr/>
        </p:nvSpPr>
        <p:spPr>
          <a:xfrm>
            <a:off x="326264" y="6122504"/>
            <a:ext cx="11539471" cy="523220"/>
          </a:xfrm>
          <a:prstGeom prst="rect">
            <a:avLst/>
          </a:prstGeom>
          <a:noFill/>
        </p:spPr>
        <p:txBody>
          <a:bodyPr wrap="square">
            <a:spAutoFit/>
          </a:bodyPr>
          <a:lstStyle/>
          <a:p>
            <a:r>
              <a:rPr lang="es-PE" sz="1400" b="0" i="0" dirty="0">
                <a:solidFill>
                  <a:srgbClr val="212121"/>
                </a:solidFill>
                <a:effectLst/>
                <a:latin typeface="system-ui"/>
              </a:rPr>
              <a:t>Dmochowski R, Abrams P, Marschall-Kehrel D, Wang JT, Guan Z. Efficacy and tolerability of tolterodine extended release in male and female patients with overactive bladder. Eur Urol. 2007 Apr;51(4):1054-64; discussion 1064. doi: 10.1016/j.eururo.2006.10.005. Epub 2006 Oct 20. PMID: 17097217.</a:t>
            </a:r>
            <a:endParaRPr lang="es-PE" sz="1400" dirty="0"/>
          </a:p>
        </p:txBody>
      </p:sp>
      <p:pic>
        <p:nvPicPr>
          <p:cNvPr id="5" name="Imagen 4">
            <a:extLst>
              <a:ext uri="{FF2B5EF4-FFF2-40B4-BE49-F238E27FC236}">
                <a16:creationId xmlns:a16="http://schemas.microsoft.com/office/drawing/2014/main" id="{117DC9E0-0694-0C6D-9A5D-3DF3FFBBF410}"/>
              </a:ext>
            </a:extLst>
          </p:cNvPr>
          <p:cNvPicPr>
            <a:picLocks noChangeAspect="1"/>
          </p:cNvPicPr>
          <p:nvPr/>
        </p:nvPicPr>
        <p:blipFill>
          <a:blip r:embed="rId2"/>
          <a:stretch>
            <a:fillRect/>
          </a:stretch>
        </p:blipFill>
        <p:spPr>
          <a:xfrm>
            <a:off x="2972624" y="1403797"/>
            <a:ext cx="5904676" cy="3828603"/>
          </a:xfrm>
          <a:prstGeom prst="rect">
            <a:avLst/>
          </a:prstGeom>
        </p:spPr>
      </p:pic>
    </p:spTree>
    <p:extLst>
      <p:ext uri="{BB962C8B-B14F-4D97-AF65-F5344CB8AC3E}">
        <p14:creationId xmlns:p14="http://schemas.microsoft.com/office/powerpoint/2010/main" val="306353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499B2D0-1C6D-BBE5-EB61-FD8F695834E9}"/>
              </a:ext>
            </a:extLst>
          </p:cNvPr>
          <p:cNvSpPr txBox="1"/>
          <p:nvPr/>
        </p:nvSpPr>
        <p:spPr>
          <a:xfrm>
            <a:off x="345583" y="6119336"/>
            <a:ext cx="11500833" cy="523220"/>
          </a:xfrm>
          <a:prstGeom prst="rect">
            <a:avLst/>
          </a:prstGeom>
          <a:noFill/>
        </p:spPr>
        <p:txBody>
          <a:bodyPr wrap="square">
            <a:spAutoFit/>
          </a:bodyPr>
          <a:lstStyle/>
          <a:p>
            <a:r>
              <a:rPr lang="es-PE" sz="1400" b="0" i="0" dirty="0">
                <a:solidFill>
                  <a:srgbClr val="212121"/>
                </a:solidFill>
                <a:effectLst/>
                <a:latin typeface="system-ui"/>
              </a:rPr>
              <a:t>Kaplan SA, Walmsley K, Te AE. Tolterodine extended release attenuates lower urinary tract symptoms in men with benign prostatic hyperplasia. J Urol. 2005 Dec;174(6):2273-5. discussion 2275-6. doi: 10.1097/01.ju.0000181823.33224.a0. PMID: 16280803.</a:t>
            </a:r>
            <a:endParaRPr lang="es-PE" sz="1400" dirty="0"/>
          </a:p>
        </p:txBody>
      </p:sp>
      <p:pic>
        <p:nvPicPr>
          <p:cNvPr id="7" name="Imagen 6">
            <a:extLst>
              <a:ext uri="{FF2B5EF4-FFF2-40B4-BE49-F238E27FC236}">
                <a16:creationId xmlns:a16="http://schemas.microsoft.com/office/drawing/2014/main" id="{EB7FBBEC-8F13-C048-313E-D9AAFAE12FD1}"/>
              </a:ext>
            </a:extLst>
          </p:cNvPr>
          <p:cNvPicPr>
            <a:picLocks noChangeAspect="1"/>
          </p:cNvPicPr>
          <p:nvPr/>
        </p:nvPicPr>
        <p:blipFill>
          <a:blip r:embed="rId2"/>
          <a:stretch>
            <a:fillRect/>
          </a:stretch>
        </p:blipFill>
        <p:spPr>
          <a:xfrm>
            <a:off x="2063601" y="1777285"/>
            <a:ext cx="7891871" cy="3232597"/>
          </a:xfrm>
          <a:prstGeom prst="rect">
            <a:avLst/>
          </a:prstGeom>
        </p:spPr>
      </p:pic>
    </p:spTree>
    <p:extLst>
      <p:ext uri="{BB962C8B-B14F-4D97-AF65-F5344CB8AC3E}">
        <p14:creationId xmlns:p14="http://schemas.microsoft.com/office/powerpoint/2010/main" val="314319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7B41A7-BAC2-1923-FB43-25BC9FFCAB02}"/>
              </a:ext>
            </a:extLst>
          </p:cNvPr>
          <p:cNvSpPr txBox="1"/>
          <p:nvPr/>
        </p:nvSpPr>
        <p:spPr>
          <a:xfrm>
            <a:off x="261870" y="6054940"/>
            <a:ext cx="11668259" cy="523220"/>
          </a:xfrm>
          <a:prstGeom prst="rect">
            <a:avLst/>
          </a:prstGeom>
          <a:noFill/>
        </p:spPr>
        <p:txBody>
          <a:bodyPr wrap="square">
            <a:spAutoFit/>
          </a:bodyPr>
          <a:lstStyle/>
          <a:p>
            <a:r>
              <a:rPr lang="es-PE" sz="1400" b="0" i="0" dirty="0">
                <a:solidFill>
                  <a:srgbClr val="212121"/>
                </a:solidFill>
                <a:effectLst/>
                <a:latin typeface="system-ui"/>
              </a:rPr>
              <a:t>Abrams P, Kaplan S, De Koning Gans HJ, Millard R. Safety and tolerability of tolterodine for the treatment of overactive bladder in men with bladder outlet obstruction. J Urol. 2006 Mar;175(3 Pt 1):999-1004; discussion 1004. doi: 10.1016/S0022-5347(05)00483-0. PMID: 16469601.</a:t>
            </a:r>
            <a:endParaRPr lang="es-PE" sz="1400" dirty="0"/>
          </a:p>
        </p:txBody>
      </p:sp>
      <p:pic>
        <p:nvPicPr>
          <p:cNvPr id="5" name="Imagen 4">
            <a:extLst>
              <a:ext uri="{FF2B5EF4-FFF2-40B4-BE49-F238E27FC236}">
                <a16:creationId xmlns:a16="http://schemas.microsoft.com/office/drawing/2014/main" id="{65961928-DED4-5F10-B5FE-50B63A815F66}"/>
              </a:ext>
            </a:extLst>
          </p:cNvPr>
          <p:cNvPicPr>
            <a:picLocks noChangeAspect="1"/>
          </p:cNvPicPr>
          <p:nvPr/>
        </p:nvPicPr>
        <p:blipFill>
          <a:blip r:embed="rId2"/>
          <a:stretch>
            <a:fillRect/>
          </a:stretch>
        </p:blipFill>
        <p:spPr>
          <a:xfrm>
            <a:off x="958581" y="1670050"/>
            <a:ext cx="5137419" cy="3517900"/>
          </a:xfrm>
          <a:prstGeom prst="rect">
            <a:avLst/>
          </a:prstGeom>
        </p:spPr>
      </p:pic>
      <p:pic>
        <p:nvPicPr>
          <p:cNvPr id="7" name="Imagen 6">
            <a:extLst>
              <a:ext uri="{FF2B5EF4-FFF2-40B4-BE49-F238E27FC236}">
                <a16:creationId xmlns:a16="http://schemas.microsoft.com/office/drawing/2014/main" id="{AB6EC56A-205E-C414-6DBA-09AF871A0305}"/>
              </a:ext>
            </a:extLst>
          </p:cNvPr>
          <p:cNvPicPr>
            <a:picLocks noChangeAspect="1"/>
          </p:cNvPicPr>
          <p:nvPr/>
        </p:nvPicPr>
        <p:blipFill>
          <a:blip r:embed="rId3"/>
          <a:stretch>
            <a:fillRect/>
          </a:stretch>
        </p:blipFill>
        <p:spPr>
          <a:xfrm>
            <a:off x="6548548" y="1803400"/>
            <a:ext cx="5486400" cy="3251200"/>
          </a:xfrm>
          <a:prstGeom prst="rect">
            <a:avLst/>
          </a:prstGeom>
        </p:spPr>
      </p:pic>
    </p:spTree>
    <p:extLst>
      <p:ext uri="{BB962C8B-B14F-4D97-AF65-F5344CB8AC3E}">
        <p14:creationId xmlns:p14="http://schemas.microsoft.com/office/powerpoint/2010/main" val="2229702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6850E6-D2D0-996B-0D6C-9C4635A43606}"/>
              </a:ext>
            </a:extLst>
          </p:cNvPr>
          <p:cNvPicPr>
            <a:picLocks noChangeAspect="1"/>
          </p:cNvPicPr>
          <p:nvPr/>
        </p:nvPicPr>
        <p:blipFill>
          <a:blip r:embed="rId2"/>
          <a:stretch>
            <a:fillRect/>
          </a:stretch>
        </p:blipFill>
        <p:spPr>
          <a:xfrm>
            <a:off x="1555750" y="1917700"/>
            <a:ext cx="7772400" cy="2587176"/>
          </a:xfrm>
          <a:prstGeom prst="rect">
            <a:avLst/>
          </a:prstGeom>
        </p:spPr>
      </p:pic>
      <p:sp>
        <p:nvSpPr>
          <p:cNvPr id="4" name="CuadroTexto 3">
            <a:extLst>
              <a:ext uri="{FF2B5EF4-FFF2-40B4-BE49-F238E27FC236}">
                <a16:creationId xmlns:a16="http://schemas.microsoft.com/office/drawing/2014/main" id="{CAC0B835-D4CB-D7AB-7FA0-5368E28AA332}"/>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2450728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DE8D38F-4544-9174-50AC-BD7990697174}"/>
              </a:ext>
            </a:extLst>
          </p:cNvPr>
          <p:cNvSpPr txBox="1"/>
          <p:nvPr/>
        </p:nvSpPr>
        <p:spPr>
          <a:xfrm>
            <a:off x="332704" y="5855216"/>
            <a:ext cx="11526591" cy="738664"/>
          </a:xfrm>
          <a:prstGeom prst="rect">
            <a:avLst/>
          </a:prstGeom>
          <a:noFill/>
        </p:spPr>
        <p:txBody>
          <a:bodyPr wrap="square">
            <a:spAutoFit/>
          </a:bodyPr>
          <a:lstStyle/>
          <a:p>
            <a:r>
              <a:rPr lang="es-PE" sz="1400" b="0" i="0" dirty="0">
                <a:solidFill>
                  <a:srgbClr val="212121"/>
                </a:solidFill>
                <a:effectLst/>
                <a:latin typeface="system-ui"/>
              </a:rPr>
              <a:t>Sebastianelli A, Russo GI, Kaplan SA, McVary KT, Moncada I, Gravas S, Chapple C, Morgia G, Serni S, Gacci M. Systematic review and meta-analysis on the efficacy and tolerability of mirabegron for the treatment of storage lower urinary tract symptoms/overactive bladder: Comparison with placebo and tolterodine. Int J Urol. 2018 Mar;25(3):196-205. doi: 10.1111/iju.13498. Epub 2017 Dec 3. PMID: 29205506.</a:t>
            </a:r>
            <a:endParaRPr lang="es-PE" sz="1400" dirty="0"/>
          </a:p>
        </p:txBody>
      </p:sp>
      <p:pic>
        <p:nvPicPr>
          <p:cNvPr id="7" name="Imagen 6">
            <a:extLst>
              <a:ext uri="{FF2B5EF4-FFF2-40B4-BE49-F238E27FC236}">
                <a16:creationId xmlns:a16="http://schemas.microsoft.com/office/drawing/2014/main" id="{18C5BF43-1DBA-5402-2CCF-C41AEF06515D}"/>
              </a:ext>
            </a:extLst>
          </p:cNvPr>
          <p:cNvPicPr>
            <a:picLocks noChangeAspect="1"/>
          </p:cNvPicPr>
          <p:nvPr/>
        </p:nvPicPr>
        <p:blipFill>
          <a:blip r:embed="rId2"/>
          <a:stretch>
            <a:fillRect/>
          </a:stretch>
        </p:blipFill>
        <p:spPr>
          <a:xfrm>
            <a:off x="463549" y="88900"/>
            <a:ext cx="10290309" cy="5333106"/>
          </a:xfrm>
          <a:prstGeom prst="rect">
            <a:avLst/>
          </a:prstGeom>
        </p:spPr>
      </p:pic>
    </p:spTree>
    <p:extLst>
      <p:ext uri="{BB962C8B-B14F-4D97-AF65-F5344CB8AC3E}">
        <p14:creationId xmlns:p14="http://schemas.microsoft.com/office/powerpoint/2010/main" val="2389900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A34149-D5E5-8A0C-0388-F7D2C2AB408A}"/>
              </a:ext>
            </a:extLst>
          </p:cNvPr>
          <p:cNvSpPr txBox="1"/>
          <p:nvPr/>
        </p:nvSpPr>
        <p:spPr>
          <a:xfrm>
            <a:off x="268310" y="6045231"/>
            <a:ext cx="11655380" cy="523220"/>
          </a:xfrm>
          <a:prstGeom prst="rect">
            <a:avLst/>
          </a:prstGeom>
          <a:noFill/>
        </p:spPr>
        <p:txBody>
          <a:bodyPr wrap="square">
            <a:spAutoFit/>
          </a:bodyPr>
          <a:lstStyle/>
          <a:p>
            <a:r>
              <a:rPr lang="es-PE" sz="1400" b="0" i="0" dirty="0">
                <a:solidFill>
                  <a:srgbClr val="212121"/>
                </a:solidFill>
                <a:effectLst/>
                <a:latin typeface="system-ui"/>
              </a:rPr>
              <a:t>White WB, Siddiqui E, Tat T, Franks B, Schermer CR. Cardiovascular safety of mirabegron: analysis of an integrated clinical trial database of patients with overactive bladder syndrome. J Am Soc Hypertens. 2018 Nov;12(11):768-778.e1. doi: 10.1016/j.jash.2018.08.001. Epub 2018 Aug 10. PMID: 30181042.</a:t>
            </a:r>
            <a:endParaRPr lang="es-PE" sz="1400" dirty="0"/>
          </a:p>
        </p:txBody>
      </p:sp>
      <p:pic>
        <p:nvPicPr>
          <p:cNvPr id="5" name="Imagen 4">
            <a:extLst>
              <a:ext uri="{FF2B5EF4-FFF2-40B4-BE49-F238E27FC236}">
                <a16:creationId xmlns:a16="http://schemas.microsoft.com/office/drawing/2014/main" id="{FAE4B8B4-A1E5-EA96-1BFE-C8DC7414D42E}"/>
              </a:ext>
            </a:extLst>
          </p:cNvPr>
          <p:cNvPicPr>
            <a:picLocks noChangeAspect="1"/>
          </p:cNvPicPr>
          <p:nvPr/>
        </p:nvPicPr>
        <p:blipFill>
          <a:blip r:embed="rId2"/>
          <a:stretch>
            <a:fillRect/>
          </a:stretch>
        </p:blipFill>
        <p:spPr>
          <a:xfrm>
            <a:off x="488950" y="1506828"/>
            <a:ext cx="11166430" cy="3078051"/>
          </a:xfrm>
          <a:prstGeom prst="rect">
            <a:avLst/>
          </a:prstGeom>
        </p:spPr>
      </p:pic>
    </p:spTree>
    <p:extLst>
      <p:ext uri="{BB962C8B-B14F-4D97-AF65-F5344CB8AC3E}">
        <p14:creationId xmlns:p14="http://schemas.microsoft.com/office/powerpoint/2010/main" val="339052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E1309C-7E34-7674-9516-D7D0B5EF2EFD}"/>
              </a:ext>
            </a:extLst>
          </p:cNvPr>
          <p:cNvPicPr>
            <a:picLocks noChangeAspect="1"/>
          </p:cNvPicPr>
          <p:nvPr/>
        </p:nvPicPr>
        <p:blipFill>
          <a:blip r:embed="rId2"/>
          <a:stretch>
            <a:fillRect/>
          </a:stretch>
        </p:blipFill>
        <p:spPr>
          <a:xfrm>
            <a:off x="1574800" y="2330450"/>
            <a:ext cx="7772400" cy="1888518"/>
          </a:xfrm>
          <a:prstGeom prst="rect">
            <a:avLst/>
          </a:prstGeom>
        </p:spPr>
      </p:pic>
      <p:sp>
        <p:nvSpPr>
          <p:cNvPr id="4" name="CuadroTexto 3">
            <a:extLst>
              <a:ext uri="{FF2B5EF4-FFF2-40B4-BE49-F238E27FC236}">
                <a16:creationId xmlns:a16="http://schemas.microsoft.com/office/drawing/2014/main" id="{25248FD0-585E-1AB7-DBBB-50B02601333A}"/>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4005216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00C325-50A3-BF7E-E65F-DA8465B4F519}"/>
              </a:ext>
            </a:extLst>
          </p:cNvPr>
          <p:cNvSpPr txBox="1"/>
          <p:nvPr/>
        </p:nvSpPr>
        <p:spPr>
          <a:xfrm>
            <a:off x="287628" y="5955079"/>
            <a:ext cx="11616744" cy="738664"/>
          </a:xfrm>
          <a:prstGeom prst="rect">
            <a:avLst/>
          </a:prstGeom>
          <a:noFill/>
        </p:spPr>
        <p:txBody>
          <a:bodyPr wrap="square">
            <a:spAutoFit/>
          </a:bodyPr>
          <a:lstStyle/>
          <a:p>
            <a:r>
              <a:rPr lang="es-PE" sz="1400" b="0" i="0" dirty="0">
                <a:solidFill>
                  <a:srgbClr val="212121"/>
                </a:solidFill>
                <a:effectLst/>
                <a:latin typeface="system-ui"/>
              </a:rPr>
              <a:t>Giuliano F, Ückert S, Maggi M, Birder L, Kissel J, Viktrup L. The mechanism of action of phosphodiesterase type 5 inhibitors in the treatment of lower urinary tract symptoms related to benign prostatic hyperplasia. Eur Urol. 2013 Mar;63(3):506-16. doi: 10.1016/j.eururo.2012.09.006. Epub 2012 Sep 11. PMID: 23018163.</a:t>
            </a:r>
            <a:endParaRPr lang="es-PE" sz="1400" dirty="0"/>
          </a:p>
        </p:txBody>
      </p:sp>
      <p:pic>
        <p:nvPicPr>
          <p:cNvPr id="5" name="Imagen 4">
            <a:extLst>
              <a:ext uri="{FF2B5EF4-FFF2-40B4-BE49-F238E27FC236}">
                <a16:creationId xmlns:a16="http://schemas.microsoft.com/office/drawing/2014/main" id="{010C5D3B-E686-BBFA-A3E4-0431223018BD}"/>
              </a:ext>
            </a:extLst>
          </p:cNvPr>
          <p:cNvPicPr>
            <a:picLocks noChangeAspect="1"/>
          </p:cNvPicPr>
          <p:nvPr/>
        </p:nvPicPr>
        <p:blipFill>
          <a:blip r:embed="rId2"/>
          <a:stretch>
            <a:fillRect/>
          </a:stretch>
        </p:blipFill>
        <p:spPr>
          <a:xfrm>
            <a:off x="1898650" y="1447800"/>
            <a:ext cx="7772400" cy="3668666"/>
          </a:xfrm>
          <a:prstGeom prst="rect">
            <a:avLst/>
          </a:prstGeom>
        </p:spPr>
      </p:pic>
    </p:spTree>
    <p:extLst>
      <p:ext uri="{BB962C8B-B14F-4D97-AF65-F5344CB8AC3E}">
        <p14:creationId xmlns:p14="http://schemas.microsoft.com/office/powerpoint/2010/main" val="2817342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644BB5-3986-1681-3918-39202335D311}"/>
              </a:ext>
            </a:extLst>
          </p:cNvPr>
          <p:cNvSpPr txBox="1"/>
          <p:nvPr/>
        </p:nvSpPr>
        <p:spPr>
          <a:xfrm>
            <a:off x="294067" y="5945368"/>
            <a:ext cx="11603865" cy="738664"/>
          </a:xfrm>
          <a:prstGeom prst="rect">
            <a:avLst/>
          </a:prstGeom>
          <a:noFill/>
        </p:spPr>
        <p:txBody>
          <a:bodyPr wrap="square">
            <a:spAutoFit/>
          </a:bodyPr>
          <a:lstStyle/>
          <a:p>
            <a:r>
              <a:rPr lang="es-PE" sz="1400" b="0" i="0" dirty="0">
                <a:solidFill>
                  <a:srgbClr val="212121"/>
                </a:solidFill>
                <a:effectLst/>
                <a:latin typeface="system-ui"/>
              </a:rPr>
              <a:t>Guo B, Chen X, Wang M, Hou H, Zhang Z, Liu M. Comparative Effectiveness of Tadalafil versus Tamsulosin in Treating Lower Urinary Tract Symptoms Suggestive of Benign Prostate Hyperplasia: A Meta-Analysis of Randomized Controlled Trials. Med Sci Monit. 2020 Apr 24;26:e923179. doi: 10.12659/MSM.923179. PMID: 32327621; PMCID: PMC7195607.</a:t>
            </a:r>
            <a:endParaRPr lang="es-PE" sz="1400" dirty="0"/>
          </a:p>
        </p:txBody>
      </p:sp>
      <p:pic>
        <p:nvPicPr>
          <p:cNvPr id="5" name="Imagen 4">
            <a:extLst>
              <a:ext uri="{FF2B5EF4-FFF2-40B4-BE49-F238E27FC236}">
                <a16:creationId xmlns:a16="http://schemas.microsoft.com/office/drawing/2014/main" id="{3AB842D6-6A4B-4931-31C1-25F7B3401A54}"/>
              </a:ext>
            </a:extLst>
          </p:cNvPr>
          <p:cNvPicPr>
            <a:picLocks noChangeAspect="1"/>
          </p:cNvPicPr>
          <p:nvPr/>
        </p:nvPicPr>
        <p:blipFill>
          <a:blip r:embed="rId2"/>
          <a:stretch>
            <a:fillRect/>
          </a:stretch>
        </p:blipFill>
        <p:spPr>
          <a:xfrm>
            <a:off x="958818" y="2083157"/>
            <a:ext cx="10274363" cy="2691685"/>
          </a:xfrm>
          <a:prstGeom prst="rect">
            <a:avLst/>
          </a:prstGeom>
        </p:spPr>
      </p:pic>
    </p:spTree>
    <p:extLst>
      <p:ext uri="{BB962C8B-B14F-4D97-AF65-F5344CB8AC3E}">
        <p14:creationId xmlns:p14="http://schemas.microsoft.com/office/powerpoint/2010/main" val="52215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BFCDC1-DDC1-04D2-A1FC-58136E120DAD}"/>
              </a:ext>
            </a:extLst>
          </p:cNvPr>
          <p:cNvPicPr>
            <a:picLocks noChangeAspect="1"/>
          </p:cNvPicPr>
          <p:nvPr/>
        </p:nvPicPr>
        <p:blipFill>
          <a:blip r:embed="rId2"/>
          <a:stretch>
            <a:fillRect/>
          </a:stretch>
        </p:blipFill>
        <p:spPr>
          <a:xfrm>
            <a:off x="2908300" y="387081"/>
            <a:ext cx="6375400" cy="5130800"/>
          </a:xfrm>
          <a:prstGeom prst="rect">
            <a:avLst/>
          </a:prstGeom>
        </p:spPr>
      </p:pic>
      <p:sp>
        <p:nvSpPr>
          <p:cNvPr id="4" name="CuadroTexto 3">
            <a:extLst>
              <a:ext uri="{FF2B5EF4-FFF2-40B4-BE49-F238E27FC236}">
                <a16:creationId xmlns:a16="http://schemas.microsoft.com/office/drawing/2014/main" id="{0A15E5D9-E434-78FF-3B1D-940C57593A2A}"/>
              </a:ext>
            </a:extLst>
          </p:cNvPr>
          <p:cNvSpPr txBox="1"/>
          <p:nvPr/>
        </p:nvSpPr>
        <p:spPr>
          <a:xfrm>
            <a:off x="403538" y="5829458"/>
            <a:ext cx="11384924" cy="738664"/>
          </a:xfrm>
          <a:prstGeom prst="rect">
            <a:avLst/>
          </a:prstGeom>
          <a:noFill/>
        </p:spPr>
        <p:txBody>
          <a:bodyPr wrap="square">
            <a:spAutoFit/>
          </a:bodyPr>
          <a:lstStyle/>
          <a:p>
            <a:r>
              <a:rPr lang="es-PE" sz="1400" b="0" i="0" dirty="0">
                <a:solidFill>
                  <a:srgbClr val="212121"/>
                </a:solidFill>
                <a:effectLst/>
                <a:latin typeface="system-ui"/>
              </a:rPr>
              <a:t>Fusco F, Palmieri A, Ficarra V, Giannarini G, Novara G, Longo N, Verze P, Creta M, Mirone V. </a:t>
            </a:r>
            <a:r>
              <a:rPr lang="el-GR" sz="1400" b="0" i="0" dirty="0">
                <a:solidFill>
                  <a:srgbClr val="212121"/>
                </a:solidFill>
                <a:effectLst/>
                <a:latin typeface="system-ui"/>
              </a:rPr>
              <a:t>α1-</a:t>
            </a:r>
            <a:r>
              <a:rPr lang="es-PE" sz="1400" b="0" i="0" dirty="0">
                <a:solidFill>
                  <a:srgbClr val="212121"/>
                </a:solidFill>
                <a:effectLst/>
                <a:latin typeface="system-ui"/>
              </a:rPr>
              <a:t>Blockers Improve Benign Prostatic Obstruction in Men with Lower Urinary Tract Symptoms: A Systematic Review and Meta-analysis of Urodynamic Studies. Eur Urol. 2016 Jun;69(6):1091-101. doi: 10.1016/j.eururo.2015.12.034. Epub 2016 Jan 28. PMID: 26831507.</a:t>
            </a:r>
            <a:endParaRPr lang="es-PE" sz="1400" dirty="0"/>
          </a:p>
        </p:txBody>
      </p:sp>
    </p:spTree>
    <p:extLst>
      <p:ext uri="{BB962C8B-B14F-4D97-AF65-F5344CB8AC3E}">
        <p14:creationId xmlns:p14="http://schemas.microsoft.com/office/powerpoint/2010/main" val="3637034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C6409E7-A4BF-AE1F-A055-FBA0140115FC}"/>
              </a:ext>
            </a:extLst>
          </p:cNvPr>
          <p:cNvPicPr>
            <a:picLocks noChangeAspect="1"/>
          </p:cNvPicPr>
          <p:nvPr/>
        </p:nvPicPr>
        <p:blipFill>
          <a:blip r:embed="rId2"/>
          <a:stretch>
            <a:fillRect/>
          </a:stretch>
        </p:blipFill>
        <p:spPr>
          <a:xfrm>
            <a:off x="2302725" y="2424984"/>
            <a:ext cx="7772400" cy="1630573"/>
          </a:xfrm>
          <a:prstGeom prst="rect">
            <a:avLst/>
          </a:prstGeom>
        </p:spPr>
      </p:pic>
      <p:sp>
        <p:nvSpPr>
          <p:cNvPr id="4" name="CuadroTexto 3">
            <a:extLst>
              <a:ext uri="{FF2B5EF4-FFF2-40B4-BE49-F238E27FC236}">
                <a16:creationId xmlns:a16="http://schemas.microsoft.com/office/drawing/2014/main" id="{77816CBB-A633-245F-4A52-75F0AEC9FCED}"/>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3738564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AAFBD74-0B76-9654-B6D3-3134E11CE4DB}"/>
              </a:ext>
            </a:extLst>
          </p:cNvPr>
          <p:cNvPicPr>
            <a:picLocks noChangeAspect="1"/>
          </p:cNvPicPr>
          <p:nvPr/>
        </p:nvPicPr>
        <p:blipFill>
          <a:blip r:embed="rId2"/>
          <a:stretch>
            <a:fillRect/>
          </a:stretch>
        </p:blipFill>
        <p:spPr>
          <a:xfrm>
            <a:off x="2209800" y="2089687"/>
            <a:ext cx="7772400" cy="2368835"/>
          </a:xfrm>
          <a:prstGeom prst="rect">
            <a:avLst/>
          </a:prstGeom>
        </p:spPr>
      </p:pic>
      <p:sp>
        <p:nvSpPr>
          <p:cNvPr id="4" name="CuadroTexto 3">
            <a:extLst>
              <a:ext uri="{FF2B5EF4-FFF2-40B4-BE49-F238E27FC236}">
                <a16:creationId xmlns:a16="http://schemas.microsoft.com/office/drawing/2014/main" id="{9DEE9416-DC3E-85FE-C96E-976EC6B1B57F}"/>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3522582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1C18F7-0D29-7ABB-719D-E3539E71EE98}"/>
              </a:ext>
            </a:extLst>
          </p:cNvPr>
          <p:cNvSpPr txBox="1"/>
          <p:nvPr/>
        </p:nvSpPr>
        <p:spPr>
          <a:xfrm>
            <a:off x="345583" y="5852048"/>
            <a:ext cx="11500834" cy="738664"/>
          </a:xfrm>
          <a:prstGeom prst="rect">
            <a:avLst/>
          </a:prstGeom>
          <a:noFill/>
        </p:spPr>
        <p:txBody>
          <a:bodyPr wrap="square">
            <a:spAutoFit/>
          </a:bodyPr>
          <a:lstStyle/>
          <a:p>
            <a:r>
              <a:rPr lang="es-PE" sz="1400" b="0" i="0" dirty="0">
                <a:solidFill>
                  <a:srgbClr val="212121"/>
                </a:solidFill>
                <a:effectLst/>
                <a:latin typeface="system-ui"/>
              </a:rPr>
              <a:t>Debruyne FM, Jardin A, Colloi D, Resel L, Witjes WP, Delauche-Cavallier MC, McCarthy C, Geffriaud-Ricouard C. Sustained-release alfuzosin, finasteride and the combination of both in the treatment of benign prostatic hyperplasia. European ALFIN Study Group. Eur Urol. 1998 Sep;34(3):169-75. doi: 10.1159/000019706. PMID: 9732187.</a:t>
            </a:r>
            <a:endParaRPr lang="es-PE" sz="1400" dirty="0"/>
          </a:p>
        </p:txBody>
      </p:sp>
      <p:pic>
        <p:nvPicPr>
          <p:cNvPr id="5" name="Imagen 4">
            <a:extLst>
              <a:ext uri="{FF2B5EF4-FFF2-40B4-BE49-F238E27FC236}">
                <a16:creationId xmlns:a16="http://schemas.microsoft.com/office/drawing/2014/main" id="{7E1276C3-55BD-863A-C11A-6B76E1FDB069}"/>
              </a:ext>
            </a:extLst>
          </p:cNvPr>
          <p:cNvPicPr>
            <a:picLocks noChangeAspect="1"/>
          </p:cNvPicPr>
          <p:nvPr/>
        </p:nvPicPr>
        <p:blipFill>
          <a:blip r:embed="rId2"/>
          <a:stretch>
            <a:fillRect/>
          </a:stretch>
        </p:blipFill>
        <p:spPr>
          <a:xfrm>
            <a:off x="345583" y="690824"/>
            <a:ext cx="5448300" cy="4699000"/>
          </a:xfrm>
          <a:prstGeom prst="rect">
            <a:avLst/>
          </a:prstGeom>
        </p:spPr>
      </p:pic>
      <p:pic>
        <p:nvPicPr>
          <p:cNvPr id="7" name="Imagen 6">
            <a:extLst>
              <a:ext uri="{FF2B5EF4-FFF2-40B4-BE49-F238E27FC236}">
                <a16:creationId xmlns:a16="http://schemas.microsoft.com/office/drawing/2014/main" id="{202AF1EC-187A-8C4C-B448-3C9941ECC2AB}"/>
              </a:ext>
            </a:extLst>
          </p:cNvPr>
          <p:cNvPicPr>
            <a:picLocks noChangeAspect="1"/>
          </p:cNvPicPr>
          <p:nvPr/>
        </p:nvPicPr>
        <p:blipFill>
          <a:blip r:embed="rId3"/>
          <a:stretch>
            <a:fillRect/>
          </a:stretch>
        </p:blipFill>
        <p:spPr>
          <a:xfrm>
            <a:off x="6398119" y="1541724"/>
            <a:ext cx="5359400" cy="2997200"/>
          </a:xfrm>
          <a:prstGeom prst="rect">
            <a:avLst/>
          </a:prstGeom>
        </p:spPr>
      </p:pic>
    </p:spTree>
    <p:extLst>
      <p:ext uri="{BB962C8B-B14F-4D97-AF65-F5344CB8AC3E}">
        <p14:creationId xmlns:p14="http://schemas.microsoft.com/office/powerpoint/2010/main" val="831286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3308C91-2F31-EA9E-3F39-260B92262C41}"/>
              </a:ext>
            </a:extLst>
          </p:cNvPr>
          <p:cNvPicPr>
            <a:picLocks noChangeAspect="1"/>
          </p:cNvPicPr>
          <p:nvPr/>
        </p:nvPicPr>
        <p:blipFill>
          <a:blip r:embed="rId2"/>
          <a:stretch>
            <a:fillRect/>
          </a:stretch>
        </p:blipFill>
        <p:spPr>
          <a:xfrm>
            <a:off x="2209800" y="1250950"/>
            <a:ext cx="7772400" cy="3728577"/>
          </a:xfrm>
          <a:prstGeom prst="rect">
            <a:avLst/>
          </a:prstGeom>
        </p:spPr>
      </p:pic>
      <p:sp>
        <p:nvSpPr>
          <p:cNvPr id="4" name="CuadroTexto 3">
            <a:extLst>
              <a:ext uri="{FF2B5EF4-FFF2-40B4-BE49-F238E27FC236}">
                <a16:creationId xmlns:a16="http://schemas.microsoft.com/office/drawing/2014/main" id="{64B1FE09-B507-32EB-0DC1-76E0D1CADE5C}"/>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636757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CA3DD4-6A91-C010-D128-F050F939E717}"/>
              </a:ext>
            </a:extLst>
          </p:cNvPr>
          <p:cNvSpPr txBox="1"/>
          <p:nvPr/>
        </p:nvSpPr>
        <p:spPr>
          <a:xfrm>
            <a:off x="352022" y="5868095"/>
            <a:ext cx="11487955" cy="738664"/>
          </a:xfrm>
          <a:prstGeom prst="rect">
            <a:avLst/>
          </a:prstGeom>
          <a:noFill/>
        </p:spPr>
        <p:txBody>
          <a:bodyPr wrap="square">
            <a:spAutoFit/>
          </a:bodyPr>
          <a:lstStyle/>
          <a:p>
            <a:r>
              <a:rPr lang="es-PE" sz="1400" b="0" i="0" dirty="0">
                <a:solidFill>
                  <a:srgbClr val="212121"/>
                </a:solidFill>
                <a:effectLst/>
                <a:latin typeface="system-ui"/>
              </a:rPr>
              <a:t>Lenfant L, Pinar U, Roupret M, Mozer P, Chartier-Kastler E, Seisen T. Role of Antimuscarinics Combined With Alpha-blockers in the Management of Urinary Storage Symptoms in Patients With Benign Prostatic Hyperplasia: An Updated Systematic Review and Meta-analysis. J Urol. 2023 Feb;209(2):314-324. doi: 10.1097/JU.0000000000003077. Epub 2022 Nov 17. PMID: 36395428.</a:t>
            </a:r>
            <a:endParaRPr lang="es-PE" sz="1400" dirty="0"/>
          </a:p>
        </p:txBody>
      </p:sp>
      <p:pic>
        <p:nvPicPr>
          <p:cNvPr id="5" name="Imagen 4">
            <a:extLst>
              <a:ext uri="{FF2B5EF4-FFF2-40B4-BE49-F238E27FC236}">
                <a16:creationId xmlns:a16="http://schemas.microsoft.com/office/drawing/2014/main" id="{EA235069-58F3-3EA0-8228-6C5DA5963EA4}"/>
              </a:ext>
            </a:extLst>
          </p:cNvPr>
          <p:cNvPicPr>
            <a:picLocks noChangeAspect="1"/>
          </p:cNvPicPr>
          <p:nvPr/>
        </p:nvPicPr>
        <p:blipFill>
          <a:blip r:embed="rId2"/>
          <a:stretch>
            <a:fillRect/>
          </a:stretch>
        </p:blipFill>
        <p:spPr>
          <a:xfrm>
            <a:off x="1733550" y="292100"/>
            <a:ext cx="7772400" cy="5588887"/>
          </a:xfrm>
          <a:prstGeom prst="rect">
            <a:avLst/>
          </a:prstGeom>
        </p:spPr>
      </p:pic>
    </p:spTree>
    <p:extLst>
      <p:ext uri="{BB962C8B-B14F-4D97-AF65-F5344CB8AC3E}">
        <p14:creationId xmlns:p14="http://schemas.microsoft.com/office/powerpoint/2010/main" val="132393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9A0A46B-EEA6-C596-526A-A87F4ABAEF85}"/>
              </a:ext>
            </a:extLst>
          </p:cNvPr>
          <p:cNvPicPr>
            <a:picLocks noChangeAspect="1"/>
          </p:cNvPicPr>
          <p:nvPr/>
        </p:nvPicPr>
        <p:blipFill>
          <a:blip r:embed="rId2"/>
          <a:stretch>
            <a:fillRect/>
          </a:stretch>
        </p:blipFill>
        <p:spPr>
          <a:xfrm>
            <a:off x="2209800" y="1231721"/>
            <a:ext cx="7772400" cy="3749937"/>
          </a:xfrm>
          <a:prstGeom prst="rect">
            <a:avLst/>
          </a:prstGeom>
        </p:spPr>
      </p:pic>
      <p:sp>
        <p:nvSpPr>
          <p:cNvPr id="4" name="CuadroTexto 3">
            <a:extLst>
              <a:ext uri="{FF2B5EF4-FFF2-40B4-BE49-F238E27FC236}">
                <a16:creationId xmlns:a16="http://schemas.microsoft.com/office/drawing/2014/main" id="{8F51FDF9-D0B3-5D70-35EB-9005AFE636AB}"/>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386950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2C277D-2557-BF83-9BCC-1615F6EC7E3F}"/>
              </a:ext>
            </a:extLst>
          </p:cNvPr>
          <p:cNvSpPr txBox="1"/>
          <p:nvPr/>
        </p:nvSpPr>
        <p:spPr>
          <a:xfrm>
            <a:off x="384219" y="5903893"/>
            <a:ext cx="11423561" cy="954107"/>
          </a:xfrm>
          <a:prstGeom prst="rect">
            <a:avLst/>
          </a:prstGeom>
          <a:noFill/>
        </p:spPr>
        <p:txBody>
          <a:bodyPr wrap="square">
            <a:spAutoFit/>
          </a:bodyPr>
          <a:lstStyle/>
          <a:p>
            <a:r>
              <a:rPr lang="es-PE" sz="1400" b="0" i="0" dirty="0">
                <a:solidFill>
                  <a:srgbClr val="212121"/>
                </a:solidFill>
                <a:effectLst/>
                <a:latin typeface="system-ui"/>
              </a:rPr>
              <a:t>Kaplan SA, Herschorn S, McVary KT, Staskin D, Chapple C, Foley S, Cambronero Santos J, Kristy RM, Choudhury N, Hairston J, Schermer CR. Efficacy and Safety of Mirabegron versus Placebo Add-On Therapy in Men with Overactive Bladder Symptoms Receiving Tamsulosin for Underlying Benign Prostatic Hyperplasia: A Randomized, Phase 4 Study (PLUS). J Urol. 2020 Jun;203(6):1163-1171. doi: 10.1097/JU.0000000000000738. Epub 2020 Jan 2. PMID: 31895002.</a:t>
            </a:r>
            <a:endParaRPr lang="es-PE" sz="1400" dirty="0"/>
          </a:p>
        </p:txBody>
      </p:sp>
      <p:pic>
        <p:nvPicPr>
          <p:cNvPr id="5" name="Imagen 4">
            <a:extLst>
              <a:ext uri="{FF2B5EF4-FFF2-40B4-BE49-F238E27FC236}">
                <a16:creationId xmlns:a16="http://schemas.microsoft.com/office/drawing/2014/main" id="{326BBD4E-88EA-4343-3674-0566F9900E54}"/>
              </a:ext>
            </a:extLst>
          </p:cNvPr>
          <p:cNvPicPr>
            <a:picLocks noChangeAspect="1"/>
          </p:cNvPicPr>
          <p:nvPr/>
        </p:nvPicPr>
        <p:blipFill>
          <a:blip r:embed="rId2"/>
          <a:stretch>
            <a:fillRect/>
          </a:stretch>
        </p:blipFill>
        <p:spPr>
          <a:xfrm>
            <a:off x="3378199" y="1005178"/>
            <a:ext cx="5435600" cy="4203700"/>
          </a:xfrm>
          <a:prstGeom prst="rect">
            <a:avLst/>
          </a:prstGeom>
        </p:spPr>
      </p:pic>
    </p:spTree>
    <p:extLst>
      <p:ext uri="{BB962C8B-B14F-4D97-AF65-F5344CB8AC3E}">
        <p14:creationId xmlns:p14="http://schemas.microsoft.com/office/powerpoint/2010/main" val="1609232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CC9D1B0-B92B-69F2-5903-3C5E907F0A20}"/>
              </a:ext>
            </a:extLst>
          </p:cNvPr>
          <p:cNvPicPr>
            <a:picLocks noChangeAspect="1"/>
          </p:cNvPicPr>
          <p:nvPr/>
        </p:nvPicPr>
        <p:blipFill>
          <a:blip r:embed="rId2"/>
          <a:stretch>
            <a:fillRect/>
          </a:stretch>
        </p:blipFill>
        <p:spPr>
          <a:xfrm>
            <a:off x="2209800" y="2134137"/>
            <a:ext cx="7772400" cy="2286000"/>
          </a:xfrm>
          <a:prstGeom prst="rect">
            <a:avLst/>
          </a:prstGeom>
        </p:spPr>
      </p:pic>
      <p:sp>
        <p:nvSpPr>
          <p:cNvPr id="4" name="CuadroTexto 3">
            <a:extLst>
              <a:ext uri="{FF2B5EF4-FFF2-40B4-BE49-F238E27FC236}">
                <a16:creationId xmlns:a16="http://schemas.microsoft.com/office/drawing/2014/main" id="{DA6A5D36-7BB7-550E-D9C1-DF1BD1E02712}"/>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spTree>
    <p:extLst>
      <p:ext uri="{BB962C8B-B14F-4D97-AF65-F5344CB8AC3E}">
        <p14:creationId xmlns:p14="http://schemas.microsoft.com/office/powerpoint/2010/main" val="616363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EA47FEE-B3BE-0C75-70EA-405C237229D4}"/>
              </a:ext>
            </a:extLst>
          </p:cNvPr>
          <p:cNvSpPr txBox="1"/>
          <p:nvPr/>
        </p:nvSpPr>
        <p:spPr>
          <a:xfrm>
            <a:off x="300507" y="5971126"/>
            <a:ext cx="11590986" cy="738664"/>
          </a:xfrm>
          <a:prstGeom prst="rect">
            <a:avLst/>
          </a:prstGeom>
          <a:noFill/>
        </p:spPr>
        <p:txBody>
          <a:bodyPr wrap="square">
            <a:spAutoFit/>
          </a:bodyPr>
          <a:lstStyle/>
          <a:p>
            <a:r>
              <a:rPr lang="es-PE" sz="1400" dirty="0"/>
              <a:t>Chen, Po-Cheng1,2; Wang, Chung-Cheng3; Tu, Yu-Kang2,*. Combination Alpha Blocker and Phosphodiesterase 5 Inhibitor Versus Alpha-Blocker Monotherapy for Lower Urinary Tract Symptoms Associated with Benign Prostate Hyperplasia: A Systematic Review and Meta-Analysis. Urological Science 31(3):p 99-107, May–Jun 2020. | DOI: 10.4103/UROS.UROS_59_19 </a:t>
            </a:r>
          </a:p>
        </p:txBody>
      </p:sp>
      <p:pic>
        <p:nvPicPr>
          <p:cNvPr id="4" name="Picture 9">
            <a:extLst>
              <a:ext uri="{FF2B5EF4-FFF2-40B4-BE49-F238E27FC236}">
                <a16:creationId xmlns:a16="http://schemas.microsoft.com/office/drawing/2014/main" id="{17BAD0D6-0E15-8F97-8DF5-0351E4DEC37A}"/>
              </a:ext>
            </a:extLst>
          </p:cNvPr>
          <p:cNvPicPr>
            <a:picLocks noChangeAspect="1"/>
          </p:cNvPicPr>
          <p:nvPr/>
        </p:nvPicPr>
        <p:blipFill>
          <a:blip r:embed="rId2">
            <a:lum/>
          </a:blip>
          <a:srcRect/>
          <a:stretch>
            <a:fillRect/>
          </a:stretch>
        </p:blipFill>
        <p:spPr bwMode="white">
          <a:xfrm>
            <a:off x="3245476" y="489397"/>
            <a:ext cx="5537915" cy="5312535"/>
          </a:xfrm>
          <a:prstGeom prst="rect">
            <a:avLst/>
          </a:prstGeom>
          <a:ln>
            <a:headEnd type="none"/>
            <a:tailEnd type="none"/>
          </a:ln>
        </p:spPr>
      </p:pic>
    </p:spTree>
    <p:extLst>
      <p:ext uri="{BB962C8B-B14F-4D97-AF65-F5344CB8AC3E}">
        <p14:creationId xmlns:p14="http://schemas.microsoft.com/office/powerpoint/2010/main" val="2475771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103804-D4EC-D279-B0ED-6708C6266DF0}"/>
              </a:ext>
            </a:extLst>
          </p:cNvPr>
          <p:cNvSpPr txBox="1"/>
          <p:nvPr/>
        </p:nvSpPr>
        <p:spPr>
          <a:xfrm>
            <a:off x="1017431" y="6302053"/>
            <a:ext cx="9929611" cy="369332"/>
          </a:xfrm>
          <a:prstGeom prst="rect">
            <a:avLst/>
          </a:prstGeom>
          <a:noFill/>
        </p:spPr>
        <p:txBody>
          <a:bodyPr wrap="square">
            <a:spAutoFit/>
          </a:bodyPr>
          <a:lstStyle/>
          <a:p>
            <a:pPr algn="l"/>
            <a:r>
              <a:rPr lang="es-PE" b="1" i="0" dirty="0">
                <a:solidFill>
                  <a:srgbClr val="152443"/>
                </a:solidFill>
                <a:effectLst/>
                <a:latin typeface="var(--font-family-secondary)"/>
              </a:rPr>
              <a:t>Management of Non-neurogenic Male LUTS. EAU Guidelines, 2025.</a:t>
            </a:r>
          </a:p>
        </p:txBody>
      </p:sp>
      <p:pic>
        <p:nvPicPr>
          <p:cNvPr id="4" name="Imagen 3">
            <a:extLst>
              <a:ext uri="{FF2B5EF4-FFF2-40B4-BE49-F238E27FC236}">
                <a16:creationId xmlns:a16="http://schemas.microsoft.com/office/drawing/2014/main" id="{F9F45579-8319-AD72-D077-0F023AE445E6}"/>
              </a:ext>
            </a:extLst>
          </p:cNvPr>
          <p:cNvPicPr>
            <a:picLocks noChangeAspect="1"/>
          </p:cNvPicPr>
          <p:nvPr/>
        </p:nvPicPr>
        <p:blipFill>
          <a:blip r:embed="rId2"/>
          <a:stretch>
            <a:fillRect/>
          </a:stretch>
        </p:blipFill>
        <p:spPr>
          <a:xfrm>
            <a:off x="2209800" y="2100419"/>
            <a:ext cx="7772400" cy="2103889"/>
          </a:xfrm>
          <a:prstGeom prst="rect">
            <a:avLst/>
          </a:prstGeom>
        </p:spPr>
      </p:pic>
    </p:spTree>
    <p:extLst>
      <p:ext uri="{BB962C8B-B14F-4D97-AF65-F5344CB8AC3E}">
        <p14:creationId xmlns:p14="http://schemas.microsoft.com/office/powerpoint/2010/main" val="22719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1104FA-FC4E-6034-7AAD-89081697994D}"/>
              </a:ext>
            </a:extLst>
          </p:cNvPr>
          <p:cNvSpPr txBox="1"/>
          <p:nvPr/>
        </p:nvSpPr>
        <p:spPr>
          <a:xfrm>
            <a:off x="409977" y="5845505"/>
            <a:ext cx="11372045" cy="738664"/>
          </a:xfrm>
          <a:prstGeom prst="rect">
            <a:avLst/>
          </a:prstGeom>
          <a:noFill/>
        </p:spPr>
        <p:txBody>
          <a:bodyPr wrap="square">
            <a:spAutoFit/>
          </a:bodyPr>
          <a:lstStyle/>
          <a:p>
            <a:r>
              <a:rPr lang="es-PE" sz="1400" b="0" i="0" dirty="0">
                <a:solidFill>
                  <a:srgbClr val="212121"/>
                </a:solidFill>
                <a:effectLst/>
                <a:latin typeface="system-ui"/>
              </a:rPr>
              <a:t>Roehrborn CG, Siami P, Barkin J, Damião R, Major-Walker K, Nandy I, Morrill BB, Gagnier RP, Montorsi F; CombAT Study Group. The effects of combination therapy with dutasteride and tamsulosin on clinical outcomes in men with symptomatic benign prostatic hyperplasia: 4-year results from the CombAT study. Eur Urol. 2010 Jan;57(1):123-31. doi: 10.1016/j.eururo.2009.09.035. Epub 2009 Sep 19. Erratum in: Eur Urol. 2010 Nov;58(5):801. PMID: 19825505.</a:t>
            </a:r>
            <a:endParaRPr lang="es-PE" sz="1400" dirty="0"/>
          </a:p>
        </p:txBody>
      </p:sp>
      <p:pic>
        <p:nvPicPr>
          <p:cNvPr id="5" name="Imagen 4">
            <a:extLst>
              <a:ext uri="{FF2B5EF4-FFF2-40B4-BE49-F238E27FC236}">
                <a16:creationId xmlns:a16="http://schemas.microsoft.com/office/drawing/2014/main" id="{1DB2566D-B4E6-11FC-3E98-9E2161C748B6}"/>
              </a:ext>
            </a:extLst>
          </p:cNvPr>
          <p:cNvPicPr>
            <a:picLocks noChangeAspect="1"/>
          </p:cNvPicPr>
          <p:nvPr/>
        </p:nvPicPr>
        <p:blipFill>
          <a:blip r:embed="rId2"/>
          <a:stretch>
            <a:fillRect/>
          </a:stretch>
        </p:blipFill>
        <p:spPr>
          <a:xfrm>
            <a:off x="2927349" y="781677"/>
            <a:ext cx="6337300" cy="4470400"/>
          </a:xfrm>
          <a:prstGeom prst="rect">
            <a:avLst/>
          </a:prstGeom>
        </p:spPr>
      </p:pic>
    </p:spTree>
    <p:extLst>
      <p:ext uri="{BB962C8B-B14F-4D97-AF65-F5344CB8AC3E}">
        <p14:creationId xmlns:p14="http://schemas.microsoft.com/office/powerpoint/2010/main" val="678498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34696-D260-9262-080C-2A4709943606}"/>
              </a:ext>
            </a:extLst>
          </p:cNvPr>
          <p:cNvSpPr>
            <a:spLocks noGrp="1"/>
          </p:cNvSpPr>
          <p:nvPr>
            <p:ph type="title"/>
          </p:nvPr>
        </p:nvSpPr>
        <p:spPr/>
        <p:txBody>
          <a:bodyPr/>
          <a:lstStyle/>
          <a:p>
            <a:r>
              <a:rPr lang="es-PE" dirty="0"/>
              <a:t>CONCLUSIONES</a:t>
            </a:r>
          </a:p>
        </p:txBody>
      </p:sp>
      <p:sp>
        <p:nvSpPr>
          <p:cNvPr id="3" name="Marcador de contenido 2">
            <a:extLst>
              <a:ext uri="{FF2B5EF4-FFF2-40B4-BE49-F238E27FC236}">
                <a16:creationId xmlns:a16="http://schemas.microsoft.com/office/drawing/2014/main" id="{A945BF9E-7E32-9DC7-1D9D-A392A4D62580}"/>
              </a:ext>
            </a:extLst>
          </p:cNvPr>
          <p:cNvSpPr>
            <a:spLocks noGrp="1"/>
          </p:cNvSpPr>
          <p:nvPr>
            <p:ph idx="1"/>
          </p:nvPr>
        </p:nvSpPr>
        <p:spPr/>
        <p:txBody>
          <a:bodyPr/>
          <a:lstStyle/>
          <a:p>
            <a:pPr algn="just"/>
            <a:r>
              <a:rPr lang="es-PE" dirty="0"/>
              <a:t>El manejo farmacológico de la HBP reporta </a:t>
            </a:r>
            <a:r>
              <a:rPr lang="es-PE" dirty="0">
                <a:solidFill>
                  <a:srgbClr val="FF0000"/>
                </a:solidFill>
              </a:rPr>
              <a:t>múltiples opciones</a:t>
            </a:r>
            <a:r>
              <a:rPr lang="es-PE" dirty="0"/>
              <a:t>.</a:t>
            </a:r>
          </a:p>
          <a:p>
            <a:pPr algn="just"/>
            <a:r>
              <a:rPr lang="es-PE" dirty="0"/>
              <a:t>Se debe valorar los </a:t>
            </a:r>
            <a:r>
              <a:rPr lang="es-PE" dirty="0">
                <a:solidFill>
                  <a:srgbClr val="FF0000"/>
                </a:solidFill>
              </a:rPr>
              <a:t>mecanismos de acción </a:t>
            </a:r>
            <a:r>
              <a:rPr lang="es-PE" dirty="0"/>
              <a:t>y las </a:t>
            </a:r>
            <a:r>
              <a:rPr lang="es-PE" dirty="0">
                <a:solidFill>
                  <a:srgbClr val="FF0000"/>
                </a:solidFill>
              </a:rPr>
              <a:t>comorbilidades</a:t>
            </a:r>
            <a:r>
              <a:rPr lang="es-PE" dirty="0"/>
              <a:t> para disminuir los </a:t>
            </a:r>
            <a:r>
              <a:rPr lang="es-PE" dirty="0">
                <a:solidFill>
                  <a:srgbClr val="FF0000"/>
                </a:solidFill>
              </a:rPr>
              <a:t>eventos adversos </a:t>
            </a:r>
            <a:r>
              <a:rPr lang="es-PE" dirty="0"/>
              <a:t>serios.</a:t>
            </a:r>
          </a:p>
          <a:p>
            <a:pPr algn="just"/>
            <a:r>
              <a:rPr lang="es-PE" dirty="0"/>
              <a:t>Las </a:t>
            </a:r>
            <a:r>
              <a:rPr lang="es-PE" dirty="0">
                <a:solidFill>
                  <a:srgbClr val="FF0000"/>
                </a:solidFill>
              </a:rPr>
              <a:t>combinaciones</a:t>
            </a:r>
            <a:r>
              <a:rPr lang="es-PE" dirty="0"/>
              <a:t> mejoran ciertos síntomas y signos de la enfermedad.</a:t>
            </a:r>
          </a:p>
          <a:p>
            <a:pPr algn="just"/>
            <a:r>
              <a:rPr lang="es-PE" dirty="0"/>
              <a:t>En quienes el manejo sea muy difícil o refractario, la </a:t>
            </a:r>
            <a:r>
              <a:rPr lang="es-PE" dirty="0">
                <a:solidFill>
                  <a:srgbClr val="FF0000"/>
                </a:solidFill>
              </a:rPr>
              <a:t>cirugía mínimamente invasiva </a:t>
            </a:r>
            <a:r>
              <a:rPr lang="es-PE" dirty="0"/>
              <a:t>es el siguiente paso.</a:t>
            </a:r>
          </a:p>
          <a:p>
            <a:pPr algn="just"/>
            <a:r>
              <a:rPr lang="es-PE" dirty="0"/>
              <a:t>Converse permanentemente con el </a:t>
            </a:r>
            <a:r>
              <a:rPr lang="es-PE" dirty="0">
                <a:solidFill>
                  <a:srgbClr val="FF0000"/>
                </a:solidFill>
              </a:rPr>
              <a:t>urólogo</a:t>
            </a:r>
            <a:r>
              <a:rPr lang="es-PE" dirty="0"/>
              <a:t>.</a:t>
            </a:r>
          </a:p>
        </p:txBody>
      </p:sp>
    </p:spTree>
    <p:extLst>
      <p:ext uri="{BB962C8B-B14F-4D97-AF65-F5344CB8AC3E}">
        <p14:creationId xmlns:p14="http://schemas.microsoft.com/office/powerpoint/2010/main" val="1018117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AE86A-7581-62D1-9C1C-FAE35C3EC886}"/>
              </a:ext>
            </a:extLst>
          </p:cNvPr>
          <p:cNvSpPr>
            <a:spLocks noGrp="1"/>
          </p:cNvSpPr>
          <p:nvPr>
            <p:ph type="title"/>
          </p:nvPr>
        </p:nvSpPr>
        <p:spPr>
          <a:xfrm>
            <a:off x="748048" y="4782578"/>
            <a:ext cx="10515600" cy="1325563"/>
          </a:xfrm>
        </p:spPr>
        <p:txBody>
          <a:bodyPr/>
          <a:lstStyle/>
          <a:p>
            <a:pPr algn="r"/>
            <a:r>
              <a:rPr lang="es-PE" dirty="0"/>
              <a:t>Gracias.</a:t>
            </a:r>
          </a:p>
        </p:txBody>
      </p:sp>
    </p:spTree>
    <p:extLst>
      <p:ext uri="{BB962C8B-B14F-4D97-AF65-F5344CB8AC3E}">
        <p14:creationId xmlns:p14="http://schemas.microsoft.com/office/powerpoint/2010/main" val="2054642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32A29C-B392-0A67-DFD8-BF51CEB7B6CE}"/>
              </a:ext>
            </a:extLst>
          </p:cNvPr>
          <p:cNvSpPr txBox="1"/>
          <p:nvPr/>
        </p:nvSpPr>
        <p:spPr>
          <a:xfrm>
            <a:off x="409977" y="5845505"/>
            <a:ext cx="11372045" cy="738664"/>
          </a:xfrm>
          <a:prstGeom prst="rect">
            <a:avLst/>
          </a:prstGeom>
          <a:noFill/>
        </p:spPr>
        <p:txBody>
          <a:bodyPr wrap="square">
            <a:spAutoFit/>
          </a:bodyPr>
          <a:lstStyle/>
          <a:p>
            <a:r>
              <a:rPr lang="es-PE" sz="1400" b="0" i="0" dirty="0">
                <a:solidFill>
                  <a:srgbClr val="212121"/>
                </a:solidFill>
                <a:effectLst/>
                <a:latin typeface="system-ui"/>
              </a:rPr>
              <a:t>Roehrborn CG, Siami P, Barkin J, Damião R, Major-Walker K, Nandy I, Morrill BB, Gagnier RP, Montorsi F; CombAT Study Group. The effects of combination therapy with dutasteride and tamsulosin on clinical outcomes in men with symptomatic benign prostatic hyperplasia: 4-year results from the CombAT study. Eur Urol. 2010 Jan;57(1):123-31. doi: 10.1016/j.eururo.2009.09.035. Epub 2009 Sep 19. Erratum in: Eur Urol. 2010 Nov;58(5):801. PMID: 19825505.</a:t>
            </a:r>
            <a:endParaRPr lang="es-PE" sz="1400" dirty="0"/>
          </a:p>
        </p:txBody>
      </p:sp>
      <p:pic>
        <p:nvPicPr>
          <p:cNvPr id="4" name="Imagen 3">
            <a:extLst>
              <a:ext uri="{FF2B5EF4-FFF2-40B4-BE49-F238E27FC236}">
                <a16:creationId xmlns:a16="http://schemas.microsoft.com/office/drawing/2014/main" id="{88097F58-73B7-2E81-6FD9-E1EF20B5503D}"/>
              </a:ext>
            </a:extLst>
          </p:cNvPr>
          <p:cNvPicPr>
            <a:picLocks noChangeAspect="1"/>
          </p:cNvPicPr>
          <p:nvPr/>
        </p:nvPicPr>
        <p:blipFill>
          <a:blip r:embed="rId2"/>
          <a:stretch>
            <a:fillRect/>
          </a:stretch>
        </p:blipFill>
        <p:spPr>
          <a:xfrm>
            <a:off x="2537138" y="1429555"/>
            <a:ext cx="7382362" cy="3860501"/>
          </a:xfrm>
          <a:prstGeom prst="rect">
            <a:avLst/>
          </a:prstGeom>
        </p:spPr>
      </p:pic>
    </p:spTree>
    <p:extLst>
      <p:ext uri="{BB962C8B-B14F-4D97-AF65-F5344CB8AC3E}">
        <p14:creationId xmlns:p14="http://schemas.microsoft.com/office/powerpoint/2010/main" val="4121911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0CEC0AE-B910-AEE7-8F91-4563DC55B1A9}"/>
              </a:ext>
            </a:extLst>
          </p:cNvPr>
          <p:cNvSpPr txBox="1"/>
          <p:nvPr/>
        </p:nvSpPr>
        <p:spPr>
          <a:xfrm>
            <a:off x="242552" y="6196608"/>
            <a:ext cx="11706895" cy="523220"/>
          </a:xfrm>
          <a:prstGeom prst="rect">
            <a:avLst/>
          </a:prstGeom>
          <a:noFill/>
        </p:spPr>
        <p:txBody>
          <a:bodyPr wrap="square">
            <a:spAutoFit/>
          </a:bodyPr>
          <a:lstStyle/>
          <a:p>
            <a:r>
              <a:rPr lang="es-PE" sz="1400" b="0" i="0" dirty="0">
                <a:solidFill>
                  <a:srgbClr val="212121"/>
                </a:solidFill>
                <a:effectLst/>
                <a:latin typeface="system-ui"/>
              </a:rPr>
              <a:t>Welk B, McArthur E, Fraser LA, Hayward J, Dixon S, Hwang YJ, Ordon M. The risk of fall and fracture with the initiation of a prostate-selective </a:t>
            </a:r>
            <a:r>
              <a:rPr lang="el-GR" sz="1400" b="0" i="0" dirty="0">
                <a:solidFill>
                  <a:srgbClr val="212121"/>
                </a:solidFill>
                <a:effectLst/>
                <a:latin typeface="system-ui"/>
              </a:rPr>
              <a:t>α </a:t>
            </a:r>
            <a:r>
              <a:rPr lang="es-PE" sz="1400" b="0" i="0" dirty="0">
                <a:solidFill>
                  <a:srgbClr val="212121"/>
                </a:solidFill>
                <a:effectLst/>
                <a:latin typeface="system-ui"/>
              </a:rPr>
              <a:t>antagonist: a population based cohort study. BMJ. 2015 Oct 26;351:h5398. doi: 10.1136/bmj.h5398. PMID: 26502947; PMCID: PMC4620650.</a:t>
            </a:r>
            <a:endParaRPr lang="es-PE" sz="1400" dirty="0"/>
          </a:p>
        </p:txBody>
      </p:sp>
      <p:pic>
        <p:nvPicPr>
          <p:cNvPr id="7" name="Imagen 6">
            <a:extLst>
              <a:ext uri="{FF2B5EF4-FFF2-40B4-BE49-F238E27FC236}">
                <a16:creationId xmlns:a16="http://schemas.microsoft.com/office/drawing/2014/main" id="{AC4A851B-752E-8571-6595-5672E1BF03E6}"/>
              </a:ext>
            </a:extLst>
          </p:cNvPr>
          <p:cNvPicPr>
            <a:picLocks noChangeAspect="1"/>
          </p:cNvPicPr>
          <p:nvPr/>
        </p:nvPicPr>
        <p:blipFill>
          <a:blip r:embed="rId2"/>
          <a:stretch>
            <a:fillRect/>
          </a:stretch>
        </p:blipFill>
        <p:spPr>
          <a:xfrm>
            <a:off x="1025397" y="1815922"/>
            <a:ext cx="10028985" cy="3348506"/>
          </a:xfrm>
          <a:prstGeom prst="rect">
            <a:avLst/>
          </a:prstGeom>
        </p:spPr>
      </p:pic>
    </p:spTree>
    <p:extLst>
      <p:ext uri="{BB962C8B-B14F-4D97-AF65-F5344CB8AC3E}">
        <p14:creationId xmlns:p14="http://schemas.microsoft.com/office/powerpoint/2010/main" val="70766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8C294A8-5F0D-07B7-E606-BBD500AFA194}"/>
              </a:ext>
            </a:extLst>
          </p:cNvPr>
          <p:cNvPicPr>
            <a:picLocks noChangeAspect="1"/>
          </p:cNvPicPr>
          <p:nvPr/>
        </p:nvPicPr>
        <p:blipFill>
          <a:blip r:embed="rId2"/>
          <a:stretch>
            <a:fillRect/>
          </a:stretch>
        </p:blipFill>
        <p:spPr>
          <a:xfrm>
            <a:off x="2209800" y="502276"/>
            <a:ext cx="7772400" cy="4802557"/>
          </a:xfrm>
          <a:prstGeom prst="rect">
            <a:avLst/>
          </a:prstGeom>
        </p:spPr>
      </p:pic>
      <p:sp>
        <p:nvSpPr>
          <p:cNvPr id="4" name="CuadroTexto 3">
            <a:extLst>
              <a:ext uri="{FF2B5EF4-FFF2-40B4-BE49-F238E27FC236}">
                <a16:creationId xmlns:a16="http://schemas.microsoft.com/office/drawing/2014/main" id="{0022B623-9095-0009-D493-64BC3A855C61}"/>
              </a:ext>
            </a:extLst>
          </p:cNvPr>
          <p:cNvSpPr txBox="1"/>
          <p:nvPr/>
        </p:nvSpPr>
        <p:spPr>
          <a:xfrm>
            <a:off x="242552" y="6196608"/>
            <a:ext cx="11706895" cy="523220"/>
          </a:xfrm>
          <a:prstGeom prst="rect">
            <a:avLst/>
          </a:prstGeom>
          <a:noFill/>
        </p:spPr>
        <p:txBody>
          <a:bodyPr wrap="square">
            <a:spAutoFit/>
          </a:bodyPr>
          <a:lstStyle/>
          <a:p>
            <a:r>
              <a:rPr lang="es-PE" sz="1400" b="0" i="0" dirty="0">
                <a:solidFill>
                  <a:srgbClr val="212121"/>
                </a:solidFill>
                <a:effectLst/>
                <a:latin typeface="system-ui"/>
              </a:rPr>
              <a:t>Welk B, McArthur E, Fraser LA, Hayward J, Dixon S, Hwang YJ, Ordon M. The risk of fall and fracture with the initiation of a prostate-selective </a:t>
            </a:r>
            <a:r>
              <a:rPr lang="el-GR" sz="1400" b="0" i="0" dirty="0">
                <a:solidFill>
                  <a:srgbClr val="212121"/>
                </a:solidFill>
                <a:effectLst/>
                <a:latin typeface="system-ui"/>
              </a:rPr>
              <a:t>α </a:t>
            </a:r>
            <a:r>
              <a:rPr lang="es-PE" sz="1400" b="0" i="0" dirty="0">
                <a:solidFill>
                  <a:srgbClr val="212121"/>
                </a:solidFill>
                <a:effectLst/>
                <a:latin typeface="system-ui"/>
              </a:rPr>
              <a:t>antagonist: a population based cohort study. BMJ. 2015 Oct 26;351:h5398. doi: 10.1136/bmj.h5398. PMID: 26502947; PMCID: PMC4620650.</a:t>
            </a:r>
            <a:endParaRPr lang="es-PE" sz="1400" dirty="0"/>
          </a:p>
        </p:txBody>
      </p:sp>
    </p:spTree>
    <p:extLst>
      <p:ext uri="{BB962C8B-B14F-4D97-AF65-F5344CB8AC3E}">
        <p14:creationId xmlns:p14="http://schemas.microsoft.com/office/powerpoint/2010/main" val="215897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38B846E-920D-0E1F-2314-267016377A9A}"/>
              </a:ext>
            </a:extLst>
          </p:cNvPr>
          <p:cNvSpPr txBox="1"/>
          <p:nvPr/>
        </p:nvSpPr>
        <p:spPr>
          <a:xfrm>
            <a:off x="384219" y="6032352"/>
            <a:ext cx="11423561" cy="523220"/>
          </a:xfrm>
          <a:prstGeom prst="rect">
            <a:avLst/>
          </a:prstGeom>
          <a:noFill/>
        </p:spPr>
        <p:txBody>
          <a:bodyPr wrap="square">
            <a:spAutoFit/>
          </a:bodyPr>
          <a:lstStyle/>
          <a:p>
            <a:r>
              <a:rPr lang="es-PE" sz="1400" b="0" i="0" dirty="0">
                <a:solidFill>
                  <a:srgbClr val="212121"/>
                </a:solidFill>
                <a:effectLst/>
                <a:latin typeface="system-ui"/>
              </a:rPr>
              <a:t>Latvala L, Tiihonen M, Murtola TJ, Hartikainen S, Tolppanen AM. Use of </a:t>
            </a:r>
            <a:r>
              <a:rPr lang="el-GR" sz="1400" b="0" i="0" dirty="0">
                <a:solidFill>
                  <a:srgbClr val="212121"/>
                </a:solidFill>
                <a:effectLst/>
                <a:latin typeface="system-ui"/>
              </a:rPr>
              <a:t>α1-</a:t>
            </a:r>
            <a:r>
              <a:rPr lang="es-PE" sz="1400" b="0" i="0" dirty="0">
                <a:solidFill>
                  <a:srgbClr val="212121"/>
                </a:solidFill>
                <a:effectLst/>
                <a:latin typeface="system-ui"/>
              </a:rPr>
              <a:t>adrenoceptor antagonists tamsulosin and alfuzosin and the risk of Alzheimer's disease. Pharmacoepidemiol Drug Saf. 2022 Oct;31(10):1110-1120. doi: 10.1002/pds.5503. Epub 2022 Jul 6. PMID: 35751619; PMCID: PMC9542191.</a:t>
            </a:r>
            <a:endParaRPr lang="es-PE" sz="1400" dirty="0"/>
          </a:p>
        </p:txBody>
      </p:sp>
      <p:pic>
        <p:nvPicPr>
          <p:cNvPr id="7" name="Imagen 6">
            <a:extLst>
              <a:ext uri="{FF2B5EF4-FFF2-40B4-BE49-F238E27FC236}">
                <a16:creationId xmlns:a16="http://schemas.microsoft.com/office/drawing/2014/main" id="{3E5D21A1-F390-55B8-61EF-81C50E52B000}"/>
              </a:ext>
            </a:extLst>
          </p:cNvPr>
          <p:cNvPicPr>
            <a:picLocks noChangeAspect="1"/>
          </p:cNvPicPr>
          <p:nvPr/>
        </p:nvPicPr>
        <p:blipFill>
          <a:blip r:embed="rId2"/>
          <a:stretch>
            <a:fillRect/>
          </a:stretch>
        </p:blipFill>
        <p:spPr>
          <a:xfrm>
            <a:off x="2209799" y="502187"/>
            <a:ext cx="7772400" cy="4820333"/>
          </a:xfrm>
          <a:prstGeom prst="rect">
            <a:avLst/>
          </a:prstGeom>
        </p:spPr>
      </p:pic>
    </p:spTree>
    <p:extLst>
      <p:ext uri="{BB962C8B-B14F-4D97-AF65-F5344CB8AC3E}">
        <p14:creationId xmlns:p14="http://schemas.microsoft.com/office/powerpoint/2010/main" val="305130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E411BFD-BC88-7E53-80FA-4F8EC48CE876}"/>
              </a:ext>
            </a:extLst>
          </p:cNvPr>
          <p:cNvSpPr txBox="1"/>
          <p:nvPr/>
        </p:nvSpPr>
        <p:spPr>
          <a:xfrm>
            <a:off x="332704" y="5945368"/>
            <a:ext cx="11526591" cy="738664"/>
          </a:xfrm>
          <a:prstGeom prst="rect">
            <a:avLst/>
          </a:prstGeom>
          <a:noFill/>
        </p:spPr>
        <p:txBody>
          <a:bodyPr wrap="square">
            <a:spAutoFit/>
          </a:bodyPr>
          <a:lstStyle/>
          <a:p>
            <a:r>
              <a:rPr lang="es-PE" sz="1400" b="0" i="0" dirty="0">
                <a:solidFill>
                  <a:srgbClr val="212121"/>
                </a:solidFill>
                <a:effectLst/>
                <a:latin typeface="system-ui"/>
              </a:rPr>
              <a:t>Gacci M, Ficarra V, Sebastianelli A, Corona G, Serni S, Shariat SF, Maggi M, Zattoni F, Carini M, Novara G. Impact of medical treatments for male lower urinary tract symptoms due to benign prostatic hyperplasia on ejaculatory function: a systematic review and meta-analysis. J Sex Med. 2014 Jun;11(6):1554-66. doi: 10.1111/jsm.12525. Epub 2014 Apr 7. PMID: 24708055.</a:t>
            </a:r>
            <a:endParaRPr lang="es-PE" sz="1400" dirty="0"/>
          </a:p>
        </p:txBody>
      </p:sp>
      <p:pic>
        <p:nvPicPr>
          <p:cNvPr id="7" name="Imagen 6">
            <a:extLst>
              <a:ext uri="{FF2B5EF4-FFF2-40B4-BE49-F238E27FC236}">
                <a16:creationId xmlns:a16="http://schemas.microsoft.com/office/drawing/2014/main" id="{B3E7DC2A-612E-4D92-88D2-8BE23739B4DC}"/>
              </a:ext>
            </a:extLst>
          </p:cNvPr>
          <p:cNvPicPr>
            <a:picLocks noChangeAspect="1"/>
          </p:cNvPicPr>
          <p:nvPr/>
        </p:nvPicPr>
        <p:blipFill>
          <a:blip r:embed="rId2"/>
          <a:stretch>
            <a:fillRect/>
          </a:stretch>
        </p:blipFill>
        <p:spPr>
          <a:xfrm>
            <a:off x="2209799" y="961802"/>
            <a:ext cx="7772400" cy="4637156"/>
          </a:xfrm>
          <a:prstGeom prst="rect">
            <a:avLst/>
          </a:prstGeom>
        </p:spPr>
      </p:pic>
    </p:spTree>
    <p:extLst>
      <p:ext uri="{BB962C8B-B14F-4D97-AF65-F5344CB8AC3E}">
        <p14:creationId xmlns:p14="http://schemas.microsoft.com/office/powerpoint/2010/main" val="333145011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TotalTime>
  <Words>2205</Words>
  <Application>Microsoft Office PowerPoint</Application>
  <PresentationFormat>Panorámica</PresentationFormat>
  <Paragraphs>49</Paragraphs>
  <Slides>41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Calibri</vt:lpstr>
      <vt:lpstr>Calibri Light</vt:lpstr>
      <vt:lpstr>system-ui</vt:lpstr>
      <vt:lpstr>var(--font-family-secondary)</vt:lpstr>
      <vt:lpstr>Tema de Office</vt:lpstr>
      <vt:lpstr>Tratamiento médico de la hiperplasia benigna de próstata.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Tratamiento médico de la hiperplasia benigna de próstata.</dc:title>
  <dc:creator>GILMER ARCENIO DIAZ PEREZ</dc:creator>
  <cp:lastModifiedBy>David Urquizo</cp:lastModifiedBy>
  <cp:revision>3</cp:revision>
  <dcterms:created xsi:type="dcterms:W3CDTF">2025-03-22T17:11:00Z</dcterms:created>
  <dcterms:modified xsi:type="dcterms:W3CDTF">2025-03-27T00:15:37Z</dcterms:modified>
</cp:coreProperties>
</file>