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68" r:id="rId7"/>
    <p:sldId id="273" r:id="rId8"/>
    <p:sldId id="276" r:id="rId9"/>
    <p:sldId id="277" r:id="rId10"/>
    <p:sldId id="280" r:id="rId11"/>
    <p:sldId id="278" r:id="rId12"/>
    <p:sldId id="279" r:id="rId13"/>
    <p:sldId id="281" r:id="rId14"/>
    <p:sldId id="274" r:id="rId15"/>
    <p:sldId id="275" r:id="rId16"/>
    <p:sldId id="272" r:id="rId17"/>
    <p:sldId id="271" r:id="rId18"/>
    <p:sldId id="282" r:id="rId19"/>
    <p:sldId id="266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ABD5FF"/>
    <a:srgbClr val="99CCFF"/>
    <a:srgbClr val="C9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429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690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915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80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689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87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68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6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982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079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449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3327-3009-4DCF-991B-8C28A1432B25}" type="datetimeFigureOut">
              <a:rPr lang="es-AR" smtClean="0"/>
              <a:t>26/3/2025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D005-D862-4A4D-85C5-1C78EE2339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287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ainterna.net.p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AB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765218"/>
            <a:ext cx="4791454" cy="31402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" y="5383763"/>
            <a:ext cx="3407053" cy="738145"/>
          </a:xfrm>
          <a:prstGeom prst="rect">
            <a:avLst/>
          </a:prstGeom>
        </p:spPr>
      </p:pic>
      <p:sp>
        <p:nvSpPr>
          <p:cNvPr id="15" name="Proceso alternativo 14"/>
          <p:cNvSpPr/>
          <p:nvPr/>
        </p:nvSpPr>
        <p:spPr>
          <a:xfrm>
            <a:off x="-15240" y="159488"/>
            <a:ext cx="4161938" cy="112741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3" y="250040"/>
            <a:ext cx="972700" cy="99114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97190" y="396484"/>
            <a:ext cx="279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97191" y="2215769"/>
            <a:ext cx="2796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latin typeface="Impact" panose="020B0806030902050204" pitchFamily="34" charset="0"/>
              </a:rPr>
              <a:t>VI</a:t>
            </a:r>
            <a:r>
              <a:rPr lang="es-PE" sz="2400" dirty="0">
                <a:latin typeface="Impact" panose="020B0806030902050204" pitchFamily="34" charset="0"/>
              </a:rPr>
              <a:t> </a:t>
            </a:r>
            <a:r>
              <a:rPr lang="es-PE" sz="2400" dirty="0">
                <a:solidFill>
                  <a:srgbClr val="66CCFF"/>
                </a:solidFill>
                <a:latin typeface="Impact" panose="020B0806030902050204" pitchFamily="34" charset="0"/>
              </a:rPr>
              <a:t>CURSO</a:t>
            </a:r>
          </a:p>
          <a:p>
            <a:r>
              <a:rPr lang="es-PE" sz="2400" dirty="0">
                <a:solidFill>
                  <a:srgbClr val="66CCFF"/>
                </a:solidFill>
                <a:latin typeface="Impact" panose="020B0806030902050204" pitchFamily="34" charset="0"/>
              </a:rPr>
              <a:t>INTERNACIONAL Y</a:t>
            </a:r>
          </a:p>
          <a:p>
            <a:r>
              <a:rPr lang="es-PE" sz="2400" dirty="0">
                <a:solidFill>
                  <a:schemeClr val="bg1"/>
                </a:solidFill>
                <a:latin typeface="Impact" panose="020B0806030902050204" pitchFamily="34" charset="0"/>
              </a:rPr>
              <a:t>XLVI</a:t>
            </a:r>
            <a:r>
              <a:rPr lang="es-PE" sz="2400" dirty="0">
                <a:latin typeface="Impact" panose="020B0806030902050204" pitchFamily="34" charset="0"/>
              </a:rPr>
              <a:t> </a:t>
            </a:r>
            <a:r>
              <a:rPr lang="es-PE" sz="2400" dirty="0">
                <a:solidFill>
                  <a:srgbClr val="66CCFF"/>
                </a:solidFill>
                <a:latin typeface="Impact" panose="020B0806030902050204" pitchFamily="34" charset="0"/>
              </a:rPr>
              <a:t>CURSO DE TERAPÉUTICA Y PREVENCIÓN EN MEDICINA INTERNA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92826" y="5475577"/>
            <a:ext cx="315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Montserrat ExtraBold" panose="00000900000000000000" pitchFamily="2" charset="0"/>
              </a:rPr>
              <a:t>20 – 22 de marzo de 2024</a:t>
            </a:r>
          </a:p>
          <a:p>
            <a:pPr algn="ctr"/>
            <a:r>
              <a:rPr lang="es-PE" sz="2000" dirty="0">
                <a:solidFill>
                  <a:srgbClr val="FFC000"/>
                </a:solidFill>
                <a:latin typeface="Arial Black" panose="020B0A04020102020204" pitchFamily="34" charset="0"/>
              </a:rPr>
              <a:t>LIMA - PERÚ</a:t>
            </a:r>
            <a:endParaRPr lang="es-AR" sz="2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91456" y="1874728"/>
            <a:ext cx="6871810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Tema:</a:t>
            </a:r>
          </a:p>
          <a:p>
            <a:pPr algn="ctr"/>
            <a:r>
              <a:rPr lang="es-PE" sz="45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Asistencia compartida  ¿cómo ponerlo en práctica?</a:t>
            </a:r>
          </a:p>
          <a:p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252755" y="4650377"/>
            <a:ext cx="5647509" cy="124649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PE" sz="25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tserrat ExtraBold" panose="00000900000000000000" pitchFamily="2" charset="0"/>
              </a:rPr>
              <a:t>Ponente: José Amado Tineo</a:t>
            </a:r>
          </a:p>
          <a:p>
            <a:pPr algn="ctr"/>
            <a:r>
              <a:rPr lang="es-PE" sz="25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tserrat ExtraBold" panose="00000900000000000000" pitchFamily="2" charset="0"/>
              </a:rPr>
              <a:t>HNERM – UNMSM</a:t>
            </a:r>
          </a:p>
          <a:p>
            <a:pPr algn="ctr"/>
            <a:r>
              <a:rPr lang="es-PE" sz="25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tserrat ExtraBold" panose="00000900000000000000" pitchFamily="2" charset="0"/>
              </a:rPr>
              <a:t>jpamadot@gmail.com</a:t>
            </a:r>
          </a:p>
        </p:txBody>
      </p:sp>
    </p:spTree>
    <p:extLst>
      <p:ext uri="{BB962C8B-B14F-4D97-AF65-F5344CB8AC3E}">
        <p14:creationId xmlns:p14="http://schemas.microsoft.com/office/powerpoint/2010/main" val="71341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5B723-C093-65CF-1A6C-A136E13E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245B0-4A07-A711-DF29-4DF4F178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002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Servicio de Cirugía Plástica del Hospital Ramón y Cajal en Madrid, España. 2017-2018</a:t>
            </a:r>
          </a:p>
          <a:p>
            <a:pPr marL="0" indent="0">
              <a:buNone/>
            </a:pPr>
            <a:r>
              <a:rPr lang="es-MX" dirty="0"/>
              <a:t>Estudio retrospectivo. 711 pacientes. Edad 49-54 años. Femenino 73%</a:t>
            </a:r>
          </a:p>
          <a:p>
            <a:r>
              <a:rPr lang="es-MX" dirty="0"/>
              <a:t>Redujo 24.1% la estancia (-1.3 días)</a:t>
            </a:r>
          </a:p>
          <a:p>
            <a:r>
              <a:rPr lang="es-MX" dirty="0"/>
              <a:t>60% menos reingresos urgentes (OR 0,4; IC 95% 0.2 a 0.9) </a:t>
            </a:r>
          </a:p>
          <a:p>
            <a:r>
              <a:rPr lang="es-MX" dirty="0"/>
              <a:t>30% menor mortalidad (esta no significativa)</a:t>
            </a:r>
          </a:p>
          <a:p>
            <a:r>
              <a:rPr lang="es-MX" dirty="0"/>
              <a:t>Disminución de costes (al menos 489.731,11€)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8A9C95-16A7-4AD8-BC64-D58869B4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56" y="214508"/>
            <a:ext cx="7763958" cy="1371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FBA1F4-3EBC-673F-0C29-F93E512A1A03}"/>
              </a:ext>
            </a:extLst>
          </p:cNvPr>
          <p:cNvSpPr txBox="1"/>
          <p:nvPr/>
        </p:nvSpPr>
        <p:spPr>
          <a:xfrm>
            <a:off x="529513" y="585379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Cirugía Plástica Ibero-Latinoamericana 2021;47(2). http://dx.doi.org/10.4321/S0376-78922021000200008</a:t>
            </a:r>
          </a:p>
        </p:txBody>
      </p:sp>
    </p:spTree>
    <p:extLst>
      <p:ext uri="{BB962C8B-B14F-4D97-AF65-F5344CB8AC3E}">
        <p14:creationId xmlns:p14="http://schemas.microsoft.com/office/powerpoint/2010/main" val="17252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6B38-12D4-EAF9-7FCE-FF58CDB9E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DBC23B3-779A-96BD-3D6A-BE82A78A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rgbClr val="0070C0"/>
                </a:solidFill>
              </a:rPr>
              <a:t>Asistencia compartida y manejo interdisciplinario en pacientes quirúrgicos. Argentina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4EF19-6CA0-749A-7F02-F408F0A3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6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Hospital general Dr. Leónidas </a:t>
            </a:r>
            <a:r>
              <a:rPr lang="pt-BR" sz="2400" dirty="0" err="1"/>
              <a:t>Lucero</a:t>
            </a:r>
            <a:r>
              <a:rPr lang="pt-BR" sz="2400" dirty="0"/>
              <a:t>, Bahía Blanca, Argentina</a:t>
            </a:r>
            <a:r>
              <a:rPr lang="es-MX" sz="2400" dirty="0"/>
              <a:t>. 6 meses</a:t>
            </a:r>
          </a:p>
          <a:p>
            <a:pPr marL="0" indent="0">
              <a:buNone/>
            </a:pPr>
            <a:r>
              <a:rPr lang="es-MX" sz="2400" dirty="0"/>
              <a:t>Estudio observacional. 278 pacientes, Edad 60 años (+/-18.6). Femenino 48.2%</a:t>
            </a:r>
          </a:p>
          <a:p>
            <a:pPr marL="0" indent="0">
              <a:buNone/>
            </a:pPr>
            <a:r>
              <a:rPr lang="es-MX" sz="1800" dirty="0"/>
              <a:t>Cirugía General 44%, Traumatología 39%, Neurocirugía 16%, Urología 5%, Cabeza y Cuello 3%, Ginecología 2%</a:t>
            </a:r>
          </a:p>
          <a:p>
            <a:r>
              <a:rPr lang="es-MX" sz="2400" dirty="0"/>
              <a:t>47% evaluados por iniciativa del equipo médico</a:t>
            </a:r>
          </a:p>
          <a:p>
            <a:r>
              <a:rPr lang="es-MX" sz="2400" dirty="0"/>
              <a:t>151 pacientes seguimiento de las comorbilidades y 68 por mal manejo del dolor</a:t>
            </a:r>
          </a:p>
          <a:p>
            <a:r>
              <a:rPr lang="es-MX" sz="2400" dirty="0"/>
              <a:t>Diagnósticos clínicos más frecuentes: dolor perioperatorio (97 pacientes), enfermedades cardiovasculares (54) y psiquiátricos (41). </a:t>
            </a:r>
          </a:p>
          <a:p>
            <a:r>
              <a:rPr lang="es-MX" sz="2400" dirty="0"/>
              <a:t>Se modificaron indicaciones a 255 pacientes, en 128 se cambió el tratamiento analgésico y se realizaron ajustes en el control glucémico de 38 diabéticos.</a:t>
            </a:r>
          </a:p>
          <a:p>
            <a:r>
              <a:rPr lang="es-MX" sz="2400" dirty="0"/>
              <a:t>Seguimiento durante el 67,7% de los días de internación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6EFAE9-7907-BD58-51DA-B1B227D1E3AB}"/>
              </a:ext>
            </a:extLst>
          </p:cNvPr>
          <p:cNvSpPr txBox="1"/>
          <p:nvPr/>
        </p:nvSpPr>
        <p:spPr>
          <a:xfrm>
            <a:off x="529512" y="6124384"/>
            <a:ext cx="759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/>
              <a:t>Dodero</a:t>
            </a:r>
            <a:r>
              <a:rPr lang="es-MX" sz="1400" dirty="0"/>
              <a:t> RN, </a:t>
            </a:r>
            <a:r>
              <a:rPr lang="es-MX" sz="1400" dirty="0" err="1"/>
              <a:t>Sofio</a:t>
            </a:r>
            <a:r>
              <a:rPr lang="es-MX" sz="1400" dirty="0"/>
              <a:t> MP. Asistencia compartida y manejo interdisciplinario en pacientes quirúrgicos. Estudio observacional en un hospital de agudos de argentina. </a:t>
            </a:r>
            <a:r>
              <a:rPr lang="es-MX" sz="1400" dirty="0" err="1"/>
              <a:t>Rev</a:t>
            </a:r>
            <a:r>
              <a:rPr lang="es-MX" sz="1400" dirty="0"/>
              <a:t> </a:t>
            </a:r>
            <a:r>
              <a:rPr lang="es-MX" sz="1400" dirty="0" err="1"/>
              <a:t>Arg</a:t>
            </a:r>
            <a:r>
              <a:rPr lang="es-MX" sz="1400" dirty="0"/>
              <a:t> </a:t>
            </a:r>
            <a:r>
              <a:rPr lang="es-MX" sz="1400" dirty="0" err="1"/>
              <a:t>Med</a:t>
            </a:r>
            <a:r>
              <a:rPr lang="es-MX" sz="1400" dirty="0"/>
              <a:t> 2023;11:329-34</a:t>
            </a:r>
          </a:p>
        </p:txBody>
      </p:sp>
    </p:spTree>
    <p:extLst>
      <p:ext uri="{BB962C8B-B14F-4D97-AF65-F5344CB8AC3E}">
        <p14:creationId xmlns:p14="http://schemas.microsoft.com/office/powerpoint/2010/main" val="338627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EE90-BD79-97CC-4E8B-12581D2A8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0F5BE45B-BE3A-290E-BDBB-C4605481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Clinical Outcomes of Orthopedic Surgery </a:t>
            </a:r>
            <a:r>
              <a:rPr lang="en-US" sz="3600" b="1" dirty="0" err="1">
                <a:solidFill>
                  <a:srgbClr val="0070C0"/>
                </a:solidFill>
              </a:rPr>
              <a:t>Comanagement</a:t>
            </a:r>
            <a:r>
              <a:rPr lang="en-US" sz="3600" b="1" dirty="0">
                <a:solidFill>
                  <a:srgbClr val="0070C0"/>
                </a:solidFill>
              </a:rPr>
              <a:t> by Internal Medicine Advanced Practice Clinicians</a:t>
            </a:r>
            <a:endParaRPr lang="es-MX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81EA7-98A7-915B-EB9C-EA80FED9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6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/>
              <a:t>University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Utah, USA</a:t>
            </a:r>
            <a:r>
              <a:rPr lang="es-MX" sz="2400" dirty="0"/>
              <a:t>. 2014-2022</a:t>
            </a:r>
          </a:p>
          <a:p>
            <a:pPr marL="0" indent="0">
              <a:buNone/>
            </a:pPr>
            <a:r>
              <a:rPr lang="es-MX" sz="2400" dirty="0"/>
              <a:t>Cohorte retrospectiva. 278 pacientes, Edad 60 años (+/-18.6). Femenino 48.2%</a:t>
            </a:r>
          </a:p>
          <a:p>
            <a:pPr marL="0" indent="0">
              <a:buNone/>
            </a:pPr>
            <a:r>
              <a:rPr lang="es-MX" sz="1800" dirty="0"/>
              <a:t>Cirugía General 44%, Traumatología 39%, Neurocirugía 16%, Urología 5%, Cabeza y Cuello 3%, Ginecología 2%</a:t>
            </a:r>
          </a:p>
          <a:p>
            <a:r>
              <a:rPr lang="es-MX" sz="2400" dirty="0"/>
              <a:t>Reducción del 5% del promedio de estancia</a:t>
            </a:r>
          </a:p>
          <a:p>
            <a:r>
              <a:rPr lang="es-MX" sz="2400" dirty="0"/>
              <a:t>Disminución del retorno a salas de hospitalización </a:t>
            </a:r>
          </a:p>
          <a:p>
            <a:r>
              <a:rPr lang="es-MX" sz="2400" dirty="0"/>
              <a:t>Menor mortalidad a los 30 días</a:t>
            </a:r>
          </a:p>
          <a:p>
            <a:r>
              <a:rPr lang="en-US" sz="2400" dirty="0"/>
              <a:t>Mayor </a:t>
            </a:r>
            <a:r>
              <a:rPr lang="en-US" sz="2400" dirty="0" err="1"/>
              <a:t>necesidad</a:t>
            </a:r>
            <a:r>
              <a:rPr lang="en-US" sz="2400" dirty="0"/>
              <a:t> de </a:t>
            </a:r>
            <a:r>
              <a:rPr lang="en-US" sz="2400" dirty="0" err="1"/>
              <a:t>transferencia</a:t>
            </a:r>
            <a:r>
              <a:rPr lang="en-US" sz="2400" dirty="0"/>
              <a:t> a </a:t>
            </a:r>
            <a:r>
              <a:rPr lang="en-US" sz="2400" dirty="0" err="1"/>
              <a:t>Cuidados</a:t>
            </a:r>
            <a:r>
              <a:rPr lang="en-US" sz="2400" dirty="0"/>
              <a:t> </a:t>
            </a:r>
            <a:r>
              <a:rPr lang="en-US" sz="2400" dirty="0" err="1"/>
              <a:t>Intensivos</a:t>
            </a:r>
            <a:r>
              <a:rPr lang="en-US" sz="2400" dirty="0"/>
              <a:t>  </a:t>
            </a:r>
          </a:p>
          <a:p>
            <a:r>
              <a:rPr lang="en-US" sz="2400" dirty="0"/>
              <a:t>No </a:t>
            </a:r>
            <a:r>
              <a:rPr lang="en-US" sz="2400" dirty="0" err="1"/>
              <a:t>diferencia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readmission a </a:t>
            </a:r>
            <a:r>
              <a:rPr lang="en-US" sz="2400" dirty="0" err="1"/>
              <a:t>los</a:t>
            </a:r>
            <a:r>
              <a:rPr lang="en-US" sz="2400" dirty="0"/>
              <a:t> 30 días,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mortalidad</a:t>
            </a:r>
            <a:r>
              <a:rPr lang="en-US" sz="2400" dirty="0"/>
              <a:t> </a:t>
            </a:r>
            <a:r>
              <a:rPr lang="en-US" sz="2400" dirty="0" err="1"/>
              <a:t>hospitalaria</a:t>
            </a:r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14F6C7-106D-994C-1BBF-A309541287BD}"/>
              </a:ext>
            </a:extLst>
          </p:cNvPr>
          <p:cNvSpPr txBox="1"/>
          <p:nvPr/>
        </p:nvSpPr>
        <p:spPr>
          <a:xfrm>
            <a:off x="529512" y="6124384"/>
            <a:ext cx="759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/>
              <a:t>Dodero</a:t>
            </a:r>
            <a:r>
              <a:rPr lang="es-MX" sz="1400" dirty="0"/>
              <a:t> RN, </a:t>
            </a:r>
            <a:r>
              <a:rPr lang="es-MX" sz="1400" dirty="0" err="1"/>
              <a:t>Sofio</a:t>
            </a:r>
            <a:r>
              <a:rPr lang="es-MX" sz="1400" dirty="0"/>
              <a:t> MP. Asistencia compartida y manejo interdisciplinario en pacientes quirúrgicos. Estudio observacional en un hospital de agudos de argentina. </a:t>
            </a:r>
            <a:r>
              <a:rPr lang="es-MX" sz="1400" dirty="0" err="1"/>
              <a:t>Rev</a:t>
            </a:r>
            <a:r>
              <a:rPr lang="es-MX" sz="1400" dirty="0"/>
              <a:t> </a:t>
            </a:r>
            <a:r>
              <a:rPr lang="es-MX" sz="1400" dirty="0" err="1"/>
              <a:t>Arg</a:t>
            </a:r>
            <a:r>
              <a:rPr lang="es-MX" sz="1400" dirty="0"/>
              <a:t> </a:t>
            </a:r>
            <a:r>
              <a:rPr lang="es-MX" sz="1400" dirty="0" err="1"/>
              <a:t>Med</a:t>
            </a:r>
            <a:r>
              <a:rPr lang="es-MX" sz="1400" dirty="0"/>
              <a:t> 2023;11:329-34</a:t>
            </a:r>
          </a:p>
        </p:txBody>
      </p:sp>
    </p:spTree>
    <p:extLst>
      <p:ext uri="{BB962C8B-B14F-4D97-AF65-F5344CB8AC3E}">
        <p14:creationId xmlns:p14="http://schemas.microsoft.com/office/powerpoint/2010/main" val="154975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4ACD3E-C621-93EF-2C96-3B21A0D1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8" y="0"/>
            <a:ext cx="8242452" cy="2638497"/>
          </a:xfrm>
          <a:prstGeom prst="rect">
            <a:avLst/>
          </a:prstGeom>
        </p:spPr>
      </p:pic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CA1BBBC2-10D4-697F-C129-80CE645DD46E}"/>
              </a:ext>
            </a:extLst>
          </p:cNvPr>
          <p:cNvSpPr txBox="1">
            <a:spLocks/>
          </p:cNvSpPr>
          <p:nvPr/>
        </p:nvSpPr>
        <p:spPr>
          <a:xfrm>
            <a:off x="763555" y="3088432"/>
            <a:ext cx="5068078" cy="2566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 </a:t>
            </a:r>
            <a:r>
              <a:rPr lang="en-US" dirty="0" err="1"/>
              <a:t>estudios</a:t>
            </a:r>
            <a:r>
              <a:rPr lang="en-US" dirty="0"/>
              <a:t> (35 800 patients)</a:t>
            </a:r>
          </a:p>
          <a:p>
            <a:r>
              <a:rPr lang="en-US" dirty="0"/>
              <a:t>La Asistencia </a:t>
            </a:r>
            <a:r>
              <a:rPr lang="en-US" dirty="0" err="1"/>
              <a:t>compartida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disminuir</a:t>
            </a:r>
            <a:r>
              <a:rPr lang="en-US" dirty="0"/>
              <a:t> la estancia y </a:t>
            </a:r>
            <a:r>
              <a:rPr lang="en-US" dirty="0" err="1"/>
              <a:t>mortalidad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se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mayores</a:t>
            </a:r>
            <a:r>
              <a:rPr lang="en-US" dirty="0"/>
              <a:t> </a:t>
            </a:r>
            <a:r>
              <a:rPr lang="en-US" dirty="0" err="1"/>
              <a:t>estudios</a:t>
            </a:r>
            <a:endParaRPr lang="en-US" dirty="0"/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721BE5D-0887-EDF3-A31F-7759F2D7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76" y="916584"/>
            <a:ext cx="3878424" cy="59414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3B399CB-B212-0195-DFE0-3324B60DD754}"/>
              </a:ext>
            </a:extLst>
          </p:cNvPr>
          <p:cNvSpPr txBox="1"/>
          <p:nvPr/>
        </p:nvSpPr>
        <p:spPr>
          <a:xfrm>
            <a:off x="389553" y="5781217"/>
            <a:ext cx="4359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JAMA Network Open. 2020;3(5):e204088. doi:10.1001/jamanetworkopen.2020.4088</a:t>
            </a:r>
          </a:p>
        </p:txBody>
      </p:sp>
    </p:spTree>
    <p:extLst>
      <p:ext uri="{BB962C8B-B14F-4D97-AF65-F5344CB8AC3E}">
        <p14:creationId xmlns:p14="http://schemas.microsoft.com/office/powerpoint/2010/main" val="19863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9DA0C-CC75-EFD8-981C-C378E903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0CF56BC-0CD2-3338-48E6-E37F0483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069"/>
            <a:ext cx="10515600" cy="785619"/>
          </a:xfrm>
        </p:spPr>
        <p:txBody>
          <a:bodyPr>
            <a:normAutofit fontScale="90000"/>
          </a:bodyPr>
          <a:lstStyle/>
          <a:p>
            <a:r>
              <a:rPr lang="es-MX" dirty="0"/>
              <a:t>¿Cuándo ASISTENCIA COMPARTIDA (</a:t>
            </a:r>
            <a:r>
              <a:rPr lang="es-MX" dirty="0" err="1"/>
              <a:t>Shared</a:t>
            </a:r>
            <a:r>
              <a:rPr lang="es-MX" dirty="0"/>
              <a:t> care)?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A03A34A-3DBF-EF9C-C484-2D5EAEFD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solicitud de la especialidad (quirúrgica)</a:t>
            </a:r>
          </a:p>
          <a:p>
            <a:r>
              <a:rPr lang="es-MX" dirty="0"/>
              <a:t>Edad</a:t>
            </a:r>
          </a:p>
          <a:p>
            <a:r>
              <a:rPr lang="es-MX" dirty="0"/>
              <a:t>Enfermedad</a:t>
            </a:r>
          </a:p>
          <a:p>
            <a:r>
              <a:rPr lang="es-MX" dirty="0"/>
              <a:t>Forma de ingreso: emergencia / programado</a:t>
            </a:r>
          </a:p>
          <a:p>
            <a:r>
              <a:rPr lang="es-MX" dirty="0"/>
              <a:t>Riesgo individual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CC3F3D-708D-742F-1410-ADE5E4DD2A7D}"/>
              </a:ext>
            </a:extLst>
          </p:cNvPr>
          <p:cNvSpPr txBox="1"/>
          <p:nvPr/>
        </p:nvSpPr>
        <p:spPr>
          <a:xfrm>
            <a:off x="137908" y="6176963"/>
            <a:ext cx="7214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Which surgical patients require shared care? </a:t>
            </a:r>
            <a:r>
              <a:rPr lang="es-MX" sz="1400" dirty="0" err="1"/>
              <a:t>Rev</a:t>
            </a:r>
            <a:r>
              <a:rPr lang="es-MX" sz="1400" dirty="0"/>
              <a:t> Clin Esp. 2020;220(9):578---582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45C57A-0C93-28A4-2838-DBD36C34B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FAD92D3-A33A-9FB2-C395-CDA24880627A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506977C-B989-D07A-9CC8-FAE209EE4537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5BB1E1-BA5E-E210-BF55-712A1F20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4B43733-BDBF-AB27-D51F-797DFC1437AF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30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18291-2D89-30D0-0632-C34AE86B2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2E3B89E-D9A4-1536-FAD0-820E266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731"/>
            <a:ext cx="10515600" cy="76695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ELEMENTOS PARA LA ASISTENCIA COMPARTIDA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ECB5C2C-4AB6-ACFC-DA92-9D99689B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Identificar las participantes: cirujanos, internistas, administradores</a:t>
            </a:r>
          </a:p>
          <a:p>
            <a:r>
              <a:rPr lang="es-MX" dirty="0"/>
              <a:t>Definir roles y responsabilidades</a:t>
            </a:r>
          </a:p>
          <a:p>
            <a:r>
              <a:rPr lang="es-MX" dirty="0"/>
              <a:t>Identificar líderes para gestionar y evaluar periódicamente</a:t>
            </a:r>
          </a:p>
          <a:p>
            <a:r>
              <a:rPr lang="es-MX" dirty="0"/>
              <a:t>Obtener recursos y soporte (costo y financiamiento)</a:t>
            </a:r>
          </a:p>
          <a:p>
            <a:r>
              <a:rPr lang="es-MX" dirty="0"/>
              <a:t>Medir el rendimiento. Evaluar beneficios, indicadores clínicos, eficacia de la atención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DD00F4-148B-9AA6-385B-09ACBEBB741E}"/>
              </a:ext>
            </a:extLst>
          </p:cNvPr>
          <p:cNvSpPr txBox="1"/>
          <p:nvPr/>
        </p:nvSpPr>
        <p:spPr>
          <a:xfrm>
            <a:off x="137908" y="6176963"/>
            <a:ext cx="7214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Society of Hospital Medicine 2018. www.hospitalmedicine.com</a:t>
            </a:r>
            <a:endParaRPr lang="es-MX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8CA7AD-709D-5E5A-1D59-5BA36FEBE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754C82-7204-074B-827C-EFCCCA0CA703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C4070FC-AE6E-3C02-98A9-C9345DAF7DC8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4762D53-1007-CD5F-5D0E-F19AA611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CECEE36-6AED-4B90-4269-3CDE83B6C88B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14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8780-7EB6-A945-BD0C-249F66C2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F40125C-7855-DD2B-5D85-7E0978849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F3A7CB1-2073-D726-CDE3-B91ED02B2BBC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BFA4F0F-5A81-D2D0-02FD-5E73EAD2D80F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F6C649F-F65E-48E4-4409-4EC50CC38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FD5D681-1DB8-E3F5-E0D5-2D4BD52EC245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20F3839-A3F2-FDA1-45B8-E443FF16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704"/>
            <a:ext cx="10515600" cy="73931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CARACTERÍSTICAS DEL INTERNISTA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25AE55-8235-B976-A897-DADAD49D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90"/>
            <a:ext cx="7475376" cy="4198873"/>
          </a:xfrm>
        </p:spPr>
        <p:txBody>
          <a:bodyPr>
            <a:normAutofit fontScale="92500"/>
          </a:bodyPr>
          <a:lstStyle/>
          <a:p>
            <a:r>
              <a:rPr lang="es-MX" dirty="0"/>
              <a:t>Competencias basadas en evidencia (guías clínicas)</a:t>
            </a:r>
          </a:p>
          <a:p>
            <a:r>
              <a:rPr lang="es-MX" dirty="0"/>
              <a:t>Capacidad de adaptación (flexibilidad)</a:t>
            </a:r>
          </a:p>
          <a:p>
            <a:r>
              <a:rPr lang="es-MX" dirty="0"/>
              <a:t>Trabajo en equipo: coordinar con cirujano y anestesiólogo</a:t>
            </a:r>
          </a:p>
          <a:p>
            <a:r>
              <a:rPr lang="es-MX" dirty="0"/>
              <a:t>Resolutivo y pragmático. Capacidad de síntesis</a:t>
            </a:r>
          </a:p>
          <a:p>
            <a:r>
              <a:rPr lang="es-MX" dirty="0"/>
              <a:t>Centrarse en el motivo principal y dejar lo menos relevante para después</a:t>
            </a:r>
          </a:p>
          <a:p>
            <a:r>
              <a:rPr lang="es-MX" dirty="0"/>
              <a:t>Amplia responsabilidad sobre el paciente</a:t>
            </a:r>
          </a:p>
          <a:p>
            <a:r>
              <a:rPr lang="es-MX" dirty="0"/>
              <a:t>Buena comunicación y buscar consenso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105D7D-7137-EF20-AF9B-798C1F1209E0}"/>
              </a:ext>
            </a:extLst>
          </p:cNvPr>
          <p:cNvSpPr txBox="1"/>
          <p:nvPr/>
        </p:nvSpPr>
        <p:spPr>
          <a:xfrm>
            <a:off x="137908" y="6119336"/>
            <a:ext cx="84931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Montero Ruiz E. Asistencia compartida (</a:t>
            </a:r>
            <a:r>
              <a:rPr lang="es-MX" sz="1400" dirty="0" err="1"/>
              <a:t>comanagement</a:t>
            </a:r>
            <a:r>
              <a:rPr lang="es-MX" sz="1400" dirty="0"/>
              <a:t>). </a:t>
            </a:r>
            <a:r>
              <a:rPr lang="es-MX" sz="1400" dirty="0" err="1"/>
              <a:t>Rev</a:t>
            </a:r>
            <a:r>
              <a:rPr lang="es-MX" sz="1400" dirty="0"/>
              <a:t> Clin Esp. 2015. </a:t>
            </a:r>
          </a:p>
          <a:p>
            <a:r>
              <a:rPr lang="es-MX" sz="1400" dirty="0" err="1"/>
              <a:t>Fierbinţeanu-Braticevici</a:t>
            </a:r>
            <a:r>
              <a:rPr lang="es-MX" sz="1400" dirty="0"/>
              <a:t> et al. </a:t>
            </a:r>
            <a:r>
              <a:rPr lang="en-US" sz="1400" dirty="0"/>
              <a:t>Medical and surgical co-management – A strategy of improving the quality and outcomes of perioperative care. European Journal of Internal Medicine 61 (2019) 44</a:t>
            </a:r>
            <a:endParaRPr lang="es-MX" sz="1400" dirty="0"/>
          </a:p>
        </p:txBody>
      </p:sp>
      <p:pic>
        <p:nvPicPr>
          <p:cNvPr id="2050" name="Picture 2" descr="Internistas: 26% en interconsultas y asistencia compartida">
            <a:extLst>
              <a:ext uri="{FF2B5EF4-FFF2-40B4-BE49-F238E27FC236}">
                <a16:creationId xmlns:a16="http://schemas.microsoft.com/office/drawing/2014/main" id="{25BAF5B4-D0D0-F2B3-5FB8-62C1BBEB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46" y="2649893"/>
            <a:ext cx="4093702" cy="24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4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708D8-43E9-089C-C615-A5EB303A8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FA6EBCE-4F7B-A381-0193-F9603FDDA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CDCE737-A717-57AF-549C-A802E044D3B0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D4D48CA-2B34-DF58-D846-AEF75DF60BEB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9277A7E-C15D-A37C-335C-B58551C5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DC8C442-E398-E099-F06D-DC976B42A1C1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8CDE103-96E5-436A-CAD6-11331507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19"/>
            <a:ext cx="10515600" cy="73931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MEDICINA PERIOPERATORIA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5CC9D0-6CDB-D42A-E92E-55325400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10515600" cy="4002930"/>
          </a:xfrm>
        </p:spPr>
        <p:txBody>
          <a:bodyPr>
            <a:normAutofit/>
          </a:bodyPr>
          <a:lstStyle/>
          <a:p>
            <a:r>
              <a:rPr lang="es-MX" dirty="0"/>
              <a:t>Finalidad: conseguir las mejores condiciones del paciente para la intervención, que se realice de la forma más segura y eficaz, y con las menores complicaciones posibles</a:t>
            </a:r>
          </a:p>
          <a:p>
            <a:r>
              <a:rPr lang="es-MX" dirty="0"/>
              <a:t>Médico generalista</a:t>
            </a:r>
          </a:p>
          <a:p>
            <a:r>
              <a:rPr lang="es-MX" dirty="0"/>
              <a:t>Médico </a:t>
            </a:r>
            <a:r>
              <a:rPr lang="es-MX" dirty="0" err="1"/>
              <a:t>hospitalista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454836-521E-8348-9920-5E08AB8A571E}"/>
              </a:ext>
            </a:extLst>
          </p:cNvPr>
          <p:cNvSpPr txBox="1"/>
          <p:nvPr/>
        </p:nvSpPr>
        <p:spPr>
          <a:xfrm>
            <a:off x="137908" y="6176963"/>
            <a:ext cx="5068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Montero Ruiz E. Asistencia compartida (</a:t>
            </a:r>
            <a:r>
              <a:rPr lang="es-MX" sz="1400" dirty="0" err="1"/>
              <a:t>comanagement</a:t>
            </a:r>
            <a:r>
              <a:rPr lang="es-MX" sz="1400" dirty="0"/>
              <a:t>). </a:t>
            </a:r>
            <a:r>
              <a:rPr lang="es-MX" sz="1400" dirty="0" err="1"/>
              <a:t>Rev</a:t>
            </a:r>
            <a:r>
              <a:rPr lang="es-MX" sz="1400" dirty="0"/>
              <a:t> Clin Esp. 2015. http://dx.doi.org/10.1016/j.rce.2015.05.006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FD680B-F89B-50A0-D34B-C17D0104C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529" y="3094831"/>
            <a:ext cx="3372321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04C3573-CC40-926F-0CB3-63B29898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Nuevas perspectivas</a:t>
            </a:r>
          </a:p>
        </p:txBody>
      </p:sp>
      <p:pic>
        <p:nvPicPr>
          <p:cNvPr id="1026" name="Picture 2" descr="Medicina Interna - Centros Médicos Milenium">
            <a:extLst>
              <a:ext uri="{FF2B5EF4-FFF2-40B4-BE49-F238E27FC236}">
                <a16:creationId xmlns:a16="http://schemas.microsoft.com/office/drawing/2014/main" id="{E9A58DA7-BA30-F212-251E-705BBEDF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4" y="2995125"/>
            <a:ext cx="4357979" cy="29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42A825-D050-62C0-23BF-F7637485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70" y="1595534"/>
            <a:ext cx="6963740" cy="22700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163FA6-25D3-CBBD-9E6A-19B276CB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48" y="4252919"/>
            <a:ext cx="6940248" cy="20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39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0"/>
            <a:ext cx="972700" cy="99114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147115" y="305044"/>
            <a:ext cx="279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1B097F-CF45-4E2E-F45A-C4B003083500}"/>
              </a:ext>
            </a:extLst>
          </p:cNvPr>
          <p:cNvSpPr txBox="1"/>
          <p:nvPr/>
        </p:nvSpPr>
        <p:spPr>
          <a:xfrm>
            <a:off x="2341984" y="5355771"/>
            <a:ext cx="76977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Montserrat Medium" panose="00000600000000000000" pitchFamily="2" charset="0"/>
              </a:rPr>
              <a:t>Visítanos en:</a:t>
            </a:r>
          </a:p>
          <a:p>
            <a:pPr algn="ctr"/>
            <a:r>
              <a:rPr lang="es-MX" sz="2000" u="sng" dirty="0">
                <a:solidFill>
                  <a:srgbClr val="0070C0"/>
                </a:solidFill>
                <a:latin typeface="Montserrat Medium" panose="00000600000000000000" pitchFamily="2" charset="0"/>
                <a:hlinkClick r:id="rId3"/>
              </a:rPr>
              <a:t>https://medicinainterna.net.pe/</a:t>
            </a:r>
            <a:endParaRPr lang="es-MX" sz="2000" u="sng" dirty="0">
              <a:solidFill>
                <a:srgbClr val="0070C0"/>
              </a:solidFill>
              <a:latin typeface="Montserrat Medium" panose="00000600000000000000" pitchFamily="2" charset="0"/>
            </a:endParaRPr>
          </a:p>
          <a:p>
            <a:pPr algn="ctr"/>
            <a:r>
              <a:rPr lang="es-MX" sz="2000" b="1" dirty="0">
                <a:latin typeface="Segoe UI Historic" panose="020B0502040204020203" pitchFamily="34" charset="0"/>
              </a:rPr>
              <a:t>s</a:t>
            </a:r>
            <a:r>
              <a:rPr lang="es-MX" sz="2000" b="1" i="0" u="none" strike="noStrike" dirty="0">
                <a:effectLst/>
                <a:latin typeface="Segoe UI Historic" panose="020B0502040204020203" pitchFamily="34" charset="0"/>
              </a:rPr>
              <a:t>pmiperu </a:t>
            </a:r>
            <a:r>
              <a:rPr lang="es-MX" sz="2000" b="1" i="0" u="none" strike="noStrike" dirty="0">
                <a:solidFill>
                  <a:schemeClr val="accent1"/>
                </a:solidFill>
                <a:effectLst/>
                <a:latin typeface="Segoe UI Historic" panose="020B0502040204020203" pitchFamily="34" charset="0"/>
              </a:rPr>
              <a:t>(</a:t>
            </a:r>
            <a:r>
              <a:rPr lang="es-MX" sz="2000" dirty="0">
                <a:solidFill>
                  <a:srgbClr val="0070C0"/>
                </a:solidFill>
                <a:latin typeface="Montserrat Medium" panose="00000600000000000000" pitchFamily="2" charset="0"/>
              </a:rPr>
              <a:t>Facebook – Instagram – X)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Av. José Pardo N° 138 – Of. 401 Miraflores. Lima – Perú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73901" y="2691908"/>
            <a:ext cx="296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>
                <a:latin typeface="Montserrat Medium" panose="00000600000000000000" pitchFamily="2" charset="0"/>
              </a:rPr>
              <a:t>Gracias</a:t>
            </a:r>
            <a:endParaRPr lang="es-AR" sz="5400" dirty="0">
              <a:latin typeface="Montserrat Medium" panose="00000600000000000000" pitchFamily="2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0FC21B7-270F-EA14-22E3-2B3B2209A0BB}"/>
              </a:ext>
            </a:extLst>
          </p:cNvPr>
          <p:cNvGrpSpPr/>
          <p:nvPr/>
        </p:nvGrpSpPr>
        <p:grpSpPr>
          <a:xfrm>
            <a:off x="7259216" y="156756"/>
            <a:ext cx="4802155" cy="794620"/>
            <a:chOff x="7259216" y="156756"/>
            <a:chExt cx="4802155" cy="79462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E76918B-498E-CF19-D1D6-8571240A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216" y="156756"/>
              <a:ext cx="4802155" cy="79462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C7182DE-366D-53DA-B228-64D81FB2CC6E}"/>
                </a:ext>
              </a:extLst>
            </p:cNvPr>
            <p:cNvSpPr txBox="1"/>
            <p:nvPr/>
          </p:nvSpPr>
          <p:spPr>
            <a:xfrm>
              <a:off x="7259216" y="232941"/>
              <a:ext cx="4711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600" dirty="0">
                  <a:latin typeface="Arial Narrow" panose="020B0606020202030204" pitchFamily="34" charset="0"/>
                </a:rPr>
                <a:t> </a:t>
              </a:r>
              <a:r>
                <a:rPr lang="es-PE" sz="160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600" dirty="0">
                  <a:latin typeface="Arial Narrow" panose="020B0606020202030204" pitchFamily="34" charset="0"/>
                </a:rPr>
                <a:t> </a:t>
              </a:r>
              <a:r>
                <a:rPr lang="es-PE" sz="160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1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0"/>
            <a:ext cx="778026" cy="79277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81247" y="156756"/>
            <a:ext cx="281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B47F865-D634-9318-6E8E-6381C3843861}"/>
              </a:ext>
            </a:extLst>
          </p:cNvPr>
          <p:cNvGrpSpPr/>
          <p:nvPr/>
        </p:nvGrpSpPr>
        <p:grpSpPr>
          <a:xfrm>
            <a:off x="7259216" y="156756"/>
            <a:ext cx="4802155" cy="794620"/>
            <a:chOff x="7259216" y="156756"/>
            <a:chExt cx="4802155" cy="794620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216" y="156756"/>
              <a:ext cx="4802155" cy="79462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7259216" y="232941"/>
              <a:ext cx="4711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600" dirty="0">
                  <a:latin typeface="Arial Narrow" panose="020B0606020202030204" pitchFamily="34" charset="0"/>
                </a:rPr>
                <a:t> </a:t>
              </a:r>
              <a:r>
                <a:rPr lang="es-PE" sz="160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600" dirty="0">
                  <a:latin typeface="Arial Narrow" panose="020B0606020202030204" pitchFamily="34" charset="0"/>
                </a:rPr>
                <a:t> </a:t>
              </a:r>
              <a:r>
                <a:rPr lang="es-PE" sz="160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F27B39F-88F8-D2AE-9DD4-3FC6E21A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19"/>
            <a:ext cx="10515600" cy="739313"/>
          </a:xfrm>
        </p:spPr>
        <p:txBody>
          <a:bodyPr rtlCol="0"/>
          <a:lstStyle/>
          <a:p>
            <a:pPr rtl="0"/>
            <a:r>
              <a:rPr lang="es-MX" dirty="0"/>
              <a:t>Contenido de la presentación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200AA-1279-4863-6B1E-F0E41804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10515600" cy="4002930"/>
          </a:xfrm>
        </p:spPr>
        <p:txBody>
          <a:bodyPr/>
          <a:lstStyle/>
          <a:p>
            <a:r>
              <a:rPr lang="es-MX" dirty="0"/>
              <a:t>Características del sistema hospitalario</a:t>
            </a:r>
          </a:p>
          <a:p>
            <a:r>
              <a:rPr lang="es-MX" dirty="0"/>
              <a:t>El sistema de las interconsultas</a:t>
            </a:r>
          </a:p>
          <a:p>
            <a:r>
              <a:rPr lang="es-MX" dirty="0"/>
              <a:t>Asistencia compartida hospitalaria</a:t>
            </a:r>
          </a:p>
          <a:p>
            <a:r>
              <a:rPr lang="es-MX" dirty="0"/>
              <a:t>Evidencias de la asistencia compartida</a:t>
            </a:r>
          </a:p>
          <a:p>
            <a:r>
              <a:rPr lang="es-MX" dirty="0"/>
              <a:t>Características del médico internista en la asistencia compartida</a:t>
            </a:r>
          </a:p>
          <a:p>
            <a:r>
              <a:rPr lang="es-MX" dirty="0"/>
              <a:t>Oportunidades y nuevos ámbitos</a:t>
            </a:r>
          </a:p>
        </p:txBody>
      </p:sp>
    </p:spTree>
    <p:extLst>
      <p:ext uri="{BB962C8B-B14F-4D97-AF65-F5344CB8AC3E}">
        <p14:creationId xmlns:p14="http://schemas.microsoft.com/office/powerpoint/2010/main" val="323493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4947-17E9-4B59-1525-905D07153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A1C5207-A040-5CAF-7068-58FC12FFA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0CC14E4-BE94-CF92-84AB-4F95A92A437E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1038A8A-4F0F-44C1-BC01-8AC6D287CA4A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BA09DFA-368A-08B2-71E4-2E94520C3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69D374E-2202-8187-EF54-C164456A668D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33E3FD5-AA60-532F-4ACD-C90EDAC2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19"/>
            <a:ext cx="10515600" cy="73931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PACIENTES EN EL HOSPITAL - QUIRÚRGICOS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89D844-6282-43F5-3406-220817F8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10515600" cy="4002930"/>
          </a:xfrm>
        </p:spPr>
        <p:txBody>
          <a:bodyPr/>
          <a:lstStyle/>
          <a:p>
            <a:r>
              <a:rPr lang="es-MX" dirty="0"/>
              <a:t>Edad y comorbilidad creciente (60%). Situación médica compleja</a:t>
            </a:r>
          </a:p>
          <a:p>
            <a:r>
              <a:rPr lang="es-MX" dirty="0"/>
              <a:t>Comorbilidad: mayor complicación y mortalidad. Peor si hay retraso en el diagnóstico y tratamiento</a:t>
            </a:r>
          </a:p>
          <a:p>
            <a:r>
              <a:rPr lang="es-MX" dirty="0"/>
              <a:t>Alto % de suspensión de la intervención (23-46%)</a:t>
            </a:r>
          </a:p>
          <a:p>
            <a:r>
              <a:rPr lang="es-MX" dirty="0"/>
              <a:t>Número creciente de interconsultas a varios especialistas</a:t>
            </a:r>
          </a:p>
          <a:p>
            <a:r>
              <a:rPr lang="es-MX" dirty="0"/>
              <a:t>Formación especializada en área quirúrgica </a:t>
            </a:r>
          </a:p>
          <a:p>
            <a:r>
              <a:rPr lang="es-MX" dirty="0"/>
              <a:t>Organización asistencial: alta rotación (responsabilidad, errores, comunicación. Listas de espera)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113EA8-CEB8-534E-F2D9-A3E91A19ED22}"/>
              </a:ext>
            </a:extLst>
          </p:cNvPr>
          <p:cNvSpPr txBox="1"/>
          <p:nvPr/>
        </p:nvSpPr>
        <p:spPr>
          <a:xfrm>
            <a:off x="137908" y="6246491"/>
            <a:ext cx="5068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Montero Ruiz E. Asistencia compartida (</a:t>
            </a:r>
            <a:r>
              <a:rPr lang="es-MX" sz="1400" dirty="0" err="1"/>
              <a:t>comanagement</a:t>
            </a:r>
            <a:r>
              <a:rPr lang="es-MX" sz="1400" dirty="0"/>
              <a:t>). </a:t>
            </a:r>
            <a:r>
              <a:rPr lang="es-MX" sz="1400" dirty="0" err="1"/>
              <a:t>Rev</a:t>
            </a:r>
            <a:r>
              <a:rPr lang="es-MX" sz="1400" dirty="0"/>
              <a:t> Clin Esp. 2015. http://dx.doi.org/10.1016/j.rce.2015.05.006</a:t>
            </a:r>
          </a:p>
        </p:txBody>
      </p:sp>
    </p:spTree>
    <p:extLst>
      <p:ext uri="{BB962C8B-B14F-4D97-AF65-F5344CB8AC3E}">
        <p14:creationId xmlns:p14="http://schemas.microsoft.com/office/powerpoint/2010/main" val="235925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884F7-CCA8-FDF6-85D2-67A78D700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6678095-368A-38B7-7F42-288B781EE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485764-3ECE-9B42-6883-9AF4EC812A62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82660BD-C8B1-48C4-0C82-EB50D0CC7167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7684E18-2C88-E25D-0C4D-77DB8B20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B03DC6A-F69A-F433-38DE-B3379917C30C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D4E4F9-078B-9F66-3C59-B2F8C239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19"/>
            <a:ext cx="10515600" cy="73931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LA INTERCONSULTA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4D6660-4178-A103-4AB2-BA8190FA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10515600" cy="4002930"/>
          </a:xfrm>
        </p:spPr>
        <p:txBody>
          <a:bodyPr/>
          <a:lstStyle/>
          <a:p>
            <a:r>
              <a:rPr lang="es-MX" dirty="0"/>
              <a:t>Sistema habitual de colaboración entre servicios</a:t>
            </a:r>
          </a:p>
          <a:p>
            <a:r>
              <a:rPr lang="es-MX" dirty="0"/>
              <a:t>Se solicita: opinión sobre el diagnóstico, sugerencia terapéutica o asuma algún problema específico del paciente</a:t>
            </a:r>
          </a:p>
          <a:p>
            <a:r>
              <a:rPr lang="es-MX" dirty="0"/>
              <a:t>Inconvenientes: transferencia de responsabilidad, rechazo, urgencia, retraso, repetición injustificada (tratamiento y exámenes), comentarios confusos y contradictorios, costosas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1408C1-1213-8EB2-8356-2D6235E7BFD6}"/>
              </a:ext>
            </a:extLst>
          </p:cNvPr>
          <p:cNvSpPr txBox="1"/>
          <p:nvPr/>
        </p:nvSpPr>
        <p:spPr>
          <a:xfrm>
            <a:off x="212272" y="5835944"/>
            <a:ext cx="5068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Montero Ruiz E. Asistencia compartida (</a:t>
            </a:r>
            <a:r>
              <a:rPr lang="es-MX" sz="1400" dirty="0" err="1"/>
              <a:t>comanagement</a:t>
            </a:r>
            <a:r>
              <a:rPr lang="es-MX" sz="1400" dirty="0"/>
              <a:t>). </a:t>
            </a:r>
            <a:r>
              <a:rPr lang="es-MX" sz="1400" dirty="0" err="1"/>
              <a:t>Rev</a:t>
            </a:r>
            <a:r>
              <a:rPr lang="es-MX" sz="1400" dirty="0"/>
              <a:t> Clin Esp. 2015. http://dx.doi.org/10.1016/j.rce.2015.05.006</a:t>
            </a:r>
          </a:p>
        </p:txBody>
      </p:sp>
    </p:spTree>
    <p:extLst>
      <p:ext uri="{BB962C8B-B14F-4D97-AF65-F5344CB8AC3E}">
        <p14:creationId xmlns:p14="http://schemas.microsoft.com/office/powerpoint/2010/main" val="180386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31D9-F505-2F6A-F321-82B089BF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AE23031-D485-EB08-457A-27887BB08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8E19BD2-D9AF-6004-4560-E92E95965E15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6ED7275-C9AD-B343-F9C3-048F5555E3F6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7778CEE-CE35-C017-C77F-4F678C796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13EE00C-274E-112F-B456-0654ADBAB07B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A99DCC6-2633-05DA-B0B5-0B7AE9EB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19"/>
            <a:ext cx="10515600" cy="73931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LA ASISTENCIA COMPARTIDA </a:t>
            </a:r>
            <a:r>
              <a:rPr lang="es-MX" dirty="0"/>
              <a:t>(</a:t>
            </a:r>
            <a:r>
              <a:rPr lang="es-MX" dirty="0" err="1"/>
              <a:t>comanagement</a:t>
            </a:r>
            <a:r>
              <a:rPr lang="es-MX" dirty="0"/>
              <a:t>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E1BA6-A806-DCEF-F9E7-CBB51B50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10515600" cy="400293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Modelo colaborativo, centrado en el paciente</a:t>
            </a:r>
          </a:p>
          <a:p>
            <a:r>
              <a:rPr lang="es-MX" dirty="0"/>
              <a:t>Responsabilidad y autoridad compartidas en el manejo de un paciente hospitalizado</a:t>
            </a:r>
          </a:p>
          <a:p>
            <a:r>
              <a:rPr lang="es-MX" dirty="0"/>
              <a:t>En servicios quirúrgicos, un “especialista médico” se hace responsable de los problemas médicos del paciente, preexistentes o de nuevo diagnóstico, desde que ingresa en el servicio quirúrgico hasta su alta hospitalaria y sin necesidad de ser consultado</a:t>
            </a:r>
          </a:p>
          <a:p>
            <a:r>
              <a:rPr lang="es-MX" dirty="0"/>
              <a:t>Disminuye la preocupación del especialista quirúrgico por no diagnosticar problemas médicos serios, le da más tiempo para focalizarse en los aspectos propios de su ámbito de actuación y reduce los riesgos legales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DA4FD6-7DF8-F5CB-828B-187DDB980841}"/>
              </a:ext>
            </a:extLst>
          </p:cNvPr>
          <p:cNvSpPr txBox="1"/>
          <p:nvPr/>
        </p:nvSpPr>
        <p:spPr>
          <a:xfrm>
            <a:off x="137908" y="6053068"/>
            <a:ext cx="8493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Montero Ruiz E. Asistencia compartida (</a:t>
            </a:r>
            <a:r>
              <a:rPr lang="es-MX" sz="1200" dirty="0" err="1"/>
              <a:t>comanagement</a:t>
            </a:r>
            <a:r>
              <a:rPr lang="es-MX" sz="1200" dirty="0"/>
              <a:t>). </a:t>
            </a:r>
            <a:r>
              <a:rPr lang="es-MX" sz="1200" dirty="0" err="1"/>
              <a:t>Rev</a:t>
            </a:r>
            <a:r>
              <a:rPr lang="es-MX" sz="1200" dirty="0"/>
              <a:t> Clin Esp. 2015. </a:t>
            </a:r>
          </a:p>
          <a:p>
            <a:r>
              <a:rPr lang="es-MX" sz="1200" dirty="0" err="1"/>
              <a:t>Fierbinţeanu-Braticevici</a:t>
            </a:r>
            <a:r>
              <a:rPr lang="es-MX" sz="1200" dirty="0"/>
              <a:t> et al. </a:t>
            </a:r>
            <a:r>
              <a:rPr lang="en-US" sz="1200" dirty="0"/>
              <a:t>Medical and surgical co-management – A strategy of improving the quality and outcomes of perioperative care. European Journal of Internal Medicine 61 (2019) 44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287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CA7830-87C3-EECF-FFB4-35F57F5F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1037891"/>
            <a:ext cx="7821116" cy="47822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259250-5826-1076-66A9-226B4654ADBB}"/>
              </a:ext>
            </a:extLst>
          </p:cNvPr>
          <p:cNvSpPr txBox="1"/>
          <p:nvPr/>
        </p:nvSpPr>
        <p:spPr>
          <a:xfrm>
            <a:off x="3051110" y="6316824"/>
            <a:ext cx="474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Montero E. Asistencia compartida, Elsevier. 2023</a:t>
            </a:r>
          </a:p>
        </p:txBody>
      </p:sp>
    </p:spTree>
    <p:extLst>
      <p:ext uri="{BB962C8B-B14F-4D97-AF65-F5344CB8AC3E}">
        <p14:creationId xmlns:p14="http://schemas.microsoft.com/office/powerpoint/2010/main" val="308940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8AD65B3-8FC5-8B02-EB70-D4E7924E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731"/>
            <a:ext cx="10515600" cy="766957"/>
          </a:xfrm>
        </p:spPr>
        <p:txBody>
          <a:bodyPr/>
          <a:lstStyle/>
          <a:p>
            <a:r>
              <a:rPr lang="es-MX" dirty="0"/>
              <a:t>EVIDENCIAS DE LA ASISTENCIA COMPARTIDA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2EF5A6E-4834-3B81-C04D-BB0795769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Impacto en indicadores clínicos, eficiencia y satisfacción con la atención</a:t>
            </a:r>
          </a:p>
          <a:p>
            <a:r>
              <a:rPr lang="es-MX" dirty="0"/>
              <a:t>Menor mortalidad, mayor seguridad y menor dolor</a:t>
            </a:r>
          </a:p>
          <a:p>
            <a:r>
              <a:rPr lang="es-MX" dirty="0"/>
              <a:t>Menos complicaciones médicas: infecciones urinarias, fiebre, hiponatremia</a:t>
            </a:r>
          </a:p>
          <a:p>
            <a:r>
              <a:rPr lang="es-MX" dirty="0"/>
              <a:t>Menor estancia, menor tiempo operatorio, menores readmisiones a 30 días, menores consultas y costos</a:t>
            </a:r>
          </a:p>
          <a:p>
            <a:r>
              <a:rPr lang="es-MX" dirty="0"/>
              <a:t>Cirujanos y enfermeras prefieren este modelo al tradicional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65E42D-0567-44C4-977D-00C75CC945F2}"/>
              </a:ext>
            </a:extLst>
          </p:cNvPr>
          <p:cNvSpPr txBox="1"/>
          <p:nvPr/>
        </p:nvSpPr>
        <p:spPr>
          <a:xfrm>
            <a:off x="137908" y="6176963"/>
            <a:ext cx="7214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/>
              <a:t>Fierbinţeanu-Braticevici</a:t>
            </a:r>
            <a:r>
              <a:rPr lang="es-MX" sz="1400" dirty="0"/>
              <a:t> et al. </a:t>
            </a:r>
            <a:r>
              <a:rPr lang="en-US" sz="1400" dirty="0"/>
              <a:t>Medical and surgical co-management – A strategy of improving the quality and outcomes of perioperative care. European Journal of Internal Medicine 61 (2019) 44</a:t>
            </a:r>
            <a:endParaRPr lang="es-MX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F30221-2E81-516B-A3C8-B4EC958A2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" y="158601"/>
            <a:ext cx="561888" cy="5725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3DC9FB-8DC4-F991-8AB0-79EEE2F48718}"/>
              </a:ext>
            </a:extLst>
          </p:cNvPr>
          <p:cNvSpPr txBox="1"/>
          <p:nvPr/>
        </p:nvSpPr>
        <p:spPr>
          <a:xfrm>
            <a:off x="699796" y="181024"/>
            <a:ext cx="28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  PERUANA</a:t>
            </a:r>
          </a:p>
          <a:p>
            <a:r>
              <a:rPr lang="es-PE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MEDICINA INTERNA</a:t>
            </a:r>
            <a:endParaRPr lang="es-A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290982C-A95F-C1DE-0A6B-81E6CE554FF8}"/>
              </a:ext>
            </a:extLst>
          </p:cNvPr>
          <p:cNvGrpSpPr/>
          <p:nvPr/>
        </p:nvGrpSpPr>
        <p:grpSpPr>
          <a:xfrm>
            <a:off x="8826759" y="156757"/>
            <a:ext cx="3234612" cy="535236"/>
            <a:chOff x="8826759" y="156757"/>
            <a:chExt cx="3234612" cy="535236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609F28B-5B6C-4866-C3CD-5A7A12112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59" y="156757"/>
              <a:ext cx="3234612" cy="535236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9E83EF2-0DEA-9748-7B70-8B28E1588079}"/>
                </a:ext>
              </a:extLst>
            </p:cNvPr>
            <p:cNvSpPr txBox="1"/>
            <p:nvPr/>
          </p:nvSpPr>
          <p:spPr>
            <a:xfrm>
              <a:off x="8826759" y="232941"/>
              <a:ext cx="31444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INTERNACIONAL Y </a:t>
              </a:r>
              <a:r>
                <a:rPr lang="es-PE" sz="10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XLVI</a:t>
              </a:r>
              <a:r>
                <a:rPr lang="es-PE" sz="1050" dirty="0">
                  <a:latin typeface="Arial Narrow" panose="020B0606020202030204" pitchFamily="34" charset="0"/>
                </a:rPr>
                <a:t> </a:t>
              </a:r>
              <a:r>
                <a:rPr lang="es-PE" sz="1050" dirty="0">
                  <a:solidFill>
                    <a:srgbClr val="66CCFF"/>
                  </a:solidFill>
                  <a:latin typeface="Arial Narrow" panose="020B0606020202030204" pitchFamily="34" charset="0"/>
                </a:rPr>
                <a:t>CURSO DE TERAPÉUTICA Y PREVENCIÓN EN MEDICINA INTERNA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28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18BCE43-C2AD-AB2C-E5FC-9C78C47F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Comanagement</a:t>
            </a:r>
            <a:r>
              <a:rPr lang="en-US" b="1" dirty="0">
                <a:solidFill>
                  <a:srgbClr val="0070C0"/>
                </a:solidFill>
              </a:rPr>
              <a:t> of Surgical Patients Between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Neurosurgeons and Hospitalists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69FE6-B914-D4E8-9B8B-7E496131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University of California, San Francisco, USA</a:t>
            </a:r>
            <a:r>
              <a:rPr lang="es-MX" dirty="0"/>
              <a:t>. 2005-2008</a:t>
            </a:r>
          </a:p>
          <a:p>
            <a:pPr marL="0" indent="0">
              <a:buNone/>
            </a:pPr>
            <a:r>
              <a:rPr lang="es-MX" dirty="0"/>
              <a:t>Retrospectivo. 918 pacientes, Edad 54 años (+/-15.6). Femenino 50.8%</a:t>
            </a:r>
          </a:p>
          <a:p>
            <a:r>
              <a:rPr lang="es-MX" dirty="0"/>
              <a:t>No variación en mortalidad, readmisiones ni estancia hospitalaria</a:t>
            </a:r>
          </a:p>
          <a:p>
            <a:r>
              <a:rPr lang="es-MX" dirty="0"/>
              <a:t>Datos inconsistentes en la satisfacción del paciente</a:t>
            </a:r>
          </a:p>
          <a:p>
            <a:r>
              <a:rPr lang="es-MX" dirty="0"/>
              <a:t>Mejor percepción de la calidad de atención asistencial por enfermeras y otro personal de salud</a:t>
            </a:r>
          </a:p>
          <a:p>
            <a:r>
              <a:rPr lang="es-MX" dirty="0"/>
              <a:t>Disminución de costes ($ 1439 por ingreso)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3F0A1C-FF1D-177D-5BFE-507AE68F8131}"/>
              </a:ext>
            </a:extLst>
          </p:cNvPr>
          <p:cNvSpPr txBox="1"/>
          <p:nvPr/>
        </p:nvSpPr>
        <p:spPr>
          <a:xfrm>
            <a:off x="529512" y="5853797"/>
            <a:ext cx="7597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Auerbach et al. </a:t>
            </a:r>
            <a:r>
              <a:rPr lang="en-US" dirty="0" err="1"/>
              <a:t>Comanagement</a:t>
            </a:r>
            <a:r>
              <a:rPr lang="en-US" dirty="0"/>
              <a:t> of Surgical Patients Between Neurosurgeons and Hospitalists</a:t>
            </a:r>
            <a:r>
              <a:rPr lang="es-MX" dirty="0"/>
              <a:t>. </a:t>
            </a:r>
            <a:r>
              <a:rPr lang="es-MX" dirty="0" err="1"/>
              <a:t>Arch</a:t>
            </a:r>
            <a:r>
              <a:rPr lang="es-MX" dirty="0"/>
              <a:t> </a:t>
            </a:r>
            <a:r>
              <a:rPr lang="es-MX" dirty="0" err="1"/>
              <a:t>Intern</a:t>
            </a:r>
            <a:r>
              <a:rPr lang="es-MX" dirty="0"/>
              <a:t> </a:t>
            </a:r>
            <a:r>
              <a:rPr lang="es-MX" dirty="0" err="1"/>
              <a:t>Med</a:t>
            </a:r>
            <a:r>
              <a:rPr lang="es-MX" dirty="0"/>
              <a:t>. 2010;170(22):2004-2010</a:t>
            </a:r>
          </a:p>
        </p:txBody>
      </p:sp>
    </p:spTree>
    <p:extLst>
      <p:ext uri="{BB962C8B-B14F-4D97-AF65-F5344CB8AC3E}">
        <p14:creationId xmlns:p14="http://schemas.microsoft.com/office/powerpoint/2010/main" val="75491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4088-2AF5-43EA-22F5-D659F4A1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F3A4A0-F09D-2B83-9ACA-0657884A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002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Hospital Universitario Príncipe de Asturias, Alcalá de Henares, Madrid, España. 2013</a:t>
            </a:r>
          </a:p>
          <a:p>
            <a:pPr marL="0" indent="0">
              <a:buNone/>
            </a:pPr>
            <a:r>
              <a:rPr lang="es-MX" dirty="0"/>
              <a:t>Estudio retrospectivo. 817 pacientes. Edad 47.2 años. 40% de urgencia</a:t>
            </a:r>
          </a:p>
          <a:p>
            <a:r>
              <a:rPr lang="es-MX" dirty="0"/>
              <a:t>Incrementos del 20,6% en el número de diagnósticos </a:t>
            </a:r>
          </a:p>
          <a:p>
            <a:r>
              <a:rPr lang="es-MX" dirty="0"/>
              <a:t>El índice de comorbilidad de </a:t>
            </a:r>
            <a:r>
              <a:rPr lang="es-MX" dirty="0" err="1"/>
              <a:t>Charlson</a:t>
            </a:r>
            <a:r>
              <a:rPr lang="es-MX" dirty="0"/>
              <a:t> aumentó 46,2%</a:t>
            </a:r>
          </a:p>
          <a:p>
            <a:r>
              <a:rPr lang="es-MX" dirty="0"/>
              <a:t>La estancia media ajustada se redujo en 0,5 días (17.2%). </a:t>
            </a:r>
          </a:p>
          <a:p>
            <a:r>
              <a:rPr lang="es-MX" dirty="0"/>
              <a:t>Disminución de costos: 131.946 €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404B8D-9DA7-01BC-209A-A170F62DD214}"/>
              </a:ext>
            </a:extLst>
          </p:cNvPr>
          <p:cNvSpPr txBox="1"/>
          <p:nvPr/>
        </p:nvSpPr>
        <p:spPr>
          <a:xfrm>
            <a:off x="529513" y="585379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Cirugía Plástica Ibero-Latinoamericana 2021;47(2). http://dx.doi.org/10.4321/S0376-78922021000200008</a:t>
            </a:r>
          </a:p>
        </p:txBody>
      </p:sp>
      <p:sp>
        <p:nvSpPr>
          <p:cNvPr id="2" name="Título 7">
            <a:extLst>
              <a:ext uri="{FF2B5EF4-FFF2-40B4-BE49-F238E27FC236}">
                <a16:creationId xmlns:a16="http://schemas.microsoft.com/office/drawing/2014/main" id="{2A9FB44F-0015-5FA4-1536-971BE22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</a:rPr>
              <a:t>Asistencia compartida (</a:t>
            </a:r>
            <a:r>
              <a:rPr lang="es-MX" b="1" dirty="0" err="1">
                <a:solidFill>
                  <a:srgbClr val="0070C0"/>
                </a:solidFill>
              </a:rPr>
              <a:t>comanagement</a:t>
            </a:r>
            <a:r>
              <a:rPr lang="es-MX" b="1" dirty="0">
                <a:solidFill>
                  <a:srgbClr val="0070C0"/>
                </a:solidFill>
              </a:rPr>
              <a:t>) con Medicina Interna en el Servicio de Ginecología</a:t>
            </a:r>
          </a:p>
        </p:txBody>
      </p:sp>
    </p:spTree>
    <p:extLst>
      <p:ext uri="{BB962C8B-B14F-4D97-AF65-F5344CB8AC3E}">
        <p14:creationId xmlns:p14="http://schemas.microsoft.com/office/powerpoint/2010/main" val="909641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6354</TotalTime>
  <Words>1595</Words>
  <Application>Microsoft Office PowerPoint</Application>
  <PresentationFormat>Panorámica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Impact</vt:lpstr>
      <vt:lpstr>Montserrat ExtraBold</vt:lpstr>
      <vt:lpstr>Montserrat Medium</vt:lpstr>
      <vt:lpstr>Segoe UI Historic</vt:lpstr>
      <vt:lpstr>Tema de Office</vt:lpstr>
      <vt:lpstr>Presentación de PowerPoint</vt:lpstr>
      <vt:lpstr>Contenido de la presentación</vt:lpstr>
      <vt:lpstr>PACIENTES EN EL HOSPITAL - QUIRÚRGICOS</vt:lpstr>
      <vt:lpstr>LA INTERCONSULTA</vt:lpstr>
      <vt:lpstr>LA ASISTENCIA COMPARTIDA (comanagement)</vt:lpstr>
      <vt:lpstr>Presentación de PowerPoint</vt:lpstr>
      <vt:lpstr>EVIDENCIAS DE LA ASISTENCIA COMPARTIDA</vt:lpstr>
      <vt:lpstr>Comanagement of Surgical Patients Between Neurosurgeons and Hospitalists</vt:lpstr>
      <vt:lpstr>Asistencia compartida (comanagement) con Medicina Interna en el Servicio de Ginecología</vt:lpstr>
      <vt:lpstr>Presentación de PowerPoint</vt:lpstr>
      <vt:lpstr>Asistencia compartida y manejo interdisciplinario en pacientes quirúrgicos. Argentina</vt:lpstr>
      <vt:lpstr>Clinical Outcomes of Orthopedic Surgery Comanagement by Internal Medicine Advanced Practice Clinicians</vt:lpstr>
      <vt:lpstr>Presentación de PowerPoint</vt:lpstr>
      <vt:lpstr>¿Cuándo ASISTENCIA COMPARTIDA (Shared care)?</vt:lpstr>
      <vt:lpstr>ELEMENTOS PARA LA ASISTENCIA COMPARTIDA</vt:lpstr>
      <vt:lpstr>CARACTERÍSTICAS DEL INTERNISTA</vt:lpstr>
      <vt:lpstr>MEDICINA PERIOPERATORIA</vt:lpstr>
      <vt:lpstr>Nuevas perspectivas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David Urquizo</cp:lastModifiedBy>
  <cp:revision>16</cp:revision>
  <dcterms:created xsi:type="dcterms:W3CDTF">2024-10-16T23:09:06Z</dcterms:created>
  <dcterms:modified xsi:type="dcterms:W3CDTF">2025-03-27T00:14:13Z</dcterms:modified>
</cp:coreProperties>
</file>