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sldIdLst>
    <p:sldId id="742" r:id="rId2"/>
    <p:sldId id="743" r:id="rId3"/>
    <p:sldId id="746" r:id="rId4"/>
    <p:sldId id="744" r:id="rId5"/>
    <p:sldId id="745" r:id="rId6"/>
    <p:sldId id="728" r:id="rId7"/>
    <p:sldId id="747" r:id="rId8"/>
    <p:sldId id="729" r:id="rId9"/>
    <p:sldId id="734" r:id="rId10"/>
    <p:sldId id="722" r:id="rId11"/>
    <p:sldId id="732" r:id="rId12"/>
    <p:sldId id="730" r:id="rId13"/>
    <p:sldId id="736" r:id="rId14"/>
    <p:sldId id="759" r:id="rId15"/>
    <p:sldId id="760" r:id="rId16"/>
    <p:sldId id="762" r:id="rId17"/>
    <p:sldId id="765" r:id="rId18"/>
    <p:sldId id="763" r:id="rId19"/>
    <p:sldId id="751" r:id="rId20"/>
    <p:sldId id="752" r:id="rId21"/>
    <p:sldId id="754" r:id="rId22"/>
    <p:sldId id="755" r:id="rId23"/>
    <p:sldId id="757" r:id="rId24"/>
    <p:sldId id="758" r:id="rId25"/>
    <p:sldId id="764" r:id="rId26"/>
    <p:sldId id="7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49" autoAdjust="0"/>
  </p:normalViewPr>
  <p:slideViewPr>
    <p:cSldViewPr>
      <p:cViewPr varScale="1">
        <p:scale>
          <a:sx n="83" d="100"/>
          <a:sy n="83" d="100"/>
        </p:scale>
        <p:origin x="13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F1F7D-0E2E-48EC-8C41-310BDBA44825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8244A-5446-481E-8C80-7ABC8D1C66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43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244A-5446-481E-8C80-7ABC8D1C666B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830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244A-5446-481E-8C80-7ABC8D1C666B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008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244A-5446-481E-8C80-7ABC8D1C666B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856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244A-5446-481E-8C80-7ABC8D1C666B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298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80278-CAB4-1707-7E69-7E94A40B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9141A7F-022C-0F34-EBAF-A62DBE8C6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6B5569D-1E59-44D8-624F-4824AB36D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0DF406-480A-7C52-04B3-1D2608569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244A-5446-481E-8C80-7ABC8D1C666B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269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A887B-E9F0-4508-E90F-1BD9B6882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DF2AE33-F692-614C-BD38-55C3593E2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6D411E0-EBBE-325D-782C-63FBB2AEE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23DDB6-A621-FE2C-97D7-012EC5C1F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244A-5446-481E-8C80-7ABC8D1C666B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010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42343-7F15-4D2C-4CAB-945F88342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907306-9980-2BE2-0E83-A6AB68B35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DAB127-D814-B62A-A7F7-2952D3010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9B5805-0A27-EFB4-2B97-E8E0D9F86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244A-5446-481E-8C80-7ABC8D1C666B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584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41F80-4D8C-6FC7-0622-A27BF5AB2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FB695D-4C19-82E1-1E52-53FC7986D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C70CD33-0985-E5A1-B955-68C6B72B5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23E6FE-9FD8-A773-0F36-445F1B2EA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244A-5446-481E-8C80-7ABC8D1C666B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294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21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6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6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 userDrawn="1"/>
        </p:nvSpPr>
        <p:spPr>
          <a:xfrm>
            <a:off x="323530" y="692700"/>
            <a:ext cx="5112568" cy="11099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chemeClr val="bg1"/>
                </a:solidFill>
              </a:rPr>
              <a:t>Título Principal</a:t>
            </a:r>
          </a:p>
        </p:txBody>
      </p:sp>
      <p:sp>
        <p:nvSpPr>
          <p:cNvPr id="5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57200" y="2636912"/>
            <a:ext cx="44748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 título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56822A37-9FE2-43EA-9057-0E746F5EFF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5949284"/>
            <a:ext cx="790897" cy="790897"/>
          </a:xfrm>
          <a:prstGeom prst="rect">
            <a:avLst/>
          </a:prstGeom>
        </p:spPr>
      </p:pic>
      <p:sp>
        <p:nvSpPr>
          <p:cNvPr id="8" name="object 13">
            <a:extLst>
              <a:ext uri="{FF2B5EF4-FFF2-40B4-BE49-F238E27FC236}">
                <a16:creationId xmlns:a16="http://schemas.microsoft.com/office/drawing/2014/main" id="{B5F781DA-91CF-485E-A1C8-EA06DA8EF268}"/>
              </a:ext>
            </a:extLst>
          </p:cNvPr>
          <p:cNvSpPr/>
          <p:nvPr userDrawn="1"/>
        </p:nvSpPr>
        <p:spPr>
          <a:xfrm>
            <a:off x="16114" y="6492878"/>
            <a:ext cx="5564000" cy="328873"/>
          </a:xfrm>
          <a:custGeom>
            <a:avLst/>
            <a:gdLst/>
            <a:ahLst/>
            <a:cxnLst/>
            <a:rect l="l" t="t" r="r" b="b"/>
            <a:pathLst>
              <a:path w="411479" h="886460">
                <a:moveTo>
                  <a:pt x="411314" y="886358"/>
                </a:moveTo>
                <a:lnTo>
                  <a:pt x="0" y="886358"/>
                </a:lnTo>
                <a:lnTo>
                  <a:pt x="0" y="0"/>
                </a:lnTo>
                <a:lnTo>
                  <a:pt x="411314" y="0"/>
                </a:lnTo>
                <a:lnTo>
                  <a:pt x="411314" y="886358"/>
                </a:lnTo>
                <a:close/>
              </a:path>
            </a:pathLst>
          </a:custGeom>
          <a:solidFill>
            <a:srgbClr val="FFBE05"/>
          </a:solidFill>
        </p:spPr>
        <p:txBody>
          <a:bodyPr wrap="square" lIns="0" tIns="0" rIns="0" bIns="0" rtlCol="0"/>
          <a:lstStyle/>
          <a:p>
            <a:endParaRPr sz="1800" spc="-15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CB6D6-6DF2-42C5-90CB-25A255A6BD06}"/>
              </a:ext>
            </a:extLst>
          </p:cNvPr>
          <p:cNvSpPr txBox="1"/>
          <p:nvPr userDrawn="1"/>
        </p:nvSpPr>
        <p:spPr>
          <a:xfrm>
            <a:off x="323530" y="6505603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Programa de Educación Continua en Salud  I edufcm.unah.edu.hn</a:t>
            </a:r>
          </a:p>
        </p:txBody>
      </p:sp>
    </p:spTree>
    <p:extLst>
      <p:ext uri="{BB962C8B-B14F-4D97-AF65-F5344CB8AC3E}">
        <p14:creationId xmlns:p14="http://schemas.microsoft.com/office/powerpoint/2010/main" val="149448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" y="9766"/>
            <a:ext cx="9142984" cy="6858000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512291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/>
              <a:t>Contenido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871B7E08-BC8D-4926-854D-BBA641C06B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893630"/>
            <a:ext cx="648072" cy="648072"/>
          </a:xfrm>
          <a:prstGeom prst="rect">
            <a:avLst/>
          </a:prstGeom>
        </p:spPr>
      </p:pic>
      <p:sp>
        <p:nvSpPr>
          <p:cNvPr id="7" name="object 12">
            <a:extLst>
              <a:ext uri="{FF2B5EF4-FFF2-40B4-BE49-F238E27FC236}">
                <a16:creationId xmlns:a16="http://schemas.microsoft.com/office/drawing/2014/main" id="{500105B4-847A-4DA2-A927-4DB586B2B067}"/>
              </a:ext>
            </a:extLst>
          </p:cNvPr>
          <p:cNvSpPr/>
          <p:nvPr userDrawn="1"/>
        </p:nvSpPr>
        <p:spPr>
          <a:xfrm>
            <a:off x="3851920" y="6669360"/>
            <a:ext cx="5184576" cy="198406"/>
          </a:xfrm>
          <a:custGeom>
            <a:avLst/>
            <a:gdLst/>
            <a:ahLst/>
            <a:cxnLst/>
            <a:rect l="l" t="t" r="r" b="b"/>
            <a:pathLst>
              <a:path w="10058400" h="1353184">
                <a:moveTo>
                  <a:pt x="0" y="1352575"/>
                </a:moveTo>
                <a:lnTo>
                  <a:pt x="10058400" y="1352575"/>
                </a:lnTo>
                <a:lnTo>
                  <a:pt x="10058400" y="0"/>
                </a:lnTo>
                <a:lnTo>
                  <a:pt x="0" y="0"/>
                </a:lnTo>
                <a:lnTo>
                  <a:pt x="0" y="1352575"/>
                </a:lnTo>
                <a:close/>
              </a:path>
            </a:pathLst>
          </a:custGeom>
          <a:solidFill>
            <a:srgbClr val="00397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ADBE77-C2D7-4358-B6A5-C5B20D6A9324}"/>
              </a:ext>
            </a:extLst>
          </p:cNvPr>
          <p:cNvSpPr txBox="1"/>
          <p:nvPr userDrawn="1"/>
        </p:nvSpPr>
        <p:spPr>
          <a:xfrm>
            <a:off x="4355976" y="6571824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Programa de Educación Continua en Salud  I edufcm.unah.edu.hn</a:t>
            </a:r>
          </a:p>
        </p:txBody>
      </p:sp>
    </p:spTree>
    <p:extLst>
      <p:ext uri="{BB962C8B-B14F-4D97-AF65-F5344CB8AC3E}">
        <p14:creationId xmlns:p14="http://schemas.microsoft.com/office/powerpoint/2010/main" val="1228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4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423621" y="116632"/>
            <a:ext cx="5122912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FDAB672C-CDE8-4FDD-9EEC-375CF5C1B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14" y="5877272"/>
            <a:ext cx="648072" cy="648072"/>
          </a:xfrm>
          <a:prstGeom prst="rect">
            <a:avLst/>
          </a:prstGeom>
        </p:spPr>
      </p:pic>
      <p:sp>
        <p:nvSpPr>
          <p:cNvPr id="7" name="object 12">
            <a:extLst>
              <a:ext uri="{FF2B5EF4-FFF2-40B4-BE49-F238E27FC236}">
                <a16:creationId xmlns:a16="http://schemas.microsoft.com/office/drawing/2014/main" id="{0B4C84FF-2D3C-45A0-B910-E88794324DA7}"/>
              </a:ext>
            </a:extLst>
          </p:cNvPr>
          <p:cNvSpPr/>
          <p:nvPr userDrawn="1"/>
        </p:nvSpPr>
        <p:spPr>
          <a:xfrm>
            <a:off x="3851920" y="6669360"/>
            <a:ext cx="5184576" cy="198406"/>
          </a:xfrm>
          <a:custGeom>
            <a:avLst/>
            <a:gdLst/>
            <a:ahLst/>
            <a:cxnLst/>
            <a:rect l="l" t="t" r="r" b="b"/>
            <a:pathLst>
              <a:path w="10058400" h="1353184">
                <a:moveTo>
                  <a:pt x="0" y="1352575"/>
                </a:moveTo>
                <a:lnTo>
                  <a:pt x="10058400" y="1352575"/>
                </a:lnTo>
                <a:lnTo>
                  <a:pt x="10058400" y="0"/>
                </a:lnTo>
                <a:lnTo>
                  <a:pt x="0" y="0"/>
                </a:lnTo>
                <a:lnTo>
                  <a:pt x="0" y="1352575"/>
                </a:lnTo>
                <a:close/>
              </a:path>
            </a:pathLst>
          </a:custGeom>
          <a:solidFill>
            <a:srgbClr val="00397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D0E5A2-52C7-4C5B-BA97-FE4BCB9EB8C7}"/>
              </a:ext>
            </a:extLst>
          </p:cNvPr>
          <p:cNvSpPr txBox="1"/>
          <p:nvPr userDrawn="1"/>
        </p:nvSpPr>
        <p:spPr>
          <a:xfrm>
            <a:off x="4355976" y="6571824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Programa de Educación Continua en Salud  I edufcm.unah.edu.hn</a:t>
            </a:r>
          </a:p>
        </p:txBody>
      </p:sp>
    </p:spTree>
    <p:extLst>
      <p:ext uri="{BB962C8B-B14F-4D97-AF65-F5344CB8AC3E}">
        <p14:creationId xmlns:p14="http://schemas.microsoft.com/office/powerpoint/2010/main" val="244709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4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512291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5339AB57-7A23-4D7A-82DF-F3B46AE486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14" y="5877272"/>
            <a:ext cx="648072" cy="648072"/>
          </a:xfrm>
          <a:prstGeom prst="rect">
            <a:avLst/>
          </a:prstGeom>
        </p:spPr>
      </p:pic>
      <p:sp>
        <p:nvSpPr>
          <p:cNvPr id="7" name="object 12">
            <a:extLst>
              <a:ext uri="{FF2B5EF4-FFF2-40B4-BE49-F238E27FC236}">
                <a16:creationId xmlns:a16="http://schemas.microsoft.com/office/drawing/2014/main" id="{6FFF5989-417D-46CB-8829-5D98E23D5012}"/>
              </a:ext>
            </a:extLst>
          </p:cNvPr>
          <p:cNvSpPr/>
          <p:nvPr userDrawn="1"/>
        </p:nvSpPr>
        <p:spPr>
          <a:xfrm>
            <a:off x="3851920" y="6669360"/>
            <a:ext cx="5184576" cy="198406"/>
          </a:xfrm>
          <a:custGeom>
            <a:avLst/>
            <a:gdLst/>
            <a:ahLst/>
            <a:cxnLst/>
            <a:rect l="l" t="t" r="r" b="b"/>
            <a:pathLst>
              <a:path w="10058400" h="1353184">
                <a:moveTo>
                  <a:pt x="0" y="1352575"/>
                </a:moveTo>
                <a:lnTo>
                  <a:pt x="10058400" y="1352575"/>
                </a:lnTo>
                <a:lnTo>
                  <a:pt x="10058400" y="0"/>
                </a:lnTo>
                <a:lnTo>
                  <a:pt x="0" y="0"/>
                </a:lnTo>
                <a:lnTo>
                  <a:pt x="0" y="1352575"/>
                </a:lnTo>
                <a:close/>
              </a:path>
            </a:pathLst>
          </a:custGeom>
          <a:solidFill>
            <a:srgbClr val="00397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DE4B73-96E1-443F-80E5-675EE4AB285D}"/>
              </a:ext>
            </a:extLst>
          </p:cNvPr>
          <p:cNvSpPr txBox="1"/>
          <p:nvPr userDrawn="1"/>
        </p:nvSpPr>
        <p:spPr>
          <a:xfrm>
            <a:off x="4355976" y="6571824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Programa de Educación Continua en Salud  I edufcm.unah.edu.hn</a:t>
            </a:r>
          </a:p>
        </p:txBody>
      </p:sp>
    </p:spTree>
    <p:extLst>
      <p:ext uri="{BB962C8B-B14F-4D97-AF65-F5344CB8AC3E}">
        <p14:creationId xmlns:p14="http://schemas.microsoft.com/office/powerpoint/2010/main" val="340591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512291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/>
              <a:t>Contenido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70E6796C-BA86-42E0-AC64-B6B8980039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14" y="5877272"/>
            <a:ext cx="648072" cy="648072"/>
          </a:xfrm>
          <a:prstGeom prst="rect">
            <a:avLst/>
          </a:prstGeom>
        </p:spPr>
      </p:pic>
      <p:sp>
        <p:nvSpPr>
          <p:cNvPr id="6" name="object 12">
            <a:extLst>
              <a:ext uri="{FF2B5EF4-FFF2-40B4-BE49-F238E27FC236}">
                <a16:creationId xmlns:a16="http://schemas.microsoft.com/office/drawing/2014/main" id="{F54251BE-2CE4-4187-B73A-29D6D4672437}"/>
              </a:ext>
            </a:extLst>
          </p:cNvPr>
          <p:cNvSpPr/>
          <p:nvPr userDrawn="1"/>
        </p:nvSpPr>
        <p:spPr>
          <a:xfrm>
            <a:off x="3851920" y="6669360"/>
            <a:ext cx="5184576" cy="198406"/>
          </a:xfrm>
          <a:custGeom>
            <a:avLst/>
            <a:gdLst/>
            <a:ahLst/>
            <a:cxnLst/>
            <a:rect l="l" t="t" r="r" b="b"/>
            <a:pathLst>
              <a:path w="10058400" h="1353184">
                <a:moveTo>
                  <a:pt x="0" y="1352575"/>
                </a:moveTo>
                <a:lnTo>
                  <a:pt x="10058400" y="1352575"/>
                </a:lnTo>
                <a:lnTo>
                  <a:pt x="10058400" y="0"/>
                </a:lnTo>
                <a:lnTo>
                  <a:pt x="0" y="0"/>
                </a:lnTo>
                <a:lnTo>
                  <a:pt x="0" y="1352575"/>
                </a:lnTo>
                <a:close/>
              </a:path>
            </a:pathLst>
          </a:custGeom>
          <a:solidFill>
            <a:srgbClr val="00397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A2852D-AFE6-4792-A120-27C834E50247}"/>
              </a:ext>
            </a:extLst>
          </p:cNvPr>
          <p:cNvSpPr txBox="1"/>
          <p:nvPr userDrawn="1"/>
        </p:nvSpPr>
        <p:spPr>
          <a:xfrm>
            <a:off x="4355976" y="6571824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Programa de Educación Continua en Salud  I edufcm.unah.edu.hn</a:t>
            </a:r>
          </a:p>
        </p:txBody>
      </p:sp>
    </p:spTree>
    <p:extLst>
      <p:ext uri="{BB962C8B-B14F-4D97-AF65-F5344CB8AC3E}">
        <p14:creationId xmlns:p14="http://schemas.microsoft.com/office/powerpoint/2010/main" val="416132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9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512291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15D64844-7C99-4B68-8C2E-59D127429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5949280"/>
            <a:ext cx="576415" cy="576064"/>
          </a:xfrm>
          <a:prstGeom prst="rect">
            <a:avLst/>
          </a:prstGeom>
        </p:spPr>
      </p:pic>
      <p:sp>
        <p:nvSpPr>
          <p:cNvPr id="7" name="object 13">
            <a:extLst>
              <a:ext uri="{FF2B5EF4-FFF2-40B4-BE49-F238E27FC236}">
                <a16:creationId xmlns:a16="http://schemas.microsoft.com/office/drawing/2014/main" id="{37266296-7855-4EFF-8186-629827ABAA09}"/>
              </a:ext>
            </a:extLst>
          </p:cNvPr>
          <p:cNvSpPr/>
          <p:nvPr userDrawn="1"/>
        </p:nvSpPr>
        <p:spPr>
          <a:xfrm flipV="1">
            <a:off x="0" y="6597356"/>
            <a:ext cx="9144000" cy="237245"/>
          </a:xfrm>
          <a:custGeom>
            <a:avLst/>
            <a:gdLst/>
            <a:ahLst/>
            <a:cxnLst/>
            <a:rect l="l" t="t" r="r" b="b"/>
            <a:pathLst>
              <a:path w="411479" h="886460">
                <a:moveTo>
                  <a:pt x="411314" y="886358"/>
                </a:moveTo>
                <a:lnTo>
                  <a:pt x="0" y="886358"/>
                </a:lnTo>
                <a:lnTo>
                  <a:pt x="0" y="0"/>
                </a:lnTo>
                <a:lnTo>
                  <a:pt x="411314" y="0"/>
                </a:lnTo>
                <a:lnTo>
                  <a:pt x="411314" y="886358"/>
                </a:lnTo>
                <a:close/>
              </a:path>
            </a:pathLst>
          </a:custGeom>
          <a:solidFill>
            <a:srgbClr val="FFBE05"/>
          </a:solidFill>
        </p:spPr>
        <p:txBody>
          <a:bodyPr wrap="square" lIns="0" tIns="0" rIns="0" bIns="0" rtlCol="0"/>
          <a:lstStyle/>
          <a:p>
            <a:endParaRPr sz="1800" spc="-15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AD8A2F-9E62-45A3-A196-6E3D5FF7C179}"/>
              </a:ext>
            </a:extLst>
          </p:cNvPr>
          <p:cNvSpPr txBox="1"/>
          <p:nvPr userDrawn="1"/>
        </p:nvSpPr>
        <p:spPr>
          <a:xfrm>
            <a:off x="4355976" y="6571824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tx2"/>
                </a:solidFill>
                <a:latin typeface="Arial Narrow" panose="020B0606020202030204" pitchFamily="34" charset="0"/>
              </a:rPr>
              <a:t>Programa de Educación Continua en Salud  I edufcm.unah.edu.hn</a:t>
            </a:r>
          </a:p>
        </p:txBody>
      </p:sp>
    </p:spTree>
    <p:extLst>
      <p:ext uri="{BB962C8B-B14F-4D97-AF65-F5344CB8AC3E}">
        <p14:creationId xmlns:p14="http://schemas.microsoft.com/office/powerpoint/2010/main" val="229392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5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512291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05AF80B-55CC-4E7B-AFC2-358E474FFD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14" y="5877272"/>
            <a:ext cx="648072" cy="648072"/>
          </a:xfrm>
          <a:prstGeom prst="rect">
            <a:avLst/>
          </a:prstGeom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9E6A0910-92D5-4B61-83C9-1456FE0E4F16}"/>
              </a:ext>
            </a:extLst>
          </p:cNvPr>
          <p:cNvSpPr/>
          <p:nvPr userDrawn="1"/>
        </p:nvSpPr>
        <p:spPr>
          <a:xfrm>
            <a:off x="3851920" y="6669360"/>
            <a:ext cx="5184576" cy="198406"/>
          </a:xfrm>
          <a:custGeom>
            <a:avLst/>
            <a:gdLst/>
            <a:ahLst/>
            <a:cxnLst/>
            <a:rect l="l" t="t" r="r" b="b"/>
            <a:pathLst>
              <a:path w="10058400" h="1353184">
                <a:moveTo>
                  <a:pt x="0" y="1352575"/>
                </a:moveTo>
                <a:lnTo>
                  <a:pt x="10058400" y="1352575"/>
                </a:lnTo>
                <a:lnTo>
                  <a:pt x="10058400" y="0"/>
                </a:lnTo>
                <a:lnTo>
                  <a:pt x="0" y="0"/>
                </a:lnTo>
                <a:lnTo>
                  <a:pt x="0" y="1352575"/>
                </a:lnTo>
                <a:close/>
              </a:path>
            </a:pathLst>
          </a:custGeom>
          <a:solidFill>
            <a:srgbClr val="00397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C64C8C-B3AF-4A2F-8861-67AB8D9956F4}"/>
              </a:ext>
            </a:extLst>
          </p:cNvPr>
          <p:cNvSpPr txBox="1"/>
          <p:nvPr userDrawn="1"/>
        </p:nvSpPr>
        <p:spPr>
          <a:xfrm>
            <a:off x="4355976" y="6571824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Programa de Educación Continua en Salud  I edufcm.unah.edu.hn</a:t>
            </a:r>
          </a:p>
        </p:txBody>
      </p:sp>
    </p:spTree>
    <p:extLst>
      <p:ext uri="{BB962C8B-B14F-4D97-AF65-F5344CB8AC3E}">
        <p14:creationId xmlns:p14="http://schemas.microsoft.com/office/powerpoint/2010/main" val="327515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8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7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7E586-DF23-4B24-8F6E-9BF9C7E2C95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5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8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9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07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74" r:id="rId12"/>
    <p:sldLayoutId id="2147483675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joscanoae@unmsm.edu.p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lar.google.es/citations?user=fsp_ZqAAAAAJ&amp;hl=es&amp;oi=a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D23823-37F7-C300-52D4-F29480E5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00" t="26060" r="31888" b="37401"/>
          <a:stretch/>
        </p:blipFill>
        <p:spPr>
          <a:xfrm>
            <a:off x="179512" y="2420888"/>
            <a:ext cx="1743352" cy="21602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6B07E17-0EB2-B1D1-B2F9-C6133CB3B394}"/>
              </a:ext>
            </a:extLst>
          </p:cNvPr>
          <p:cNvSpPr txBox="1"/>
          <p:nvPr/>
        </p:nvSpPr>
        <p:spPr>
          <a:xfrm>
            <a:off x="1922864" y="1700808"/>
            <a:ext cx="69148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dirty="0"/>
              <a:t>Manejo de depresión en el adulto mayor</a:t>
            </a:r>
            <a:endParaRPr lang="es-PE" sz="54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96EB64-714C-C79A-9788-81FFD4173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95" y="4149080"/>
            <a:ext cx="4291662" cy="166199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Teodoro J. </a:t>
            </a:r>
            <a:r>
              <a:rPr kumimoji="0" lang="es-MX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Oscanoa</a:t>
            </a:r>
            <a:endParaRPr kumimoji="0" lang="es-MX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Profesor Principal,  Facultad de Medicina, Universidad Nacional Mayor de San Marcos (UNMSM),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Geriatría del Hospital Almenara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tjoscanoae@unmsm.edu.pe</a:t>
            </a: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https://scholar.google.es/citations?user=fsp_ZqAAAAAJ&amp;hl=es&amp;oi=ao</a:t>
            </a: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5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1EB328-6672-CB29-9E08-CBA50C97E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8640"/>
            <a:ext cx="6912767" cy="61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5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26CB2-FA3F-EA95-05FE-94303EDF3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04E6C0-E33D-FF45-F3BC-DA309DA7D961}"/>
              </a:ext>
            </a:extLst>
          </p:cNvPr>
          <p:cNvSpPr txBox="1"/>
          <p:nvPr/>
        </p:nvSpPr>
        <p:spPr>
          <a:xfrm>
            <a:off x="323528" y="6396335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Massa E, et al.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Difficult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Task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of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Diagnosing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Depression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in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Elderly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People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with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Cancer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A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Systematic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Review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 Clin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Pract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Epidemiol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Ment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Health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 2021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Dec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31;17(1):295-306.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10.2174/1745017902117010295. </a:t>
            </a:r>
            <a:endParaRPr lang="es-PE" sz="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4AD5C-7EDC-9684-4D02-A8221ABAE677}"/>
              </a:ext>
            </a:extLst>
          </p:cNvPr>
          <p:cNvSpPr txBox="1"/>
          <p:nvPr/>
        </p:nvSpPr>
        <p:spPr>
          <a:xfrm>
            <a:off x="302033" y="271581"/>
            <a:ext cx="84969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Obstáculos en el diagnóstico de la depresión en pacientes ancianos con cáncer</a:t>
            </a:r>
            <a:endParaRPr lang="es-PE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EA7E55-4A36-B427-98F9-9497A4577E11}"/>
              </a:ext>
            </a:extLst>
          </p:cNvPr>
          <p:cNvSpPr txBox="1"/>
          <p:nvPr/>
        </p:nvSpPr>
        <p:spPr>
          <a:xfrm>
            <a:off x="136522" y="1348799"/>
            <a:ext cx="87559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Variantes del TDM tradicional en personas a quienes se les diagnostica depresión por primera vez a la edad de 60 años o más (depresión en la vejez - LLD): la depresión en adultos mayores como </a:t>
            </a:r>
            <a:r>
              <a:rPr lang="es-ES" sz="2400" b="1" dirty="0"/>
              <a:t>“depresión sin tristeza”, </a:t>
            </a:r>
            <a:r>
              <a:rPr lang="es-ES" sz="2400" dirty="0"/>
              <a:t>y señaló que los adultos mayores deprimidos manifiestan irritabilidad o retraimiento con más frecuencia que el estado de ánimo disfórico (</a:t>
            </a:r>
            <a:r>
              <a:rPr lang="es-ES" sz="2400" b="0" i="0" dirty="0">
                <a:solidFill>
                  <a:srgbClr val="202122"/>
                </a:solidFill>
                <a:effectLst/>
              </a:rPr>
              <a:t>emoción desagradable o molesta, como tristeza, </a:t>
            </a:r>
            <a:r>
              <a:rPr lang="es-ES" sz="2400" b="0" i="0" u="none" strike="noStrike" dirty="0">
                <a:solidFill>
                  <a:srgbClr val="3366CC"/>
                </a:solidFill>
                <a:effectLst/>
              </a:rPr>
              <a:t>ansiedad</a:t>
            </a:r>
            <a:r>
              <a:rPr lang="es-ES" sz="24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s-ES" sz="2400" b="0" i="0" u="none" strike="noStrike" dirty="0">
                <a:solidFill>
                  <a:srgbClr val="3366CC"/>
                </a:solidFill>
                <a:effectLst/>
              </a:rPr>
              <a:t>irritabilidad</a:t>
            </a:r>
            <a:r>
              <a:rPr lang="es-ES" sz="2400" b="0" i="0" dirty="0">
                <a:solidFill>
                  <a:srgbClr val="202122"/>
                </a:solidFill>
                <a:effectLst/>
              </a:rPr>
              <a:t> o inquietud)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Depresión no disfórica </a:t>
            </a:r>
            <a:r>
              <a:rPr lang="es-ES" sz="2400" dirty="0"/>
              <a:t>tiene la misma probabilidad que el TDM clásico de generar angustia y deterioro significativos en los adultos mayores. </a:t>
            </a:r>
            <a:r>
              <a:rPr lang="es-ES" sz="2400" b="1" dirty="0"/>
              <a:t>Depresión no disfórica </a:t>
            </a:r>
            <a:r>
              <a:rPr lang="es-ES" sz="2400" dirty="0"/>
              <a:t>como un síndrome que incluye apatía, anhedonia, fatiga, alteraciones del sueño y otros síntomas somáticos.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28173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6165BE-5A45-F520-13FC-4ACCE95349B9}"/>
              </a:ext>
            </a:extLst>
          </p:cNvPr>
          <p:cNvSpPr txBox="1"/>
          <p:nvPr/>
        </p:nvSpPr>
        <p:spPr>
          <a:xfrm>
            <a:off x="665820" y="6453336"/>
            <a:ext cx="7812360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s-PE" sz="800" b="0" i="0" u="none" strike="noStrike" baseline="0" dirty="0">
                <a:latin typeface="TimesNewRomanPSMT"/>
              </a:rPr>
              <a:t>Parpa E, </a:t>
            </a:r>
            <a:r>
              <a:rPr lang="es-PE" sz="800" b="0" i="0" u="none" strike="noStrike" baseline="0" dirty="0" err="1">
                <a:latin typeface="TimesNewRomanPSMT"/>
              </a:rPr>
              <a:t>Tsilika</a:t>
            </a:r>
            <a:r>
              <a:rPr lang="es-PE" sz="800" b="0" i="0" u="none" strike="noStrike" baseline="0" dirty="0">
                <a:latin typeface="TimesNewRomanPSMT"/>
              </a:rPr>
              <a:t> E, </a:t>
            </a:r>
            <a:r>
              <a:rPr lang="es-PE" sz="800" b="0" i="0" u="none" strike="noStrike" baseline="0" dirty="0" err="1">
                <a:latin typeface="TimesNewRomanPSMT"/>
              </a:rPr>
              <a:t>Gennimata</a:t>
            </a:r>
            <a:r>
              <a:rPr lang="es-PE" sz="800" b="0" i="0" u="none" strike="noStrike" baseline="0" dirty="0">
                <a:latin typeface="TimesNewRomanPSMT"/>
              </a:rPr>
              <a:t> V, </a:t>
            </a:r>
            <a:r>
              <a:rPr lang="es-PE" sz="800" b="0" i="0" u="none" strike="noStrike" baseline="0" dirty="0" err="1">
                <a:latin typeface="TimesNewRomanPSMT"/>
              </a:rPr>
              <a:t>Mystakidou</a:t>
            </a:r>
            <a:r>
              <a:rPr lang="es-PE" sz="800" b="0" i="0" u="none" strike="noStrike" baseline="0" dirty="0">
                <a:latin typeface="TimesNewRomanPSMT"/>
              </a:rPr>
              <a:t> K. </a:t>
            </a:r>
            <a:r>
              <a:rPr lang="es-PE" sz="800" b="0" i="0" u="none" strike="noStrike" baseline="0" dirty="0" err="1">
                <a:latin typeface="TimesNewRomanPSMT"/>
              </a:rPr>
              <a:t>Elderly</a:t>
            </a:r>
            <a:r>
              <a:rPr lang="es-PE" sz="800" b="0" i="0" u="none" strike="noStrike" baseline="0" dirty="0">
                <a:latin typeface="TimesNewRomanPSMT"/>
              </a:rPr>
              <a:t> </a:t>
            </a:r>
            <a:r>
              <a:rPr lang="es-PE" sz="800" b="0" i="0" u="none" strike="noStrike" baseline="0" dirty="0" err="1">
                <a:latin typeface="TimesNewRomanPSMT"/>
              </a:rPr>
              <a:t>cancer</a:t>
            </a:r>
            <a:r>
              <a:rPr lang="es-PE" sz="800" b="0" i="0" u="none" strike="noStrike" baseline="0" dirty="0">
                <a:latin typeface="TimesNewRomanPSMT"/>
              </a:rPr>
              <a:t> </a:t>
            </a:r>
            <a:r>
              <a:rPr lang="en-US" sz="800" b="0" i="0" u="none" strike="noStrike" baseline="0" dirty="0">
                <a:latin typeface="TimesNewRomanPSMT"/>
              </a:rPr>
              <a:t>patients’ psychopathology: a systematic review: aging and mental health. Arch </a:t>
            </a:r>
            <a:r>
              <a:rPr lang="en-US" sz="800" b="0" i="0" u="none" strike="noStrike" baseline="0" dirty="0" err="1">
                <a:latin typeface="TimesNewRomanPSMT"/>
              </a:rPr>
              <a:t>Gerontol</a:t>
            </a:r>
            <a:r>
              <a:rPr lang="en-US" sz="800" b="0" i="0" u="none" strike="noStrike" baseline="0" dirty="0">
                <a:latin typeface="TimesNewRomanPSMT"/>
              </a:rPr>
              <a:t> </a:t>
            </a:r>
            <a:r>
              <a:rPr lang="en-US" sz="800" b="0" i="0" u="none" strike="noStrike" baseline="0" dirty="0" err="1">
                <a:latin typeface="TimesNewRomanPSMT"/>
              </a:rPr>
              <a:t>Geriatr</a:t>
            </a:r>
            <a:r>
              <a:rPr lang="en-US" sz="800" b="0" i="0" u="none" strike="noStrike" baseline="0" dirty="0">
                <a:latin typeface="TimesNewRomanPSMT"/>
              </a:rPr>
              <a:t> 2015; 60(1): 9-15.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CA70C3-DB88-00B0-5AAF-0ED4D5FB5250}"/>
              </a:ext>
            </a:extLst>
          </p:cNvPr>
          <p:cNvSpPr txBox="1"/>
          <p:nvPr/>
        </p:nvSpPr>
        <p:spPr>
          <a:xfrm>
            <a:off x="467544" y="908720"/>
            <a:ext cx="83529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La depresión es más común entre los pacientes en estadios avanzados de cáncer, aquellos con dolor incontrolable y aquellos con un estado físico deficiente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Con frecuencia no se reconoce ni se trata; los pacientes pueden mostrarse reacios a informar los síntomas depresivos a los profesionales de la salud; o existe dificultad para diferenciar la depresión del duelo normal 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36587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AB90359-0A6C-8FB2-46AF-411AB6A49F77}"/>
              </a:ext>
            </a:extLst>
          </p:cNvPr>
          <p:cNvSpPr txBox="1"/>
          <p:nvPr/>
        </p:nvSpPr>
        <p:spPr>
          <a:xfrm>
            <a:off x="323528" y="6396335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Massa E, et al.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Difficult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Task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of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Diagnosing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Depression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in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Elderly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People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with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Cancer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A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Systematic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Review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 Clin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Pract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Epidemiol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Ment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Health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 2021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Dec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31;17(1):295-306.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10.2174/1745017902117010295. </a:t>
            </a:r>
            <a:endParaRPr lang="es-PE" sz="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7CEE70-A2AD-E105-E293-E395200EBE10}"/>
              </a:ext>
            </a:extLst>
          </p:cNvPr>
          <p:cNvSpPr txBox="1"/>
          <p:nvPr/>
        </p:nvSpPr>
        <p:spPr>
          <a:xfrm>
            <a:off x="467544" y="353393"/>
            <a:ext cx="34563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Suicidio en personas mayores con cáncer</a:t>
            </a:r>
            <a:endParaRPr lang="es-PE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F39E04-867F-73C0-B068-ABDAA4F6730D}"/>
              </a:ext>
            </a:extLst>
          </p:cNvPr>
          <p:cNvSpPr txBox="1"/>
          <p:nvPr/>
        </p:nvSpPr>
        <p:spPr>
          <a:xfrm>
            <a:off x="323528" y="1988840"/>
            <a:ext cx="37444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20% de todos los suicidios en adultos mayores son por cáncer.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Adultos mayores con cáncer de próstata tienen mayor riesgo de suicidarse, especialmente aquellos con síntomas de depresión y/o ansiedad y dolor incontrolable.</a:t>
            </a:r>
            <a:endParaRPr lang="es-PE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0F9255-D696-40FF-7025-E7EE06049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1" t="34251" r="39920" b="18500"/>
          <a:stretch/>
        </p:blipFill>
        <p:spPr>
          <a:xfrm>
            <a:off x="4211960" y="188640"/>
            <a:ext cx="468052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2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5E09EC-19BC-EAA6-251A-F3DADE53F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56" t="2220" r="2608" b="53537"/>
          <a:stretch/>
        </p:blipFill>
        <p:spPr>
          <a:xfrm>
            <a:off x="251520" y="188640"/>
            <a:ext cx="8640960" cy="57606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EC569E-9CEB-BD95-26E8-F7744DCB072D}"/>
              </a:ext>
            </a:extLst>
          </p:cNvPr>
          <p:cNvSpPr txBox="1"/>
          <p:nvPr/>
        </p:nvSpPr>
        <p:spPr>
          <a:xfrm>
            <a:off x="1233790" y="6381328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https://www.imss.gob.mx/sites/all/statics/guiasclinicas/194GER.pdf</a:t>
            </a:r>
          </a:p>
        </p:txBody>
      </p:sp>
    </p:spTree>
    <p:extLst>
      <p:ext uri="{BB962C8B-B14F-4D97-AF65-F5344CB8AC3E}">
        <p14:creationId xmlns:p14="http://schemas.microsoft.com/office/powerpoint/2010/main" val="241595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B89C4-7D43-1A88-ECE9-13196685B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6DF5D7-E650-7984-5487-E8A69C8B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80" t="37562" r="2608" b="2356"/>
          <a:stretch/>
        </p:blipFill>
        <p:spPr>
          <a:xfrm>
            <a:off x="179512" y="188640"/>
            <a:ext cx="8784976" cy="61206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6B7BA2B-1D4A-DF27-77FF-E49A3CAF5F64}"/>
              </a:ext>
            </a:extLst>
          </p:cNvPr>
          <p:cNvSpPr txBox="1"/>
          <p:nvPr/>
        </p:nvSpPr>
        <p:spPr>
          <a:xfrm>
            <a:off x="1233790" y="6381328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https://www.imss.gob.mx/sites/all/statics/guiasclinicas/194GER.pdf</a:t>
            </a:r>
          </a:p>
        </p:txBody>
      </p:sp>
    </p:spTree>
    <p:extLst>
      <p:ext uri="{BB962C8B-B14F-4D97-AF65-F5344CB8AC3E}">
        <p14:creationId xmlns:p14="http://schemas.microsoft.com/office/powerpoint/2010/main" val="1020118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7EC800-685F-2B5F-F800-1A5D0806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72" r="12295" b="30953"/>
          <a:stretch/>
        </p:blipFill>
        <p:spPr>
          <a:xfrm>
            <a:off x="179512" y="260648"/>
            <a:ext cx="8712968" cy="62587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6373566-CE28-3FA1-07D7-8D432BBE6970}"/>
              </a:ext>
            </a:extLst>
          </p:cNvPr>
          <p:cNvSpPr txBox="1"/>
          <p:nvPr/>
        </p:nvSpPr>
        <p:spPr>
          <a:xfrm>
            <a:off x="539552" y="6519446"/>
            <a:ext cx="7200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Avasthi A, et al. Clinical Practice Guidelines for Management of Depression in Elderly. Indian J Psychiatry. 2018 Feb;60(Suppl 3):S341-S362. </a:t>
            </a:r>
            <a:endParaRPr lang="es-P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4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87BCD-4AE6-5DA3-CBC1-04CA7973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5616E5-0D5A-547F-7FE5-E937A2A2AE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710"/>
          <a:stretch/>
        </p:blipFill>
        <p:spPr>
          <a:xfrm>
            <a:off x="107504" y="404664"/>
            <a:ext cx="8784976" cy="56848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69431D-EDE0-0EF4-F78D-E00687747718}"/>
              </a:ext>
            </a:extLst>
          </p:cNvPr>
          <p:cNvSpPr txBox="1"/>
          <p:nvPr/>
        </p:nvSpPr>
        <p:spPr>
          <a:xfrm>
            <a:off x="539552" y="6519446"/>
            <a:ext cx="7200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Avasthi A, et al. Clinical Practice Guidelines for Management of Depression in Elderly. Indian J Psychiatry. 2018 Feb;60(Suppl 3):S341-S362. </a:t>
            </a:r>
            <a:endParaRPr lang="es-P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3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6A184C-D17F-B16B-78D3-241DB971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4146"/>
            <a:ext cx="8640960" cy="62091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3C7373-988F-EA1D-B7CF-829B6EB07291}"/>
              </a:ext>
            </a:extLst>
          </p:cNvPr>
          <p:cNvSpPr txBox="1"/>
          <p:nvPr/>
        </p:nvSpPr>
        <p:spPr>
          <a:xfrm>
            <a:off x="539552" y="6519446"/>
            <a:ext cx="7200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Avasthi A, et al. Clinical Practice Guidelines for Management of Depression in Elderly. Indian J Psychiatry. 2018 Feb;60(Suppl 3):S341-S362. </a:t>
            </a:r>
            <a:endParaRPr lang="es-P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63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6833ADF-2DEE-D8B8-3FD6-B27964F4917B}"/>
              </a:ext>
            </a:extLst>
          </p:cNvPr>
          <p:cNvSpPr txBox="1"/>
          <p:nvPr/>
        </p:nvSpPr>
        <p:spPr>
          <a:xfrm>
            <a:off x="1259632" y="6525344"/>
            <a:ext cx="77768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Agüera et al.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Psychogeriatric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Front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2020 May 20;11:380. </a:t>
            </a:r>
            <a:endParaRPr lang="es-P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68D0D6-7D37-07F5-6CA7-98255A5C94C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8000" contrast="81000"/>
          </a:blip>
          <a:srcRect r="6588" b="76450"/>
          <a:stretch/>
        </p:blipFill>
        <p:spPr>
          <a:xfrm>
            <a:off x="148515" y="188640"/>
            <a:ext cx="881597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3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5E3636-BC16-D4AF-297F-2B70B4DAC371}"/>
              </a:ext>
            </a:extLst>
          </p:cNvPr>
          <p:cNvSpPr txBox="1"/>
          <p:nvPr/>
        </p:nvSpPr>
        <p:spPr>
          <a:xfrm>
            <a:off x="1655676" y="260648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/>
              <a:t>Epidemiologia de la depresión en el adulto mayor en el </a:t>
            </a:r>
            <a:r>
              <a:rPr lang="es-PE" sz="3200" dirty="0" err="1"/>
              <a:t>Peru</a:t>
            </a:r>
            <a:endParaRPr lang="es-PE" sz="3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C5EF21-4A75-5EB0-B3A4-D9EAD35C7DAC}"/>
              </a:ext>
            </a:extLst>
          </p:cNvPr>
          <p:cNvSpPr txBox="1"/>
          <p:nvPr/>
        </p:nvSpPr>
        <p:spPr>
          <a:xfrm>
            <a:off x="278640" y="4807104"/>
            <a:ext cx="8757856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Depresion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adultos</a:t>
            </a:r>
            <a:r>
              <a:rPr lang="en-US" sz="2400" dirty="0"/>
              <a:t> </a:t>
            </a:r>
            <a:r>
              <a:rPr lang="en-US" sz="2400" dirty="0" err="1"/>
              <a:t>mayores</a:t>
            </a:r>
            <a:r>
              <a:rPr lang="en-US" sz="2400" dirty="0"/>
              <a:t> con cancer(</a:t>
            </a:r>
            <a:r>
              <a:rPr lang="en-US" sz="2400" dirty="0" err="1"/>
              <a:t>ambulatorios</a:t>
            </a:r>
            <a:r>
              <a:rPr lang="en-US" sz="2400" dirty="0"/>
              <a:t> u hospitalizados,2023): 27%</a:t>
            </a:r>
          </a:p>
          <a:p>
            <a:r>
              <a:rPr lang="en-US" sz="2400" dirty="0"/>
              <a:t>	</a:t>
            </a:r>
            <a:r>
              <a:rPr lang="en-US" sz="1400" dirty="0" err="1"/>
              <a:t>Instrumento</a:t>
            </a:r>
            <a:r>
              <a:rPr lang="en-US" sz="1400" dirty="0"/>
              <a:t>: </a:t>
            </a:r>
            <a:r>
              <a:rPr lang="en-US" sz="1400" dirty="0" err="1"/>
              <a:t>Criterios</a:t>
            </a:r>
            <a:r>
              <a:rPr lang="en-US" sz="1400" dirty="0"/>
              <a:t> DSM IV</a:t>
            </a:r>
          </a:p>
          <a:p>
            <a:r>
              <a:rPr lang="en-US" sz="900" dirty="0"/>
              <a:t>	Oscanoa, Teodoro J., et al. "Evaluation of the Timed Up and  Go test for screening vulnerability  and frailty in older cancer patients." Oncology in Clinical Practice (2023).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AA41A6-45C1-9BB1-1AFB-0E9880683BA4}"/>
              </a:ext>
            </a:extLst>
          </p:cNvPr>
          <p:cNvSpPr txBox="1"/>
          <p:nvPr/>
        </p:nvSpPr>
        <p:spPr>
          <a:xfrm>
            <a:off x="251520" y="1368383"/>
            <a:ext cx="8629006" cy="1415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rgbClr val="000000"/>
                </a:solidFill>
                <a:effectLst/>
              </a:rPr>
              <a:t>Trastornos depresivos en adultos mayores de once comunidades altoandinas del Perú, 2013-2017: 40%</a:t>
            </a:r>
          </a:p>
          <a:p>
            <a:pPr lvl="1"/>
            <a:r>
              <a:rPr lang="es-ES" sz="1400" i="0" dirty="0">
                <a:solidFill>
                  <a:srgbClr val="000000"/>
                </a:solidFill>
                <a:effectLst/>
              </a:rPr>
              <a:t>Instrumento: </a:t>
            </a:r>
            <a:r>
              <a:rPr lang="es-PE" sz="1400" b="0" i="0" u="none" strike="noStrike" baseline="0" dirty="0"/>
              <a:t>Cuestionario de </a:t>
            </a:r>
            <a:r>
              <a:rPr lang="es-ES" sz="1400" b="0" i="0" u="none" strike="noStrike" baseline="0" dirty="0" err="1"/>
              <a:t>Yesavage</a:t>
            </a:r>
            <a:r>
              <a:rPr lang="es-ES" sz="1400" b="0" i="0" u="none" strike="noStrike" baseline="0" dirty="0"/>
              <a:t> ultracorto (Diagnostico de depresión con un score de 3 o más punto</a:t>
            </a:r>
            <a:r>
              <a:rPr lang="es-ES" b="0" i="0" u="none" strike="noStrike" baseline="0" dirty="0">
                <a:latin typeface="Calibri" panose="020F0502020204030204" pitchFamily="34" charset="0"/>
              </a:rPr>
              <a:t>s</a:t>
            </a:r>
            <a:endParaRPr lang="es-ES" sz="2400" i="0" dirty="0">
              <a:solidFill>
                <a:srgbClr val="000000"/>
              </a:solidFill>
              <a:effectLst/>
            </a:endParaRPr>
          </a:p>
          <a:p>
            <a:r>
              <a:rPr lang="es-PE" sz="1000" dirty="0"/>
              <a:t>	</a:t>
            </a:r>
            <a:r>
              <a:rPr lang="es-PE" sz="1000" dirty="0" err="1"/>
              <a:t>Saenz</a:t>
            </a:r>
            <a:r>
              <a:rPr lang="es-PE" sz="1000" dirty="0"/>
              <a:t>-Miguel, Saulo,  et al. "Trastornos depresivos en adultos mayores de once comunidades altoandinas del Perú, 2013-2017." Acta médica 	peruana 	36.1 (2019): 26-31.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7C2F7D-67FB-D9FA-4831-B74049946133}"/>
              </a:ext>
            </a:extLst>
          </p:cNvPr>
          <p:cNvSpPr txBox="1"/>
          <p:nvPr/>
        </p:nvSpPr>
        <p:spPr>
          <a:xfrm>
            <a:off x="278640" y="3026188"/>
            <a:ext cx="8629006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rgbClr val="000000"/>
                </a:solidFill>
                <a:effectLst/>
              </a:rPr>
              <a:t>15.3 % de las personas de 60 años a más presenta una depresión moderada, moderadamente severa y severa. </a:t>
            </a:r>
            <a:r>
              <a:rPr lang="es-ES" b="0" i="0" dirty="0">
                <a:solidFill>
                  <a:srgbClr val="000000"/>
                </a:solidFill>
                <a:effectLst/>
              </a:rPr>
              <a:t>Encuesta Demográfica y de Salud (</a:t>
            </a:r>
            <a:r>
              <a:rPr lang="es-ES" b="0" i="0" dirty="0" err="1">
                <a:solidFill>
                  <a:srgbClr val="000000"/>
                </a:solidFill>
                <a:effectLst/>
              </a:rPr>
              <a:t>endes</a:t>
            </a:r>
            <a:r>
              <a:rPr lang="es-ES" b="0" i="0" dirty="0">
                <a:solidFill>
                  <a:srgbClr val="000000"/>
                </a:solidFill>
                <a:effectLst/>
              </a:rPr>
              <a:t>) del 2019.</a:t>
            </a:r>
          </a:p>
          <a:p>
            <a:r>
              <a:rPr lang="es-E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</a:t>
            </a:r>
            <a:r>
              <a:rPr lang="es-ES" sz="1400" b="0" i="0" dirty="0">
                <a:solidFill>
                  <a:srgbClr val="000000"/>
                </a:solidFill>
                <a:effectLst/>
              </a:rPr>
              <a:t>Instrumento: </a:t>
            </a:r>
            <a:r>
              <a:rPr lang="es-ES" sz="1400" b="0" i="0" dirty="0" err="1">
                <a:solidFill>
                  <a:srgbClr val="000000"/>
                </a:solidFill>
                <a:effectLst/>
              </a:rPr>
              <a:t>Patient</a:t>
            </a:r>
            <a:r>
              <a:rPr lang="es-E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s-ES" sz="1400" b="0" i="0" dirty="0" err="1">
                <a:solidFill>
                  <a:srgbClr val="000000"/>
                </a:solidFill>
                <a:effectLst/>
              </a:rPr>
              <a:t>Healtth</a:t>
            </a:r>
            <a:r>
              <a:rPr lang="es-E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s-ES" sz="1400" b="0" i="0" dirty="0" err="1">
                <a:solidFill>
                  <a:srgbClr val="000000"/>
                </a:solidFill>
                <a:effectLst/>
              </a:rPr>
              <a:t>Questionnarie</a:t>
            </a:r>
            <a:r>
              <a:rPr lang="es-ES" sz="1400" b="0" i="0" dirty="0">
                <a:solidFill>
                  <a:srgbClr val="000000"/>
                </a:solidFill>
                <a:effectLst/>
              </a:rPr>
              <a:t> (phq-9).</a:t>
            </a:r>
          </a:p>
          <a:p>
            <a:r>
              <a:rPr lang="es-PE" sz="1400" dirty="0"/>
              <a:t>	</a:t>
            </a:r>
            <a:r>
              <a:rPr lang="es-PE" sz="1000" dirty="0"/>
              <a:t>Solano  et al. Asociación entre la depresión y variables sociodemográficas en el adulto mayor en el Perú. 	</a:t>
            </a:r>
            <a:r>
              <a:rPr lang="es-PE" sz="1000" dirty="0" err="1"/>
              <a:t>Rev</a:t>
            </a:r>
            <a:r>
              <a:rPr lang="es-PE" sz="1000" dirty="0"/>
              <a:t> </a:t>
            </a:r>
            <a:r>
              <a:rPr lang="es-PE" sz="1000" dirty="0" err="1"/>
              <a:t>Cienc</a:t>
            </a:r>
            <a:r>
              <a:rPr lang="es-PE" sz="1000" dirty="0"/>
              <a:t> Salud. 2023;22(1):1-15. </a:t>
            </a:r>
          </a:p>
        </p:txBody>
      </p:sp>
    </p:spTree>
    <p:extLst>
      <p:ext uri="{BB962C8B-B14F-4D97-AF65-F5344CB8AC3E}">
        <p14:creationId xmlns:p14="http://schemas.microsoft.com/office/powerpoint/2010/main" val="2187061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1C5A2-513A-BFA7-FBB7-69345D30C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6F4FDA2-AE32-6B63-9A49-B4B1D1C713C7}"/>
              </a:ext>
            </a:extLst>
          </p:cNvPr>
          <p:cNvSpPr txBox="1"/>
          <p:nvPr/>
        </p:nvSpPr>
        <p:spPr>
          <a:xfrm>
            <a:off x="1259632" y="6525344"/>
            <a:ext cx="77768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Agüera et al.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Psychogeriatric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Front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2020 May 20;11:380. </a:t>
            </a:r>
            <a:endParaRPr lang="es-P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B42C83-5457-6DE8-FDC0-6417F6BBAD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50000"/>
          </a:blip>
          <a:srcRect t="23891" r="10975" b="57898"/>
          <a:stretch/>
        </p:blipFill>
        <p:spPr>
          <a:xfrm>
            <a:off x="179513" y="1690362"/>
            <a:ext cx="8424935" cy="447494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7A8259-9D29-AA8F-635A-2749E08AFA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8000" contrast="81000"/>
          </a:blip>
          <a:srcRect r="6588" b="94673"/>
          <a:stretch/>
        </p:blipFill>
        <p:spPr>
          <a:xfrm>
            <a:off x="251521" y="332655"/>
            <a:ext cx="8712966" cy="14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56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22D8F-0FAF-ED8E-4E33-814D753F4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B8D74F7-4A86-5785-A677-5C6AD49F1D53}"/>
              </a:ext>
            </a:extLst>
          </p:cNvPr>
          <p:cNvSpPr txBox="1"/>
          <p:nvPr/>
        </p:nvSpPr>
        <p:spPr>
          <a:xfrm>
            <a:off x="1259632" y="6525344"/>
            <a:ext cx="77768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Agüera et al.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Psychogeriatric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Front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2020 May 20;11:380. </a:t>
            </a:r>
            <a:endParaRPr lang="es-P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7A94A8-9130-4ADB-4373-FF256F86F6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50000"/>
          </a:blip>
          <a:srcRect t="23891" r="10975" b="57898"/>
          <a:stretch/>
        </p:blipFill>
        <p:spPr>
          <a:xfrm>
            <a:off x="179513" y="1690362"/>
            <a:ext cx="8424935" cy="447494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CB50582-27DA-53A3-34FB-266DAA73E0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8000" contrast="81000"/>
          </a:blip>
          <a:srcRect r="6588" b="94673"/>
          <a:stretch/>
        </p:blipFill>
        <p:spPr>
          <a:xfrm>
            <a:off x="251521" y="332655"/>
            <a:ext cx="8712966" cy="14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26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AB401-77CF-0575-8C1C-127A9C9C9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9EBB2FC-671E-8AE4-B553-B36D569AC0E6}"/>
              </a:ext>
            </a:extLst>
          </p:cNvPr>
          <p:cNvSpPr txBox="1"/>
          <p:nvPr/>
        </p:nvSpPr>
        <p:spPr>
          <a:xfrm>
            <a:off x="1259632" y="6525344"/>
            <a:ext cx="77768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Agüera et al.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Psychogeriatric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Front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2020 May 20;11:380. </a:t>
            </a:r>
            <a:endParaRPr lang="es-P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C716BE-85C1-D7F6-DC80-4F32906B15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3380"/>
          <a:stretch/>
        </p:blipFill>
        <p:spPr>
          <a:xfrm>
            <a:off x="251520" y="192121"/>
            <a:ext cx="8496944" cy="12926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5CAF3F-8DB9-272D-A229-03D9873A08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7000" contrast="-20000"/>
          </a:blip>
          <a:srcRect t="46417" b="26888"/>
          <a:stretch/>
        </p:blipFill>
        <p:spPr>
          <a:xfrm>
            <a:off x="251520" y="1484782"/>
            <a:ext cx="8496944" cy="48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6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B1F7-A967-49D5-373C-3D6EB1E5B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14CCBC5-8DAB-503C-2E4A-53F2EABA8804}"/>
              </a:ext>
            </a:extLst>
          </p:cNvPr>
          <p:cNvSpPr txBox="1"/>
          <p:nvPr/>
        </p:nvSpPr>
        <p:spPr>
          <a:xfrm>
            <a:off x="1259632" y="6525344"/>
            <a:ext cx="77768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Agüera et al.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Psychogeriatric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Front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2020 May 20;11:380. </a:t>
            </a:r>
            <a:endParaRPr lang="es-P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046445-90BE-1EF7-517C-88F1D4D9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3380"/>
          <a:stretch/>
        </p:blipFill>
        <p:spPr>
          <a:xfrm>
            <a:off x="251520" y="192121"/>
            <a:ext cx="8496944" cy="129266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0D3BDD2-183E-7F96-00C5-6ED7E09227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359"/>
          <a:stretch/>
        </p:blipFill>
        <p:spPr>
          <a:xfrm>
            <a:off x="251520" y="1484782"/>
            <a:ext cx="8496944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6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E59BE-CB9F-1392-06D5-E6FA890F8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6FAB35-96C4-C5C7-110F-2FF11882BB88}"/>
              </a:ext>
            </a:extLst>
          </p:cNvPr>
          <p:cNvSpPr txBox="1"/>
          <p:nvPr/>
        </p:nvSpPr>
        <p:spPr>
          <a:xfrm>
            <a:off x="1259632" y="6525344"/>
            <a:ext cx="77768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Agüera et al.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Psychogeriatric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Front </a:t>
            </a:r>
            <a:r>
              <a:rPr lang="es-PE" sz="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lang="es-PE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2020 May 20;11:380. </a:t>
            </a:r>
            <a:endParaRPr lang="es-P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83D106-233D-A6CF-DDB9-48AB0FDB6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2121"/>
            <a:ext cx="8496944" cy="64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2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FDB643-1169-BE90-0232-61749F43B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31" y="476672"/>
            <a:ext cx="8267617" cy="57606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6F12E49-1DB0-C3F2-08E7-50BDFDFDF6DA}"/>
              </a:ext>
            </a:extLst>
          </p:cNvPr>
          <p:cNvSpPr txBox="1"/>
          <p:nvPr/>
        </p:nvSpPr>
        <p:spPr>
          <a:xfrm>
            <a:off x="539552" y="6519446"/>
            <a:ext cx="7200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Avasthi A, et al. Clinical Practice Guidelines for Management of Depression in Elderly. Indian J Psychiatry. 2018 Feb;60(Suppl 3):S341-S362. </a:t>
            </a:r>
            <a:endParaRPr lang="es-P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69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hay ninguna descripción de la foto disponible.">
            <a:extLst>
              <a:ext uri="{FF2B5EF4-FFF2-40B4-BE49-F238E27FC236}">
                <a16:creationId xmlns:a16="http://schemas.microsoft.com/office/drawing/2014/main" id="{9553D622-3BD5-8A8F-33AE-E1600E886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3"/>
          <a:stretch/>
        </p:blipFill>
        <p:spPr bwMode="auto">
          <a:xfrm>
            <a:off x="251520" y="332656"/>
            <a:ext cx="367240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A284E6-064F-49F9-B883-220B64E4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41" y="116632"/>
            <a:ext cx="39604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APUNTES - REVISTA DIGITAL DE ARQUITECTURA: EL PARQUE BICENTENARIO DE SAN  ISIDRO Y LA CICLO SENDA ECO AMIGABLE - MUNICIPALIDAD DISTRITAL DE SAN ISDRO">
            <a:extLst>
              <a:ext uri="{FF2B5EF4-FFF2-40B4-BE49-F238E27FC236}">
                <a16:creationId xmlns:a16="http://schemas.microsoft.com/office/drawing/2014/main" id="{442245CB-EE08-7C49-3F12-2A05D0AF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968681" cy="24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">
            <a:extLst>
              <a:ext uri="{FF2B5EF4-FFF2-40B4-BE49-F238E27FC236}">
                <a16:creationId xmlns:a16="http://schemas.microsoft.com/office/drawing/2014/main" id="{B805E134-FBD7-4AF4-BB5B-CA9DD9A0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41" y="4437112"/>
            <a:ext cx="4080335" cy="17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6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9D8672-AE4A-977F-5837-003806F4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71" b="7143"/>
          <a:stretch/>
        </p:blipFill>
        <p:spPr>
          <a:xfrm>
            <a:off x="251520" y="188640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96E2FE-4B22-CD76-F2C1-08494D134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1" b="4445"/>
          <a:stretch/>
        </p:blipFill>
        <p:spPr>
          <a:xfrm>
            <a:off x="179512" y="332656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DA5E9E-55E0-0606-6F32-41765172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6975"/>
            <a:ext cx="8568952" cy="62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9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0F6254-CE98-217F-DA5C-37E5C083EDFE}"/>
              </a:ext>
            </a:extLst>
          </p:cNvPr>
          <p:cNvSpPr txBox="1"/>
          <p:nvPr/>
        </p:nvSpPr>
        <p:spPr>
          <a:xfrm>
            <a:off x="359532" y="6453336"/>
            <a:ext cx="842493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Baba, Hajime, et al. "Guidelines for diagnosis and treatment of depression in older adults: A report from the Japanese Society of mood disorders."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Psychiatry and Clinical Neurosciences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76.6 (2022): 222-234.</a:t>
            </a:r>
            <a:endParaRPr lang="es-PE" sz="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843017-689D-337B-6D9E-161EC455E813}"/>
              </a:ext>
            </a:extLst>
          </p:cNvPr>
          <p:cNvSpPr txBox="1"/>
          <p:nvPr/>
        </p:nvSpPr>
        <p:spPr>
          <a:xfrm>
            <a:off x="344828" y="239338"/>
            <a:ext cx="23042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0" i="0" u="none" strike="noStrike" baseline="0" dirty="0"/>
              <a:t>Diagnostico depresión en el adulto mayor</a:t>
            </a:r>
          </a:p>
          <a:p>
            <a:r>
              <a:rPr lang="es-PE" sz="2800" b="0" i="0" u="none" strike="noStrike" baseline="0" dirty="0"/>
              <a:t>(late-</a:t>
            </a:r>
            <a:r>
              <a:rPr lang="es-PE" sz="2800" b="0" i="0" u="none" strike="noStrike" baseline="0" dirty="0" err="1"/>
              <a:t>life</a:t>
            </a:r>
            <a:r>
              <a:rPr lang="es-PE" sz="2800" b="0" i="0" u="none" strike="noStrike" baseline="0" dirty="0"/>
              <a:t> </a:t>
            </a:r>
            <a:r>
              <a:rPr lang="es-PE" sz="2800" b="0" i="0" u="none" strike="noStrike" baseline="0" dirty="0" err="1"/>
              <a:t>depression</a:t>
            </a:r>
            <a:r>
              <a:rPr lang="es-PE" sz="2800" b="0" i="0" u="none" strike="noStrike" baseline="0" dirty="0"/>
              <a:t>)</a:t>
            </a:r>
            <a:endParaRPr lang="es-PE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8038D4-7BF7-7C34-2A4F-F10B9F9B17DB}"/>
              </a:ext>
            </a:extLst>
          </p:cNvPr>
          <p:cNvSpPr txBox="1"/>
          <p:nvPr/>
        </p:nvSpPr>
        <p:spPr>
          <a:xfrm>
            <a:off x="491658" y="3422475"/>
            <a:ext cx="16559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 err="1">
                <a:latin typeface="AdvOT34fe1490.B"/>
              </a:rPr>
              <a:t>Enfermedades</a:t>
            </a:r>
            <a:r>
              <a:rPr lang="en-US" sz="1800" b="0" i="0" u="none" strike="noStrike" baseline="0" dirty="0">
                <a:latin typeface="AdvOT34fe1490.B"/>
              </a:rPr>
              <a:t> y </a:t>
            </a:r>
            <a:r>
              <a:rPr lang="en-US" sz="1800" b="0" i="0" u="none" strike="noStrike" baseline="0" dirty="0" err="1">
                <a:latin typeface="AdvOT34fe1490.B"/>
              </a:rPr>
              <a:t>estados</a:t>
            </a:r>
            <a:r>
              <a:rPr lang="en-US" sz="1800" b="0" i="0" u="none" strike="noStrike" baseline="0" dirty="0">
                <a:latin typeface="AdvOT34fe1490.B"/>
              </a:rPr>
              <a:t> a </a:t>
            </a:r>
            <a:r>
              <a:rPr lang="en-US" sz="1800" b="0" i="0" u="none" strike="noStrike" baseline="0" dirty="0" err="1">
                <a:latin typeface="AdvOT34fe1490.B"/>
              </a:rPr>
              <a:t>considerar</a:t>
            </a:r>
            <a:r>
              <a:rPr lang="en-US" sz="1800" b="0" i="0" u="none" strike="noStrike" baseline="0" dirty="0">
                <a:latin typeface="AdvOT34fe1490.B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AdvOT34fe1490.B"/>
              </a:rPr>
              <a:t>Trastorno</a:t>
            </a:r>
            <a:r>
              <a:rPr lang="en-US" sz="1800" b="0" i="0" u="none" strike="noStrike" baseline="0" dirty="0">
                <a:latin typeface="AdvOT34fe1490.B"/>
              </a:rPr>
              <a:t> bipolar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PE" dirty="0"/>
              <a:t>Demencia, apatía y delirium.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B3C7999-447E-A248-7EF7-2E4182C5A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39338"/>
            <a:ext cx="6397559" cy="606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6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F339E1-DAA9-E1D2-287B-36641443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7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259A9C-11EA-18C2-46E1-ABBFD0BB1FAA}"/>
              </a:ext>
            </a:extLst>
          </p:cNvPr>
          <p:cNvSpPr txBox="1"/>
          <p:nvPr/>
        </p:nvSpPr>
        <p:spPr>
          <a:xfrm>
            <a:off x="323528" y="6396335"/>
            <a:ext cx="813690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Massa E, et al.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Difficult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Task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of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Diagnosing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Depression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in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Elderly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People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with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Cancer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A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Systematic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Review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 Clin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Pract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Epidemiol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Ment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Health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 2021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Dec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31;17(1):295-306. </a:t>
            </a:r>
            <a:r>
              <a:rPr lang="es-PE" sz="8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s-PE" sz="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10.2174/1745017902117010295. </a:t>
            </a:r>
            <a:endParaRPr lang="es-PE" sz="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C73296-E568-ECFD-9648-3DC6AC777612}"/>
              </a:ext>
            </a:extLst>
          </p:cNvPr>
          <p:cNvSpPr txBox="1"/>
          <p:nvPr/>
        </p:nvSpPr>
        <p:spPr>
          <a:xfrm>
            <a:off x="302033" y="271581"/>
            <a:ext cx="84969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Factores de riesgo de depresión en personas mayores con Cáncer</a:t>
            </a:r>
            <a:endParaRPr lang="es-PE" sz="3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FDAE62-025D-E110-3606-B8F465594430}"/>
              </a:ext>
            </a:extLst>
          </p:cNvPr>
          <p:cNvSpPr txBox="1"/>
          <p:nvPr/>
        </p:nvSpPr>
        <p:spPr>
          <a:xfrm>
            <a:off x="212965" y="1556792"/>
            <a:ext cx="86409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gency FB" panose="020B0503020202020204" pitchFamily="34" charset="0"/>
                <a:cs typeface="Arial" panose="020B0604020202020204" pitchFamily="34" charset="0"/>
              </a:rPr>
              <a:t>Antecedentes de depresión y tratamiento previo para la depresión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gency FB" panose="020B0503020202020204" pitchFamily="34" charset="0"/>
                <a:cs typeface="Arial" panose="020B0604020202020204" pitchFamily="34" charset="0"/>
              </a:rPr>
              <a:t> Antecedentes familiares de depresión y suicidio, género femenino, aislamiento social, pérdida de cónyuge, amigo o familiar, bajos niveles educativos, dependencia, trastornos cognitivos y factor de riesgo vascular.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gency FB" panose="020B0503020202020204" pitchFamily="34" charset="0"/>
                <a:cs typeface="Arial" panose="020B0604020202020204" pitchFamily="34" charset="0"/>
              </a:rPr>
              <a:t>Mayor riesgo de depresión: </a:t>
            </a:r>
            <a:r>
              <a:rPr lang="es-ES" sz="2400" dirty="0" err="1">
                <a:latin typeface="Agency FB" panose="020B0503020202020204" pitchFamily="34" charset="0"/>
                <a:cs typeface="Arial" panose="020B0604020202020204" pitchFamily="34" charset="0"/>
              </a:rPr>
              <a:t>cancer</a:t>
            </a:r>
            <a:r>
              <a:rPr lang="es-ES" sz="2400" dirty="0">
                <a:latin typeface="Agency FB" panose="020B0503020202020204" pitchFamily="34" charset="0"/>
                <a:cs typeface="Arial" panose="020B0604020202020204" pitchFamily="34" charset="0"/>
              </a:rPr>
              <a:t> de páncreas, cabeza y cuello, pulmón y ginecológicas que con otros tumores primarios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gency FB" panose="020B0503020202020204" pitchFamily="34" charset="0"/>
                <a:cs typeface="Arial" panose="020B0604020202020204" pitchFamily="34" charset="0"/>
              </a:rPr>
              <a:t>Mayor gravedad de síntomas relacionados con el cáncer, niveles más bajos de funcionamiento físico previo, y aumento del deterioro o malestar físico.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gency FB" panose="020B0503020202020204" pitchFamily="34" charset="0"/>
                <a:cs typeface="Arial" panose="020B0604020202020204" pitchFamily="34" charset="0"/>
              </a:rPr>
              <a:t>Quimioterapia: corticosteroides (como premedicación o como parte activa del tratamiento en neoplasias hematológicas), alcaloides de la vinca (vincristina y vinblastina), L-</a:t>
            </a:r>
            <a:r>
              <a:rPr lang="es-ES" sz="2400" dirty="0" err="1">
                <a:latin typeface="Agency FB" panose="020B0503020202020204" pitchFamily="34" charset="0"/>
                <a:cs typeface="Arial" panose="020B0604020202020204" pitchFamily="34" charset="0"/>
              </a:rPr>
              <a:t>asparaginasa</a:t>
            </a:r>
            <a:r>
              <a:rPr lang="es-ES" sz="2400" dirty="0">
                <a:latin typeface="Agency FB" panose="020B0503020202020204" pitchFamily="34" charset="0"/>
                <a:cs typeface="Arial" panose="020B0604020202020204" pitchFamily="34" charset="0"/>
              </a:rPr>
              <a:t>, procarbazina, acetato de ciproterona, terapia endocrina como el tamoxifeno.</a:t>
            </a:r>
            <a:endParaRPr lang="es-PE" sz="24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7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7D47D6-10A8-9596-4389-A22668E53096}"/>
              </a:ext>
            </a:extLst>
          </p:cNvPr>
          <p:cNvSpPr txBox="1"/>
          <p:nvPr/>
        </p:nvSpPr>
        <p:spPr>
          <a:xfrm>
            <a:off x="714628" y="2204864"/>
            <a:ext cx="77768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i="0" dirty="0">
                <a:solidFill>
                  <a:srgbClr val="505050"/>
                </a:solidFill>
                <a:effectLst/>
              </a:rPr>
              <a:t>¿durante el pasado mes ha estado preocupado por sentirse bajo de ánimo, depresivo o sin esperanza?, 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i="0" dirty="0">
                <a:solidFill>
                  <a:srgbClr val="505050"/>
                </a:solidFill>
                <a:effectLst/>
              </a:rPr>
              <a:t>¿durante el pasado mes ha estado preocupado por su bajo interés o disminución del placer en la realización de sus actividades?</a:t>
            </a:r>
            <a:endParaRPr lang="es-PE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B826C1-FF13-CC07-B390-12F44699642B}"/>
              </a:ext>
            </a:extLst>
          </p:cNvPr>
          <p:cNvSpPr txBox="1"/>
          <p:nvPr/>
        </p:nvSpPr>
        <p:spPr>
          <a:xfrm>
            <a:off x="755576" y="6525344"/>
            <a:ext cx="7632848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 dirty="0">
                <a:latin typeface="TimesNewRomanPSMT"/>
              </a:rPr>
              <a:t>Weinberger MI, Roth AJ, Nelson CJ. Untangling the complexities of </a:t>
            </a:r>
            <a:r>
              <a:rPr lang="es-PE" sz="800" b="0" i="0" u="none" strike="noStrike" baseline="0" dirty="0" err="1">
                <a:latin typeface="TimesNewRomanPSMT"/>
              </a:rPr>
              <a:t>depression</a:t>
            </a:r>
            <a:r>
              <a:rPr lang="es-PE" sz="800" b="0" i="0" u="none" strike="noStrike" baseline="0" dirty="0">
                <a:latin typeface="TimesNewRomanPSMT"/>
              </a:rPr>
              <a:t> diagnosis in </a:t>
            </a:r>
            <a:r>
              <a:rPr lang="es-PE" sz="800" b="0" i="0" u="none" strike="noStrike" baseline="0" dirty="0" err="1">
                <a:latin typeface="TimesNewRomanPSMT"/>
              </a:rPr>
              <a:t>older</a:t>
            </a:r>
            <a:r>
              <a:rPr lang="es-PE" sz="800" b="0" i="0" u="none" strike="noStrike" baseline="0" dirty="0">
                <a:latin typeface="TimesNewRomanPSMT"/>
              </a:rPr>
              <a:t> </a:t>
            </a:r>
            <a:r>
              <a:rPr lang="es-PE" sz="800" b="0" i="0" u="none" strike="noStrike" baseline="0" dirty="0" err="1">
                <a:latin typeface="TimesNewRomanPSMT"/>
              </a:rPr>
              <a:t>cancer</a:t>
            </a:r>
            <a:r>
              <a:rPr lang="es-PE" sz="800" b="0" i="0" u="none" strike="noStrike" baseline="0" dirty="0">
                <a:latin typeface="TimesNewRomanPSMT"/>
              </a:rPr>
              <a:t> </a:t>
            </a:r>
            <a:r>
              <a:rPr lang="es-PE" sz="800" b="0" i="0" u="none" strike="noStrike" baseline="0" dirty="0" err="1">
                <a:latin typeface="TimesNewRomanPSMT"/>
              </a:rPr>
              <a:t>patients</a:t>
            </a:r>
            <a:r>
              <a:rPr lang="es-PE" sz="800" b="0" i="0" u="none" strike="noStrike" baseline="0" dirty="0">
                <a:latin typeface="TimesNewRomanPSMT"/>
              </a:rPr>
              <a:t>. </a:t>
            </a:r>
            <a:r>
              <a:rPr lang="es-PE" sz="800" b="0" i="0" u="none" strike="noStrike" baseline="0" dirty="0" err="1">
                <a:latin typeface="TimesNewRomanPSMT"/>
              </a:rPr>
              <a:t>Oncologist</a:t>
            </a:r>
            <a:r>
              <a:rPr lang="es-PE" sz="800" b="0" i="0" u="none" strike="noStrike" baseline="0" dirty="0">
                <a:latin typeface="TimesNewRomanPSMT"/>
              </a:rPr>
              <a:t> 2009; 14(1)60-6.</a:t>
            </a:r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3991E2-A630-DA8E-581B-8CFA2069ABEF}"/>
              </a:ext>
            </a:extLst>
          </p:cNvPr>
          <p:cNvSpPr txBox="1"/>
          <p:nvPr/>
        </p:nvSpPr>
        <p:spPr>
          <a:xfrm>
            <a:off x="683568" y="548680"/>
            <a:ext cx="77768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Herramientas (instrumentos) para evaluar la depresión en personas mayores con cáncer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185032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807</TotalTime>
  <Words>1258</Words>
  <Application>Microsoft Office PowerPoint</Application>
  <PresentationFormat>Presentación en pantalla (4:3)</PresentationFormat>
  <Paragraphs>65</Paragraphs>
  <Slides>26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AdvOT34fe1490.B</vt:lpstr>
      <vt:lpstr>Agency FB</vt:lpstr>
      <vt:lpstr>Arial</vt:lpstr>
      <vt:lpstr>Arial Narrow</vt:lpstr>
      <vt:lpstr>Calibri</vt:lpstr>
      <vt:lpstr>Calibri Light</vt:lpstr>
      <vt:lpstr>Roboto</vt:lpstr>
      <vt:lpstr>TimesNewRomanPSMT</vt:lpstr>
      <vt:lpstr>verdana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Delirium</dc:title>
  <dc:creator>Humberto Poma</dc:creator>
  <cp:lastModifiedBy>David Urquizo</cp:lastModifiedBy>
  <cp:revision>94</cp:revision>
  <dcterms:created xsi:type="dcterms:W3CDTF">2015-08-31T14:42:15Z</dcterms:created>
  <dcterms:modified xsi:type="dcterms:W3CDTF">2025-03-26T21:54:48Z</dcterms:modified>
</cp:coreProperties>
</file>