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</p:sldMasterIdLst>
  <p:notesMasterIdLst>
    <p:notesMasterId r:id="rId33"/>
  </p:notesMasterIdLst>
  <p:sldIdLst>
    <p:sldId id="256" r:id="rId7"/>
    <p:sldId id="257" r:id="rId8"/>
    <p:sldId id="261" r:id="rId9"/>
    <p:sldId id="267" r:id="rId10"/>
    <p:sldId id="265" r:id="rId11"/>
    <p:sldId id="266" r:id="rId12"/>
    <p:sldId id="258" r:id="rId13"/>
    <p:sldId id="280" r:id="rId14"/>
    <p:sldId id="278" r:id="rId15"/>
    <p:sldId id="279" r:id="rId16"/>
    <p:sldId id="277" r:id="rId17"/>
    <p:sldId id="260" r:id="rId18"/>
    <p:sldId id="259" r:id="rId19"/>
    <p:sldId id="264" r:id="rId20"/>
    <p:sldId id="273" r:id="rId21"/>
    <p:sldId id="275" r:id="rId22"/>
    <p:sldId id="276" r:id="rId23"/>
    <p:sldId id="274" r:id="rId24"/>
    <p:sldId id="270" r:id="rId25"/>
    <p:sldId id="272" r:id="rId26"/>
    <p:sldId id="271" r:id="rId27"/>
    <p:sldId id="262" r:id="rId28"/>
    <p:sldId id="263" r:id="rId29"/>
    <p:sldId id="268" r:id="rId30"/>
    <p:sldId id="269" r:id="rId31"/>
    <p:sldId id="281" r:id="rId32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32" autoAdjust="0"/>
    <p:restoredTop sz="86381" autoAdjust="0"/>
  </p:normalViewPr>
  <p:slideViewPr>
    <p:cSldViewPr snapToGrid="0">
      <p:cViewPr varScale="1">
        <p:scale>
          <a:sx n="87" d="100"/>
          <a:sy n="87" d="100"/>
        </p:scale>
        <p:origin x="64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D5039-A20B-4EEC-9608-C943DD97260E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59A2C-0163-4F07-A7EB-1C42F77D2F7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828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59A2C-0163-4F07-A7EB-1C42F77D2F77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985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5ADC68C-87B3-58E5-0CC5-2A58B0B7A6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432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1DC2916-880A-56D9-1468-4D3BC92AABB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80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78334" y="609601"/>
            <a:ext cx="2586567" cy="54768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1"/>
            <a:ext cx="7560733" cy="5476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06D51ED-5693-8CB1-6029-4C16F00BFB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3470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DAA6F99-0BDA-1805-2360-FAF03D49281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34557-1C72-4602-9BDC-0EEEFE0BE6B3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26251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F7CA4DF-F10F-3499-33D7-E7E08E21BC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1A84D-F329-42E1-B377-712D8D388A6F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86252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858CDE7-EDFD-592F-6F8C-9513F159E1C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617FF-1AEA-4A24-962C-80ABEE2EAFFA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284347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5073651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073649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7BE1040-D3E9-9996-E935-6B03445B6E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F345C-C82C-4942-91CF-131AA3B4814A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152734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6B5A6F3-6C07-CA16-9FB5-BFE51C1A3C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1928B-4D29-4255-BD84-3A54E98138BE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383107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9EB913E-BA06-9FB8-A850-16DD1A75F40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12BD4-70EA-4C7F-A690-85D24E396810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554507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71FB356-84A5-D7E4-AD9C-4FE4071896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90073-33C8-4582-9E5A-55403A895D6C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462925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940C1B5-1B66-4F2B-5133-2E52B35310D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EF3B0-2F21-4677-92C4-C8C1571BA1E9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15284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098F017-D305-DC49-081F-928B6B595A8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1021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3DF5015-9B7E-A7D4-F266-38CA0002FF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A7AB6-83A8-40E1-B878-EE2D873609CA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412847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07F2EF9-172E-AB2C-28C6-371DF350DB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8DD0F-48BE-4C3F-92E0-AE1BB9443CE4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824093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78334" y="609601"/>
            <a:ext cx="2586567" cy="54768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1"/>
            <a:ext cx="7560733" cy="5476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0A92BBE-0DC6-6755-ED9E-5A03682B2FB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8BD44-1E66-46DE-9768-D3B3E7942B0C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844188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42944530-4385-682B-4FF3-F2C26F111CF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67F22-2E9B-4EA5-9643-1CF0528FD873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589539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24EF07DE-044C-B61E-B758-374D38B26B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18C42-F870-4E67-AD3A-F100883726D8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598113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56479060-1C82-34F1-82FE-FBBC060B9F1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C4832-AB5A-4CF1-B1E1-6A150DE22200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742675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59985" y="1946275"/>
            <a:ext cx="5073649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36833" y="1946275"/>
            <a:ext cx="5073651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237E18A0-FE7F-5C06-87A9-5D921A90D1A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AFD04-AB83-4D93-A8E1-A6F06E00EE81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044271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87923783-4C04-8D1F-1903-323F77D58F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C2614-EC99-43B1-8927-D8C4605B0FEA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25247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21CEA747-3985-90A1-36E8-76E36ECF52F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EAEAE-F8F5-471C-AD6D-465096161BDE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853505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>
            <a:extLst>
              <a:ext uri="{FF2B5EF4-FFF2-40B4-BE49-F238E27FC236}">
                <a16:creationId xmlns:a16="http://schemas.microsoft.com/office/drawing/2014/main" id="{49BA1121-51E3-BE3A-AE57-387040BAEF6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80023-5BEB-402E-9BA1-D57355894EFB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33286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5C90192-F7A6-779E-E311-498F120F28A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8997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51BC8B49-7D8F-E34B-9CD9-379D9797C89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2D529-5CFB-4EED-B260-A4EEF36B8432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205998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DA67963A-9B87-AD63-C0C8-46DB8FB9265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B1B4A-835D-4040-A37F-8F81720362E9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767335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267AEB23-72BC-C3D4-7FF8-0056F7F0BE2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EF887-DE88-40D6-9C90-0AD2C8268DDA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691142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315452" y="609600"/>
            <a:ext cx="2595033" cy="54419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609600"/>
            <a:ext cx="7588251" cy="54419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42EAE1B7-0B81-4FEE-557B-36149B3811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A21CD-5155-4594-9DBD-382112F3F0A0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20131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B3198D9C-953B-65A0-B5DF-865F90C58A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485FD-B05D-423C-8D8B-26C8EF093669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630041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72771549-8262-9220-ADA3-D67DF38CDA7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E2F3E-C58D-4CE1-929C-3A8E52ABE62A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603060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39300E43-08F3-C86B-ABD5-DB7D094EB65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94B96-DC5A-48C2-8773-0AA210021D4A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352550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59985" y="1946275"/>
            <a:ext cx="5073649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36833" y="1946275"/>
            <a:ext cx="5073651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C3242333-0D9F-1539-DFE1-3EC1E3089F9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B9045-A2D9-471A-8486-DCE7E51BDF39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137930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14112D8-5778-C98C-EB9D-972DB1328D8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C825A-5C99-47D5-9738-32BCF216DCCF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795702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B30582FF-8E03-4628-E67F-80688FE6A67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1AC53-D178-411C-975B-6B72AE301B95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77730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5073651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073649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A430209-1E2C-6E0A-528A-729763F7EBD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193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4644E6F5-DFB7-C4D9-51B8-9CCCC849DD7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F469D-B616-4339-88E5-1AEBB1FBC91D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831524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F250E12F-7A26-30EB-5554-A5818B7B64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983FA-F972-44F4-843C-8DAECA541BFE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026753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B574C94B-62E9-B660-DA84-ECC9CD518A0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A03C2-0CC6-464A-A98C-EF737D8C8FB4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583671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8C6042D9-BF3C-65B0-777F-3407EED0023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60143-4A01-42D3-A696-493AA11C825A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590598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315452" y="609600"/>
            <a:ext cx="2595033" cy="54419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609600"/>
            <a:ext cx="7588251" cy="54419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ED323AB9-C23D-6FA3-E65E-F1EF7E36E14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9A596-A776-4FEA-AC82-41EA3B4385EE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5421055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F25F2CD-44D6-D690-477E-782C430BCB49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79CB9977-696C-739F-76D5-357818DF27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417714A0-F0EB-6E82-D35F-62485EE6A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PE" altLang="es-PE" sz="1350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3E43FA95-BBA7-A93D-48F5-8F41BA10A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PE" altLang="es-PE" sz="1350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829256AF-C225-28F2-13EB-0A07F884E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EA52CE-A3F3-84A2-3A7B-14A3B3E03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PE" altLang="es-PE" sz="135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F06C93-AB14-C059-D796-8AE751F3B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PE" altLang="es-PE" sz="1350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A4A1B77B-30CC-3B57-DF36-8B623998F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PE" altLang="es-PE" sz="1350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64D7AC84-3E31-4486-1B97-934DBB200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PE" altLang="es-PE" sz="1350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C62115C0-EBF8-4827-C525-B9A2D8C27AB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PE" altLang="es-PE" sz="1350"/>
            </a:p>
          </p:txBody>
        </p:sp>
      </p:grpSp>
      <p:sp>
        <p:nvSpPr>
          <p:cNvPr id="195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altLang="es-PE" noProof="0"/>
              <a:t>Haga clic para modificar el estilo de título del patrón</a:t>
            </a:r>
          </a:p>
        </p:txBody>
      </p:sp>
      <p:sp>
        <p:nvSpPr>
          <p:cNvPr id="195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altLang="es-PE" noProof="0"/>
              <a:t>Haga clic para modificar el estilo de subtítulo del patrón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27B412F0-72F1-8112-2E36-01786726F8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6E99DE32-68CD-E8B5-441F-79493D1662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2C0DE225-5D03-0007-EAE0-F7881752DD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3727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613F86-E517-7923-CE6D-793DC11B49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2C4B0B1-0CF5-AEAC-E7DC-A14217334E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5EE0032-1CAB-5357-DE3E-A9AC8EF4F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26955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1DB7963-89DC-AA91-B0AA-713B24E5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E738CD4-35F1-80EA-BC49-4DD5D748F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9F6EC60-4DFA-1256-CED9-255C4B48C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26573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9D206B7-05F0-E1FD-6D49-D2C1DA7225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075D0D2-83D5-E1D2-1E07-01C602240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FD6C378-A6AD-D119-D7D8-4E130AAD4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321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6921625-826A-E060-55DF-B8C972EA1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44E46F1A-47AD-EE5B-9897-A4024CD63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D0E97C1-CE9A-8AD4-CD23-6BFAC204B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5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2668DBE-EF85-0A95-BD09-E1E15A18C60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3531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613ADB2D-B568-230B-9E92-AF2D44690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2628149-0103-D6F9-6664-6CF989919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D089864-9095-1027-C0C0-AA4525EED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2967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4603ED7D-492F-DD5C-C4E7-1B3BB1450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7C9CFFB-F06F-CE7E-E571-39060B035D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B813D536-8269-AF13-2583-E383F48EC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81037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67C92E5-BA8A-4537-54F3-4DF8AD7B12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094F53E-7436-8AA1-073D-86E49BC510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81263BC-1E89-C53A-F74C-E7D343EFE8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1441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DE0B2BF-DFE2-80A5-2DB1-C0D2CDAB0E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2FCCF9E-2FFA-E78A-BAD9-6DB822457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8B6FB86-2640-208B-08D2-0272FE22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10813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A8B8E1B-ADA9-A622-DA53-EFA7EFFFF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0B6A559-B262-31BE-E6B3-06D444485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C05B954-05E4-0395-02ED-B8D6B604A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89615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8D77420-EEB3-70F6-296E-A606EBB9A4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BA9588C-9B6B-2201-5787-CF1F19626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D5DD361-7CE4-424E-0A6D-A8E754170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1129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4586" y="214314"/>
            <a:ext cx="10390716" cy="146208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imágenes en línea 2"/>
          <p:cNvSpPr>
            <a:spLocks noGrp="1"/>
          </p:cNvSpPr>
          <p:nvPr>
            <p:ph type="clipArt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s-ES" noProof="0"/>
              <a:t>Haga clic en el icono para agregar una imagen en línea</a:t>
            </a:r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A10CE86-05BA-0A89-E1DE-90BDF8658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577B17B-4C71-D9D7-08AD-6FA764E6E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F835A74-525C-3BF2-80F3-7ECD82494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40826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4E4548-C0C8-44E8-D0EF-1C696CC54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DE192D-DFEC-DBB3-EC2A-C1EE1055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6DD86-022D-10AD-07F3-95F9A720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663E-05C8-45D5-B54F-41AC0EF6AE6C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5826728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85C6F5-AD57-C0FE-BDB1-60EC3279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C2C433-5DE0-FF0F-0164-5B12B3A8C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5FD585-E220-C7EF-1E7F-50A9F657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FAA5-F19D-40FE-8B52-CA0431BCF615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3062432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AD0097-2FEA-73AE-FAC8-C179BC9B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46442A-7436-B1E3-8FD2-99A07776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193F77-BA0E-1750-BD12-858EBA20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6B270-AC1D-4674-8A35-662C00468828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56729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1FBEE6B-2BB6-6729-97F3-4CE2EB94DB9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9038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5F7893-1618-2247-6EC0-E9150EA2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C13962-8421-2EE5-11F6-829D7C0E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DF4BDE-5A1E-3F24-A642-A41739A9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C8EF-5824-4186-821C-76D13490BDDF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015326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13AC07E-9049-CD2A-5AC2-1CDE4DF1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ED472A-C36B-F735-2B7A-1779DC03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E0CC1A-C000-E2C9-147B-449B6DD8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084A-45D0-4B02-BD30-F5D12E697CFA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4871197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F9467A-B059-2C3B-E764-7453925B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F4ECA3-0BA9-76B6-7339-254AC3D1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B9B6F58-8E4A-2158-C329-C4F3B81A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10691-60D9-42C5-8208-63E80280152F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3529370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5E8194-C665-23E5-30A6-2F8D7503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C45989-47A1-A6E2-FDC3-81C74D1A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71262D-2220-FFBC-E60F-D29E0935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E41D-EB9F-45A6-91C2-49A83ED9040D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72813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0CE522-19C4-310D-0F2D-E37ADCC9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856B6F-7234-CC71-F082-510FCD39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0B442D-FF14-D103-6922-679B1F05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EAF1-C29F-41DC-8695-93EF6904E5ED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4638472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C7FBBB-13D2-1DE5-CF0D-F5D8EA04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9F5E3D-3FF9-EF9C-3D66-4D7A9B34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56C6-0633-370F-A2B4-EEEDA93A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A744-8F0C-4335-9158-A4D4DA8ABCFF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3701448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93E3F8-E724-C017-D38F-305BC9A7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91C133-B9BB-3A43-BCCC-07089DE91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A4B379-6D11-F12D-C9C4-10EB0841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A7033-092D-42F4-B580-F2AE30483F32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9699512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10E0AF-077F-C585-29B4-34150909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22D6B0-2D22-061F-62DF-EE799BD6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925535-C7A1-DBCC-F108-D64ECE2E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97BC-9CBA-406C-B838-3CD0AACFC9CA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99862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1F013D58-3588-8B97-AAF2-64B411F43DC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320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3881822-7B66-EA9B-2E35-6710D455599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959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65E108F-9365-AC7E-B7A8-1838B024D8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1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>
            <a:extLst>
              <a:ext uri="{FF2B5EF4-FFF2-40B4-BE49-F238E27FC236}">
                <a16:creationId xmlns:a16="http://schemas.microsoft.com/office/drawing/2014/main" id="{D3B64BCD-E58E-5AC8-C10B-194C926A4BA1}"/>
              </a:ext>
            </a:extLst>
          </p:cNvPr>
          <p:cNvGrpSpPr>
            <a:grpSpLocks/>
          </p:cNvGrpSpPr>
          <p:nvPr/>
        </p:nvGrpSpPr>
        <p:grpSpPr bwMode="auto">
          <a:xfrm>
            <a:off x="-1380066" y="1552575"/>
            <a:ext cx="13559367" cy="5295900"/>
            <a:chOff x="-652" y="978"/>
            <a:chExt cx="6406" cy="3336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917A402B-1EFB-E144-E0A7-099898CDD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1707"/>
              <a:ext cx="3693" cy="2607"/>
            </a:xfrm>
            <a:custGeom>
              <a:avLst/>
              <a:gdLst>
                <a:gd name="T0" fmla="*/ 1493 w 3699"/>
                <a:gd name="T1" fmla="*/ 2524 h 2613"/>
                <a:gd name="T2" fmla="*/ 3611 w 3699"/>
                <a:gd name="T3" fmla="*/ 2525 h 2613"/>
                <a:gd name="T4" fmla="*/ 3611 w 3699"/>
                <a:gd name="T5" fmla="*/ 2156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7 h 2613"/>
                <a:gd name="T12" fmla="*/ 426 w 3699"/>
                <a:gd name="T13" fmla="*/ 332 h 2613"/>
                <a:gd name="T14" fmla="*/ 570 w 3699"/>
                <a:gd name="T15" fmla="*/ 467 h 2613"/>
                <a:gd name="T16" fmla="*/ 781 w 3699"/>
                <a:gd name="T17" fmla="*/ 685 h 2613"/>
                <a:gd name="T18" fmla="*/ 957 w 3699"/>
                <a:gd name="T19" fmla="*/ 925 h 2613"/>
                <a:gd name="T20" fmla="*/ 1089 w 3699"/>
                <a:gd name="T21" fmla="*/ 1127 h 2613"/>
                <a:gd name="T22" fmla="*/ 1208 w 3699"/>
                <a:gd name="T23" fmla="*/ 1342 h 2613"/>
                <a:gd name="T24" fmla="*/ 1301 w 3699"/>
                <a:gd name="T25" fmla="*/ 1551 h 2613"/>
                <a:gd name="T26" fmla="*/ 1370 w 3699"/>
                <a:gd name="T27" fmla="*/ 1752 h 2613"/>
                <a:gd name="T28" fmla="*/ 1417 w 3699"/>
                <a:gd name="T29" fmla="*/ 1917 h 2613"/>
                <a:gd name="T30" fmla="*/ 1460 w 3699"/>
                <a:gd name="T31" fmla="*/ 2118 h 2613"/>
                <a:gd name="T32" fmla="*/ 1481 w 3699"/>
                <a:gd name="T33" fmla="*/ 2298 h 2613"/>
                <a:gd name="T34" fmla="*/ 1493 w 3699"/>
                <a:gd name="T35" fmla="*/ 2524 h 26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100000">
                  <a:srgbClr val="182F76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1800"/>
            </a:p>
          </p:txBody>
        </p:sp>
        <p:sp>
          <p:nvSpPr>
            <p:cNvPr id="3081" name="Freeform 3">
              <a:extLst>
                <a:ext uri="{FF2B5EF4-FFF2-40B4-BE49-F238E27FC236}">
                  <a16:creationId xmlns:a16="http://schemas.microsoft.com/office/drawing/2014/main" id="{857A6947-8FF6-B1D6-0347-2256B8A07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2" y="978"/>
              <a:ext cx="4231" cy="3336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600" cap="rnd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1800"/>
            </a:p>
          </p:txBody>
        </p:sp>
      </p:grpSp>
      <p:sp>
        <p:nvSpPr>
          <p:cNvPr id="3075" name="Rectangle 4">
            <a:extLst>
              <a:ext uri="{FF2B5EF4-FFF2-40B4-BE49-F238E27FC236}">
                <a16:creationId xmlns:a16="http://schemas.microsoft.com/office/drawing/2014/main" id="{86DC4A34-8EEE-8D76-C5DE-D41B80B8A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09601"/>
            <a:ext cx="103505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PE"/>
              <a:t>Pulse para editar el formato del texto de título</a:t>
            </a:r>
          </a:p>
        </p:txBody>
      </p:sp>
      <p:sp>
        <p:nvSpPr>
          <p:cNvPr id="3076" name="Rectangle 5">
            <a:extLst>
              <a:ext uri="{FF2B5EF4-FFF2-40B4-BE49-F238E27FC236}">
                <a16:creationId xmlns:a16="http://schemas.microsoft.com/office/drawing/2014/main" id="{4183108C-583B-4D22-5A01-6E5546333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505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PE"/>
              <a:t>Pulse para editar los formatos del texto del esquema</a:t>
            </a:r>
          </a:p>
          <a:p>
            <a:pPr lvl="1"/>
            <a:r>
              <a:rPr lang="en-GB" altLang="es-PE"/>
              <a:t>Segundo nivel del esquema</a:t>
            </a:r>
          </a:p>
          <a:p>
            <a:pPr lvl="2"/>
            <a:r>
              <a:rPr lang="en-GB" altLang="es-PE"/>
              <a:t>Tercer nivel del esquema</a:t>
            </a:r>
          </a:p>
          <a:p>
            <a:pPr lvl="3"/>
            <a:r>
              <a:rPr lang="en-GB" altLang="es-PE"/>
              <a:t>Cuarto nivel del esquema</a:t>
            </a:r>
          </a:p>
          <a:p>
            <a:pPr lvl="4"/>
            <a:r>
              <a:rPr lang="en-GB" altLang="es-PE"/>
              <a:t>Quinto nivel del esquema</a:t>
            </a:r>
          </a:p>
          <a:p>
            <a:pPr lvl="4"/>
            <a:r>
              <a:rPr lang="en-GB" altLang="es-PE"/>
              <a:t>Sexto nivel del esquema</a:t>
            </a:r>
          </a:p>
          <a:p>
            <a:pPr lvl="4"/>
            <a:r>
              <a:rPr lang="en-GB" altLang="es-PE"/>
              <a:t>Séptimo nivel del esquema</a:t>
            </a:r>
          </a:p>
          <a:p>
            <a:pPr lvl="4"/>
            <a:r>
              <a:rPr lang="en-GB" altLang="es-PE"/>
              <a:t>Octavo nivel del esquema</a:t>
            </a:r>
          </a:p>
          <a:p>
            <a:pPr lvl="4"/>
            <a:r>
              <a:rPr lang="en-GB" altLang="es-PE"/>
              <a:t>Noveno nivel del esquema</a:t>
            </a:r>
          </a:p>
        </p:txBody>
      </p:sp>
      <p:sp>
        <p:nvSpPr>
          <p:cNvPr id="3077" name="Text Box 6">
            <a:extLst>
              <a:ext uri="{FF2B5EF4-FFF2-40B4-BE49-F238E27FC236}">
                <a16:creationId xmlns:a16="http://schemas.microsoft.com/office/drawing/2014/main" id="{F911275E-1325-BBF2-2E09-F50BFFC21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PE" altLang="es-PE" sz="1800"/>
          </a:p>
        </p:txBody>
      </p:sp>
      <p:sp>
        <p:nvSpPr>
          <p:cNvPr id="3078" name="Text Box 7">
            <a:extLst>
              <a:ext uri="{FF2B5EF4-FFF2-40B4-BE49-F238E27FC236}">
                <a16:creationId xmlns:a16="http://schemas.microsoft.com/office/drawing/2014/main" id="{CFA9C412-793E-73D4-D7C8-A1ED06A9B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PE" altLang="es-PE" sz="1800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CC713D49-6EEF-4EA1-B048-8C3A6FFD7D8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5273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207963" algn="r" eaLnBrk="1" hangingPunct="1">
              <a:buSzPct val="100000"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944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Microsoft YaHei" pitchFamily="32" charset="-122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Microsoft YaHei" pitchFamily="32" charset="-122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Microsoft YaHei" pitchFamily="32" charset="-122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D9F155B1-EA14-ED2B-789B-5E269D1DA638}"/>
              </a:ext>
            </a:extLst>
          </p:cNvPr>
          <p:cNvGrpSpPr>
            <a:grpSpLocks/>
          </p:cNvGrpSpPr>
          <p:nvPr/>
        </p:nvGrpSpPr>
        <p:grpSpPr bwMode="auto">
          <a:xfrm>
            <a:off x="1" y="1589"/>
            <a:ext cx="12164484" cy="6835775"/>
            <a:chOff x="0" y="1"/>
            <a:chExt cx="5747" cy="4306"/>
          </a:xfrm>
        </p:grpSpPr>
        <p:sp>
          <p:nvSpPr>
            <p:cNvPr id="1032" name="Freeform 2">
              <a:extLst>
                <a:ext uri="{FF2B5EF4-FFF2-40B4-BE49-F238E27FC236}">
                  <a16:creationId xmlns:a16="http://schemas.microsoft.com/office/drawing/2014/main" id="{D54F6DD2-8C77-BD64-AD1F-D3F880A8C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999"/>
              <a:ext cx="2353" cy="3308"/>
            </a:xfrm>
            <a:custGeom>
              <a:avLst/>
              <a:gdLst>
                <a:gd name="T0" fmla="*/ 1833 w 2359"/>
                <a:gd name="T1" fmla="*/ 3225 h 3314"/>
                <a:gd name="T2" fmla="*/ 2271 w 2359"/>
                <a:gd name="T3" fmla="*/ 3226 h 3314"/>
                <a:gd name="T4" fmla="*/ 2271 w 2359"/>
                <a:gd name="T5" fmla="*/ 1396 h 3314"/>
                <a:gd name="T6" fmla="*/ 0 w 2359"/>
                <a:gd name="T7" fmla="*/ 0 h 3314"/>
                <a:gd name="T8" fmla="*/ 196 w 2359"/>
                <a:gd name="T9" fmla="*/ 150 h 3314"/>
                <a:gd name="T10" fmla="*/ 351 w 2359"/>
                <a:gd name="T11" fmla="*/ 276 h 3314"/>
                <a:gd name="T12" fmla="*/ 537 w 2359"/>
                <a:gd name="T13" fmla="*/ 426 h 3314"/>
                <a:gd name="T14" fmla="*/ 702 w 2359"/>
                <a:gd name="T15" fmla="*/ 597 h 3314"/>
                <a:gd name="T16" fmla="*/ 964 w 2359"/>
                <a:gd name="T17" fmla="*/ 877 h 3314"/>
                <a:gd name="T18" fmla="*/ 1184 w 2359"/>
                <a:gd name="T19" fmla="*/ 1182 h 3314"/>
                <a:gd name="T20" fmla="*/ 1351 w 2359"/>
                <a:gd name="T21" fmla="*/ 1441 h 3314"/>
                <a:gd name="T22" fmla="*/ 1491 w 2359"/>
                <a:gd name="T23" fmla="*/ 1715 h 3314"/>
                <a:gd name="T24" fmla="*/ 1604 w 2359"/>
                <a:gd name="T25" fmla="*/ 1983 h 3314"/>
                <a:gd name="T26" fmla="*/ 1690 w 2359"/>
                <a:gd name="T27" fmla="*/ 2238 h 3314"/>
                <a:gd name="T28" fmla="*/ 1743 w 2359"/>
                <a:gd name="T29" fmla="*/ 2448 h 3314"/>
                <a:gd name="T30" fmla="*/ 1791 w 2359"/>
                <a:gd name="T31" fmla="*/ 2706 h 3314"/>
                <a:gd name="T32" fmla="*/ 1818 w 2359"/>
                <a:gd name="T33" fmla="*/ 2936 h 3314"/>
                <a:gd name="T34" fmla="*/ 1833 w 2359"/>
                <a:gd name="T35" fmla="*/ 3225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100000">
                  <a:srgbClr val="182F76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400"/>
            </a:p>
          </p:txBody>
        </p:sp>
        <p:sp>
          <p:nvSpPr>
            <p:cNvPr id="1033" name="Freeform 3">
              <a:extLst>
                <a:ext uri="{FF2B5EF4-FFF2-40B4-BE49-F238E27FC236}">
                  <a16:creationId xmlns:a16="http://schemas.microsoft.com/office/drawing/2014/main" id="{F968F9B9-14F7-4F29-AA73-5776BA961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"/>
              <a:ext cx="5292" cy="43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600" cap="rnd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400"/>
            </a:p>
          </p:txBody>
        </p:sp>
      </p:grpSp>
      <p:sp>
        <p:nvSpPr>
          <p:cNvPr id="1027" name="Rectangle 4">
            <a:extLst>
              <a:ext uri="{FF2B5EF4-FFF2-40B4-BE49-F238E27FC236}">
                <a16:creationId xmlns:a16="http://schemas.microsoft.com/office/drawing/2014/main" id="{D7CED1C1-1172-E3A2-32CE-C73E67034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09601"/>
            <a:ext cx="103505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PE"/>
              <a:t>Pulse para editar el formato del texto de título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9B15B34B-24C5-7E27-5B41-E92673E3F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PE" altLang="es-PE" sz="2400"/>
          </a:p>
        </p:txBody>
      </p:sp>
      <p:sp>
        <p:nvSpPr>
          <p:cNvPr id="1029" name="Text Box 6">
            <a:extLst>
              <a:ext uri="{FF2B5EF4-FFF2-40B4-BE49-F238E27FC236}">
                <a16:creationId xmlns:a16="http://schemas.microsoft.com/office/drawing/2014/main" id="{A0302B8C-4663-DE0C-F18B-CCA82C8F4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PE" altLang="es-PE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755C6717-2AAA-4C22-BAB4-FBAA05DCC8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5273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A2E755E0-2633-436F-A4B0-4FAA22A21316}" type="slidenum">
              <a:rPr lang="en-US" altLang="es-PE"/>
              <a:pPr/>
              <a:t>‹Nº›</a:t>
            </a:fld>
            <a:endParaRPr lang="en-US" altLang="es-PE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06E039F6-85DB-7A12-3B64-BAC5E8116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505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PE"/>
              <a:t>Pulse para editar los formatos del texto del esquema</a:t>
            </a:r>
          </a:p>
          <a:p>
            <a:pPr lvl="1"/>
            <a:r>
              <a:rPr lang="en-GB" altLang="es-PE"/>
              <a:t>Segundo nivel del esquema</a:t>
            </a:r>
          </a:p>
          <a:p>
            <a:pPr lvl="2"/>
            <a:r>
              <a:rPr lang="en-GB" altLang="es-PE"/>
              <a:t>Tercer nivel del esquema</a:t>
            </a:r>
          </a:p>
          <a:p>
            <a:pPr lvl="3"/>
            <a:r>
              <a:rPr lang="en-GB" altLang="es-PE"/>
              <a:t>Cuarto nivel del esquema</a:t>
            </a:r>
          </a:p>
          <a:p>
            <a:pPr lvl="4"/>
            <a:r>
              <a:rPr lang="en-GB" altLang="es-PE"/>
              <a:t>Quinto nivel del esquema</a:t>
            </a:r>
          </a:p>
          <a:p>
            <a:pPr lvl="4"/>
            <a:r>
              <a:rPr lang="en-GB" altLang="es-PE"/>
              <a:t>Sexto nivel del esquema</a:t>
            </a:r>
          </a:p>
          <a:p>
            <a:pPr lvl="4"/>
            <a:r>
              <a:rPr lang="en-GB" altLang="es-PE"/>
              <a:t>Séptimo nivel del esquema</a:t>
            </a:r>
          </a:p>
          <a:p>
            <a:pPr lvl="4"/>
            <a:r>
              <a:rPr lang="en-GB" altLang="es-PE"/>
              <a:t>Octavo nivel del esquema</a:t>
            </a:r>
          </a:p>
          <a:p>
            <a:pPr lvl="4"/>
            <a:r>
              <a:rPr lang="en-GB" altLang="es-PE"/>
              <a:t>Noveno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360026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Microsoft YaHei" pitchFamily="32" charset="-122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Microsoft YaHei" pitchFamily="32" charset="-122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Microsoft YaHei" pitchFamily="32" charset="-122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>
            <a:extLst>
              <a:ext uri="{FF2B5EF4-FFF2-40B4-BE49-F238E27FC236}">
                <a16:creationId xmlns:a16="http://schemas.microsoft.com/office/drawing/2014/main" id="{CA5204EE-CC3D-1491-DB2E-DCFCD8D505C0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435100" cy="6845300"/>
            <a:chOff x="0" y="0"/>
            <a:chExt cx="678" cy="4312"/>
          </a:xfrm>
        </p:grpSpPr>
        <p:sp>
          <p:nvSpPr>
            <p:cNvPr id="2056" name="Rectangle 2">
              <a:extLst>
                <a:ext uri="{FF2B5EF4-FFF2-40B4-BE49-F238E27FC236}">
                  <a16:creationId xmlns:a16="http://schemas.microsoft.com/office/drawing/2014/main" id="{036E7D76-48C2-7617-C78C-48D0BB03B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78" cy="4312"/>
            </a:xfrm>
            <a:prstGeom prst="rect">
              <a:avLst/>
            </a:prstGeom>
            <a:gradFill rotWithShape="0">
              <a:gsLst>
                <a:gs pos="0">
                  <a:srgbClr val="3333FF"/>
                </a:gs>
                <a:gs pos="50000">
                  <a:srgbClr val="000000"/>
                </a:gs>
                <a:gs pos="100000">
                  <a:srgbClr val="3333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PE" altLang="es-PE" sz="2400"/>
            </a:p>
          </p:txBody>
        </p:sp>
        <p:grpSp>
          <p:nvGrpSpPr>
            <p:cNvPr id="2057" name="Group 3">
              <a:extLst>
                <a:ext uri="{FF2B5EF4-FFF2-40B4-BE49-F238E27FC236}">
                  <a16:creationId xmlns:a16="http://schemas.microsoft.com/office/drawing/2014/main" id="{BE61A2A7-F224-A5D2-7FD1-F52190E668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0" cy="4122"/>
              <a:chOff x="48" y="102"/>
              <a:chExt cx="90" cy="4122"/>
            </a:xfrm>
          </p:grpSpPr>
          <p:sp>
            <p:nvSpPr>
              <p:cNvPr id="2058" name="Rectangle 4">
                <a:extLst>
                  <a:ext uri="{FF2B5EF4-FFF2-40B4-BE49-F238E27FC236}">
                    <a16:creationId xmlns:a16="http://schemas.microsoft.com/office/drawing/2014/main" id="{1F05DDFD-9D6F-9E4F-EE1D-8179DB6E3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59" name="Rectangle 5">
                <a:extLst>
                  <a:ext uri="{FF2B5EF4-FFF2-40B4-BE49-F238E27FC236}">
                    <a16:creationId xmlns:a16="http://schemas.microsoft.com/office/drawing/2014/main" id="{A918F783-8CBD-A9B3-D4A9-75DF574A6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60" name="Rectangle 6">
                <a:extLst>
                  <a:ext uri="{FF2B5EF4-FFF2-40B4-BE49-F238E27FC236}">
                    <a16:creationId xmlns:a16="http://schemas.microsoft.com/office/drawing/2014/main" id="{4184D012-726C-422F-E1F2-25E396E86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61" name="Rectangle 7">
                <a:extLst>
                  <a:ext uri="{FF2B5EF4-FFF2-40B4-BE49-F238E27FC236}">
                    <a16:creationId xmlns:a16="http://schemas.microsoft.com/office/drawing/2014/main" id="{9EFFC1C8-E497-1656-3492-06EE3E7A9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62" name="Rectangle 8">
                <a:extLst>
                  <a:ext uri="{FF2B5EF4-FFF2-40B4-BE49-F238E27FC236}">
                    <a16:creationId xmlns:a16="http://schemas.microsoft.com/office/drawing/2014/main" id="{FBE4E497-9498-4B05-4C62-FC207FBF2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0" cy="89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63" name="Rectangle 9">
                <a:extLst>
                  <a:ext uri="{FF2B5EF4-FFF2-40B4-BE49-F238E27FC236}">
                    <a16:creationId xmlns:a16="http://schemas.microsoft.com/office/drawing/2014/main" id="{3543D1E1-2458-D163-EAE2-65696E2E0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64" name="Rectangle 10">
                <a:extLst>
                  <a:ext uri="{FF2B5EF4-FFF2-40B4-BE49-F238E27FC236}">
                    <a16:creationId xmlns:a16="http://schemas.microsoft.com/office/drawing/2014/main" id="{C68698E9-CE35-E4D1-4F2D-6F1EB603E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65" name="Rectangle 11">
                <a:extLst>
                  <a:ext uri="{FF2B5EF4-FFF2-40B4-BE49-F238E27FC236}">
                    <a16:creationId xmlns:a16="http://schemas.microsoft.com/office/drawing/2014/main" id="{B77E0398-3499-10A1-49B1-0810F475A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66" name="Rectangle 12">
                <a:extLst>
                  <a:ext uri="{FF2B5EF4-FFF2-40B4-BE49-F238E27FC236}">
                    <a16:creationId xmlns:a16="http://schemas.microsoft.com/office/drawing/2014/main" id="{84523E49-C8BC-D84B-1C56-46DDF358F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67" name="Rectangle 13">
                <a:extLst>
                  <a:ext uri="{FF2B5EF4-FFF2-40B4-BE49-F238E27FC236}">
                    <a16:creationId xmlns:a16="http://schemas.microsoft.com/office/drawing/2014/main" id="{76074EF8-C5CF-DF54-3F46-DAC55FC2C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68" name="Rectangle 14">
                <a:extLst>
                  <a:ext uri="{FF2B5EF4-FFF2-40B4-BE49-F238E27FC236}">
                    <a16:creationId xmlns:a16="http://schemas.microsoft.com/office/drawing/2014/main" id="{46A62C55-D79F-2D78-42D9-26A06CC9A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0" cy="89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69" name="Rectangle 15">
                <a:extLst>
                  <a:ext uri="{FF2B5EF4-FFF2-40B4-BE49-F238E27FC236}">
                    <a16:creationId xmlns:a16="http://schemas.microsoft.com/office/drawing/2014/main" id="{E9561BC2-33FE-188D-ACFD-A4E441A2A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70" name="Rectangle 16">
                <a:extLst>
                  <a:ext uri="{FF2B5EF4-FFF2-40B4-BE49-F238E27FC236}">
                    <a16:creationId xmlns:a16="http://schemas.microsoft.com/office/drawing/2014/main" id="{DC234C5F-81B2-A5E5-E2D6-B3F226B0E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71" name="Rectangle 17">
                <a:extLst>
                  <a:ext uri="{FF2B5EF4-FFF2-40B4-BE49-F238E27FC236}">
                    <a16:creationId xmlns:a16="http://schemas.microsoft.com/office/drawing/2014/main" id="{82665F4C-BDE5-6414-0200-4DCA6F2FB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72" name="Rectangle 18">
                <a:extLst>
                  <a:ext uri="{FF2B5EF4-FFF2-40B4-BE49-F238E27FC236}">
                    <a16:creationId xmlns:a16="http://schemas.microsoft.com/office/drawing/2014/main" id="{989BD01D-B867-932E-E133-6F96B66F9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73" name="Rectangle 19">
                <a:extLst>
                  <a:ext uri="{FF2B5EF4-FFF2-40B4-BE49-F238E27FC236}">
                    <a16:creationId xmlns:a16="http://schemas.microsoft.com/office/drawing/2014/main" id="{C112BCFC-941E-A4FE-CC6B-9B7CE03BB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0" cy="89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74" name="Rectangle 20">
                <a:extLst>
                  <a:ext uri="{FF2B5EF4-FFF2-40B4-BE49-F238E27FC236}">
                    <a16:creationId xmlns:a16="http://schemas.microsoft.com/office/drawing/2014/main" id="{B8E8644C-E216-1DED-D2C1-38830185C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75" name="Rectangle 21">
                <a:extLst>
                  <a:ext uri="{FF2B5EF4-FFF2-40B4-BE49-F238E27FC236}">
                    <a16:creationId xmlns:a16="http://schemas.microsoft.com/office/drawing/2014/main" id="{9273F1C8-8284-2AB5-3ED8-D363D2743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76" name="Rectangle 22">
                <a:extLst>
                  <a:ext uri="{FF2B5EF4-FFF2-40B4-BE49-F238E27FC236}">
                    <a16:creationId xmlns:a16="http://schemas.microsoft.com/office/drawing/2014/main" id="{11005971-79BC-270F-7AE9-DAF04F979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0" cy="89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77" name="Rectangle 23">
                <a:extLst>
                  <a:ext uri="{FF2B5EF4-FFF2-40B4-BE49-F238E27FC236}">
                    <a16:creationId xmlns:a16="http://schemas.microsoft.com/office/drawing/2014/main" id="{FE4F29D5-7448-A879-1BEF-002DB277E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78" name="Rectangle 24">
                <a:extLst>
                  <a:ext uri="{FF2B5EF4-FFF2-40B4-BE49-F238E27FC236}">
                    <a16:creationId xmlns:a16="http://schemas.microsoft.com/office/drawing/2014/main" id="{DF69C813-73DB-0B71-22DC-429229810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79" name="Rectangle 25">
                <a:extLst>
                  <a:ext uri="{FF2B5EF4-FFF2-40B4-BE49-F238E27FC236}">
                    <a16:creationId xmlns:a16="http://schemas.microsoft.com/office/drawing/2014/main" id="{B8B8ABFD-EBAE-4F7E-A9CA-929B53AE0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80" name="Rectangle 26">
                <a:extLst>
                  <a:ext uri="{FF2B5EF4-FFF2-40B4-BE49-F238E27FC236}">
                    <a16:creationId xmlns:a16="http://schemas.microsoft.com/office/drawing/2014/main" id="{0DB783FF-D56C-6C0C-9789-D6B645CC4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81" name="Rectangle 27">
                <a:extLst>
                  <a:ext uri="{FF2B5EF4-FFF2-40B4-BE49-F238E27FC236}">
                    <a16:creationId xmlns:a16="http://schemas.microsoft.com/office/drawing/2014/main" id="{82D29BC8-F524-0F83-7FB5-E5E3F0F99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82" name="Rectangle 28">
                <a:extLst>
                  <a:ext uri="{FF2B5EF4-FFF2-40B4-BE49-F238E27FC236}">
                    <a16:creationId xmlns:a16="http://schemas.microsoft.com/office/drawing/2014/main" id="{C130AF48-3712-7E47-10EE-D010A1028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83" name="Rectangle 29">
                <a:extLst>
                  <a:ext uri="{FF2B5EF4-FFF2-40B4-BE49-F238E27FC236}">
                    <a16:creationId xmlns:a16="http://schemas.microsoft.com/office/drawing/2014/main" id="{534A945F-962F-ED8E-7684-0516F3F6B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0" cy="89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" name="Rectangle 30">
                <a:extLst>
                  <a:ext uri="{FF2B5EF4-FFF2-40B4-BE49-F238E27FC236}">
                    <a16:creationId xmlns:a16="http://schemas.microsoft.com/office/drawing/2014/main" id="{28C84124-81E2-6D64-0E92-AA4C11057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85" name="Rectangle 31">
                <a:extLst>
                  <a:ext uri="{FF2B5EF4-FFF2-40B4-BE49-F238E27FC236}">
                    <a16:creationId xmlns:a16="http://schemas.microsoft.com/office/drawing/2014/main" id="{AE99338B-88B3-AD1D-5246-AA70DE8AB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086" name="Rectangle 32">
                <a:extLst>
                  <a:ext uri="{FF2B5EF4-FFF2-40B4-BE49-F238E27FC236}">
                    <a16:creationId xmlns:a16="http://schemas.microsoft.com/office/drawing/2014/main" id="{F047E526-A824-94BF-64A9-33A5A3097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0" cy="89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</p:grpSp>
      </p:grpSp>
      <p:sp>
        <p:nvSpPr>
          <p:cNvPr id="2051" name="Rectangle 33">
            <a:extLst>
              <a:ext uri="{FF2B5EF4-FFF2-40B4-BE49-F238E27FC236}">
                <a16:creationId xmlns:a16="http://schemas.microsoft.com/office/drawing/2014/main" id="{768FF2EC-85CE-5688-A4D1-78350BAD4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609601"/>
            <a:ext cx="103505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PE"/>
              <a:t>Pulse para editar el formato del texto de título</a:t>
            </a:r>
          </a:p>
        </p:txBody>
      </p:sp>
      <p:sp>
        <p:nvSpPr>
          <p:cNvPr id="2052" name="Text Box 34">
            <a:extLst>
              <a:ext uri="{FF2B5EF4-FFF2-40B4-BE49-F238E27FC236}">
                <a16:creationId xmlns:a16="http://schemas.microsoft.com/office/drawing/2014/main" id="{911F7193-031A-4101-62D9-9F3A5627A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248401"/>
            <a:ext cx="2537884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PE" altLang="es-PE" sz="2400"/>
          </a:p>
        </p:txBody>
      </p:sp>
      <p:sp>
        <p:nvSpPr>
          <p:cNvPr id="2053" name="Text Box 35">
            <a:extLst>
              <a:ext uri="{FF2B5EF4-FFF2-40B4-BE49-F238E27FC236}">
                <a16:creationId xmlns:a16="http://schemas.microsoft.com/office/drawing/2014/main" id="{041CFD3C-5834-90C0-9B5B-C1A884437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PE" altLang="es-PE" sz="2400"/>
          </a:p>
        </p:txBody>
      </p:sp>
      <p:sp>
        <p:nvSpPr>
          <p:cNvPr id="2084" name="Rectangle 36">
            <a:extLst>
              <a:ext uri="{FF2B5EF4-FFF2-40B4-BE49-F238E27FC236}">
                <a16:creationId xmlns:a16="http://schemas.microsoft.com/office/drawing/2014/main" id="{672843EA-7F3E-4849-B4B3-D32B4E177CC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347201" y="6248401"/>
            <a:ext cx="25273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3314F563-1306-4672-A0D8-4AD12688A6DA}" type="slidenum">
              <a:rPr lang="en-US" altLang="es-PE"/>
              <a:pPr/>
              <a:t>‹Nº›</a:t>
            </a:fld>
            <a:endParaRPr lang="en-US" altLang="es-PE"/>
          </a:p>
        </p:txBody>
      </p:sp>
      <p:sp>
        <p:nvSpPr>
          <p:cNvPr id="2055" name="Rectangle 37">
            <a:extLst>
              <a:ext uri="{FF2B5EF4-FFF2-40B4-BE49-F238E27FC236}">
                <a16:creationId xmlns:a16="http://schemas.microsoft.com/office/drawing/2014/main" id="{D6DF0B1E-F7CC-6707-6E87-796C9B21B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5" y="1946275"/>
            <a:ext cx="103505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PE"/>
              <a:t>Pulse para editar los formatos del texto del esquema</a:t>
            </a:r>
          </a:p>
          <a:p>
            <a:pPr lvl="1"/>
            <a:r>
              <a:rPr lang="en-GB" altLang="es-PE"/>
              <a:t>Segundo nivel del esquema</a:t>
            </a:r>
          </a:p>
          <a:p>
            <a:pPr lvl="2"/>
            <a:r>
              <a:rPr lang="en-GB" altLang="es-PE"/>
              <a:t>Tercer nivel del esquema</a:t>
            </a:r>
          </a:p>
          <a:p>
            <a:pPr lvl="3"/>
            <a:r>
              <a:rPr lang="en-GB" altLang="es-PE"/>
              <a:t>Cuarto nivel del esquema</a:t>
            </a:r>
          </a:p>
          <a:p>
            <a:pPr lvl="4"/>
            <a:r>
              <a:rPr lang="en-GB" altLang="es-PE"/>
              <a:t>Quinto nivel del esquema</a:t>
            </a:r>
          </a:p>
          <a:p>
            <a:pPr lvl="4"/>
            <a:r>
              <a:rPr lang="en-GB" altLang="es-PE"/>
              <a:t>Sexto nivel del esquema</a:t>
            </a:r>
          </a:p>
          <a:p>
            <a:pPr lvl="4"/>
            <a:r>
              <a:rPr lang="en-GB" altLang="es-PE"/>
              <a:t>Séptimo nivel del esquema</a:t>
            </a:r>
          </a:p>
          <a:p>
            <a:pPr lvl="4"/>
            <a:r>
              <a:rPr lang="en-GB" altLang="es-PE"/>
              <a:t>Octavo nivel del esquema</a:t>
            </a:r>
          </a:p>
          <a:p>
            <a:pPr lvl="4"/>
            <a:r>
              <a:rPr lang="en-GB" altLang="es-PE"/>
              <a:t>Noveno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321527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Times New Roman" pitchFamily="16" charset="0"/>
          <a:ea typeface="Microsoft YaHei" pitchFamily="32" charset="-122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Times New Roman" pitchFamily="16" charset="0"/>
          <a:ea typeface="Microsoft YaHei" pitchFamily="32" charset="-122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Times New Roman" pitchFamily="16" charset="0"/>
          <a:ea typeface="Microsoft YaHei" pitchFamily="32" charset="-122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Times New Roman" pitchFamily="16" charset="0"/>
          <a:ea typeface="Microsoft YaHei" pitchFamily="32" charset="-122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pitchFamily="32" charset="-122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pitchFamily="32" charset="-122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pitchFamily="32" charset="-122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pitchFamily="32" charset="-122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B5BAFDAE-F66F-5D85-3F3B-D38BE83406CF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435100" cy="6845300"/>
            <a:chOff x="0" y="0"/>
            <a:chExt cx="678" cy="4312"/>
          </a:xfrm>
        </p:grpSpPr>
        <p:sp>
          <p:nvSpPr>
            <p:cNvPr id="4104" name="Rectangle 2">
              <a:extLst>
                <a:ext uri="{FF2B5EF4-FFF2-40B4-BE49-F238E27FC236}">
                  <a16:creationId xmlns:a16="http://schemas.microsoft.com/office/drawing/2014/main" id="{8FA06AC6-BF99-398F-1E5F-513F35FA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78" cy="4312"/>
            </a:xfrm>
            <a:prstGeom prst="rect">
              <a:avLst/>
            </a:prstGeom>
            <a:gradFill rotWithShape="0">
              <a:gsLst>
                <a:gs pos="0">
                  <a:srgbClr val="3333FF"/>
                </a:gs>
                <a:gs pos="50000">
                  <a:srgbClr val="000000"/>
                </a:gs>
                <a:gs pos="100000">
                  <a:srgbClr val="3333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PE" altLang="es-PE" sz="2400"/>
            </a:p>
          </p:txBody>
        </p:sp>
        <p:grpSp>
          <p:nvGrpSpPr>
            <p:cNvPr id="4105" name="Group 3">
              <a:extLst>
                <a:ext uri="{FF2B5EF4-FFF2-40B4-BE49-F238E27FC236}">
                  <a16:creationId xmlns:a16="http://schemas.microsoft.com/office/drawing/2014/main" id="{0F9507D2-9ABD-FF31-3D41-948D900D9F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0" cy="4120"/>
              <a:chOff x="48" y="103"/>
              <a:chExt cx="90" cy="4120"/>
            </a:xfrm>
          </p:grpSpPr>
          <p:sp>
            <p:nvSpPr>
              <p:cNvPr id="4106" name="Rectangle 4">
                <a:extLst>
                  <a:ext uri="{FF2B5EF4-FFF2-40B4-BE49-F238E27FC236}">
                    <a16:creationId xmlns:a16="http://schemas.microsoft.com/office/drawing/2014/main" id="{A743934F-67A6-1E1C-930B-0861E2189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07" name="Rectangle 5">
                <a:extLst>
                  <a:ext uri="{FF2B5EF4-FFF2-40B4-BE49-F238E27FC236}">
                    <a16:creationId xmlns:a16="http://schemas.microsoft.com/office/drawing/2014/main" id="{BB838C16-33F3-8377-4BDB-1D3B046E6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08" name="Rectangle 6">
                <a:extLst>
                  <a:ext uri="{FF2B5EF4-FFF2-40B4-BE49-F238E27FC236}">
                    <a16:creationId xmlns:a16="http://schemas.microsoft.com/office/drawing/2014/main" id="{8970A6D0-CA2E-38B3-4E23-C2FA00594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09" name="Rectangle 7">
                <a:extLst>
                  <a:ext uri="{FF2B5EF4-FFF2-40B4-BE49-F238E27FC236}">
                    <a16:creationId xmlns:a16="http://schemas.microsoft.com/office/drawing/2014/main" id="{02955524-A713-5DEB-F862-FD9F3FA19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10" name="Rectangle 8">
                <a:extLst>
                  <a:ext uri="{FF2B5EF4-FFF2-40B4-BE49-F238E27FC236}">
                    <a16:creationId xmlns:a16="http://schemas.microsoft.com/office/drawing/2014/main" id="{C32ED62E-E210-0250-6FB6-51F2E5227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0" cy="89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11" name="Rectangle 9">
                <a:extLst>
                  <a:ext uri="{FF2B5EF4-FFF2-40B4-BE49-F238E27FC236}">
                    <a16:creationId xmlns:a16="http://schemas.microsoft.com/office/drawing/2014/main" id="{239C0167-D718-EEE9-5DD0-F9DF28BFA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12" name="Rectangle 10">
                <a:extLst>
                  <a:ext uri="{FF2B5EF4-FFF2-40B4-BE49-F238E27FC236}">
                    <a16:creationId xmlns:a16="http://schemas.microsoft.com/office/drawing/2014/main" id="{EF3425FF-B15A-C437-5DD3-A3F3DE3C4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13" name="Rectangle 11">
                <a:extLst>
                  <a:ext uri="{FF2B5EF4-FFF2-40B4-BE49-F238E27FC236}">
                    <a16:creationId xmlns:a16="http://schemas.microsoft.com/office/drawing/2014/main" id="{3040F74C-882F-0600-5F8C-8C94E8599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0" cy="88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14" name="Rectangle 12">
                <a:extLst>
                  <a:ext uri="{FF2B5EF4-FFF2-40B4-BE49-F238E27FC236}">
                    <a16:creationId xmlns:a16="http://schemas.microsoft.com/office/drawing/2014/main" id="{C52FC384-5646-E679-A1B8-E2C2CB166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15" name="Rectangle 13">
                <a:extLst>
                  <a:ext uri="{FF2B5EF4-FFF2-40B4-BE49-F238E27FC236}">
                    <a16:creationId xmlns:a16="http://schemas.microsoft.com/office/drawing/2014/main" id="{89F7262A-796A-6444-FC1F-2F713496A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16" name="Rectangle 14">
                <a:extLst>
                  <a:ext uri="{FF2B5EF4-FFF2-40B4-BE49-F238E27FC236}">
                    <a16:creationId xmlns:a16="http://schemas.microsoft.com/office/drawing/2014/main" id="{B8B03EEF-728C-3F6C-5809-FCFD1B2D5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0" cy="88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17" name="Rectangle 15">
                <a:extLst>
                  <a:ext uri="{FF2B5EF4-FFF2-40B4-BE49-F238E27FC236}">
                    <a16:creationId xmlns:a16="http://schemas.microsoft.com/office/drawing/2014/main" id="{20004D10-8826-6B77-DC7B-81C799B1E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18" name="Rectangle 16">
                <a:extLst>
                  <a:ext uri="{FF2B5EF4-FFF2-40B4-BE49-F238E27FC236}">
                    <a16:creationId xmlns:a16="http://schemas.microsoft.com/office/drawing/2014/main" id="{DDCDF974-2A4E-7B7B-8F67-EEE01F192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19" name="Rectangle 17">
                <a:extLst>
                  <a:ext uri="{FF2B5EF4-FFF2-40B4-BE49-F238E27FC236}">
                    <a16:creationId xmlns:a16="http://schemas.microsoft.com/office/drawing/2014/main" id="{5D2CEF3F-B524-EECB-CE39-827804196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20" name="Rectangle 18">
                <a:extLst>
                  <a:ext uri="{FF2B5EF4-FFF2-40B4-BE49-F238E27FC236}">
                    <a16:creationId xmlns:a16="http://schemas.microsoft.com/office/drawing/2014/main" id="{48AF6F85-C185-DF4C-A048-C21E47216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21" name="Rectangle 19">
                <a:extLst>
                  <a:ext uri="{FF2B5EF4-FFF2-40B4-BE49-F238E27FC236}">
                    <a16:creationId xmlns:a16="http://schemas.microsoft.com/office/drawing/2014/main" id="{D5A5E441-E162-DDE3-3F47-9D195351C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0" cy="89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22" name="Rectangle 20">
                <a:extLst>
                  <a:ext uri="{FF2B5EF4-FFF2-40B4-BE49-F238E27FC236}">
                    <a16:creationId xmlns:a16="http://schemas.microsoft.com/office/drawing/2014/main" id="{C069B2A2-84C5-8F30-7DD0-C568C4E20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23" name="Rectangle 21">
                <a:extLst>
                  <a:ext uri="{FF2B5EF4-FFF2-40B4-BE49-F238E27FC236}">
                    <a16:creationId xmlns:a16="http://schemas.microsoft.com/office/drawing/2014/main" id="{074F4945-814F-A659-4ABB-25311EDDE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24" name="Rectangle 22">
                <a:extLst>
                  <a:ext uri="{FF2B5EF4-FFF2-40B4-BE49-F238E27FC236}">
                    <a16:creationId xmlns:a16="http://schemas.microsoft.com/office/drawing/2014/main" id="{1E29C93C-FCE8-736F-39C0-4FF77E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0" cy="89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25" name="Rectangle 23">
                <a:extLst>
                  <a:ext uri="{FF2B5EF4-FFF2-40B4-BE49-F238E27FC236}">
                    <a16:creationId xmlns:a16="http://schemas.microsoft.com/office/drawing/2014/main" id="{48848E87-B8DE-ADAF-DF93-D2A3836F0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26" name="Rectangle 24">
                <a:extLst>
                  <a:ext uri="{FF2B5EF4-FFF2-40B4-BE49-F238E27FC236}">
                    <a16:creationId xmlns:a16="http://schemas.microsoft.com/office/drawing/2014/main" id="{9DE7B07C-19A0-19CC-150F-64CDFE959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27" name="Rectangle 25">
                <a:extLst>
                  <a:ext uri="{FF2B5EF4-FFF2-40B4-BE49-F238E27FC236}">
                    <a16:creationId xmlns:a16="http://schemas.microsoft.com/office/drawing/2014/main" id="{6D4B1803-CAF0-947B-DB0D-42DB2E7B9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0" cy="89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28" name="Rectangle 26">
                <a:extLst>
                  <a:ext uri="{FF2B5EF4-FFF2-40B4-BE49-F238E27FC236}">
                    <a16:creationId xmlns:a16="http://schemas.microsoft.com/office/drawing/2014/main" id="{DD56B485-567C-4107-E6C6-5EC1E1807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0" cy="88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29" name="Rectangle 27">
                <a:extLst>
                  <a:ext uri="{FF2B5EF4-FFF2-40B4-BE49-F238E27FC236}">
                    <a16:creationId xmlns:a16="http://schemas.microsoft.com/office/drawing/2014/main" id="{B41C41C5-12E7-2EB2-CFBE-73E1FDE26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30" name="Rectangle 28">
                <a:extLst>
                  <a:ext uri="{FF2B5EF4-FFF2-40B4-BE49-F238E27FC236}">
                    <a16:creationId xmlns:a16="http://schemas.microsoft.com/office/drawing/2014/main" id="{AFF41754-FDE1-0F9A-81CA-E76DB1058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0" cy="90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31" name="Rectangle 29">
                <a:extLst>
                  <a:ext uri="{FF2B5EF4-FFF2-40B4-BE49-F238E27FC236}">
                    <a16:creationId xmlns:a16="http://schemas.microsoft.com/office/drawing/2014/main" id="{F7621021-6051-DD9C-67D1-CF088EA81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0" cy="89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32" name="Rectangle 30">
                <a:extLst>
                  <a:ext uri="{FF2B5EF4-FFF2-40B4-BE49-F238E27FC236}">
                    <a16:creationId xmlns:a16="http://schemas.microsoft.com/office/drawing/2014/main" id="{CFCD98EE-865A-725F-FC21-5778ACD37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2" name="Rectangle 31">
                <a:extLst>
                  <a:ext uri="{FF2B5EF4-FFF2-40B4-BE49-F238E27FC236}">
                    <a16:creationId xmlns:a16="http://schemas.microsoft.com/office/drawing/2014/main" id="{098B5C94-12C5-2D4D-D473-F339C2905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0" cy="91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  <p:sp>
            <p:nvSpPr>
              <p:cNvPr id="4134" name="Rectangle 32">
                <a:extLst>
                  <a:ext uri="{FF2B5EF4-FFF2-40B4-BE49-F238E27FC236}">
                    <a16:creationId xmlns:a16="http://schemas.microsoft.com/office/drawing/2014/main" id="{8B6121A0-D6BA-31D7-E71D-6642B250F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0" cy="89"/>
              </a:xfrm>
              <a:prstGeom prst="rect">
                <a:avLst/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PE" altLang="es-PE" sz="2400"/>
              </a:p>
            </p:txBody>
          </p:sp>
        </p:grpSp>
      </p:grpSp>
      <p:sp>
        <p:nvSpPr>
          <p:cNvPr id="4099" name="Rectangle 33">
            <a:extLst>
              <a:ext uri="{FF2B5EF4-FFF2-40B4-BE49-F238E27FC236}">
                <a16:creationId xmlns:a16="http://schemas.microsoft.com/office/drawing/2014/main" id="{B6640987-1051-E2A4-0F81-D670BC762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609601"/>
            <a:ext cx="103505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PE"/>
              <a:t>Pulse para editar el formato del texto de título</a:t>
            </a:r>
          </a:p>
        </p:txBody>
      </p:sp>
      <p:sp>
        <p:nvSpPr>
          <p:cNvPr id="4100" name="Rectangle 34">
            <a:extLst>
              <a:ext uri="{FF2B5EF4-FFF2-40B4-BE49-F238E27FC236}">
                <a16:creationId xmlns:a16="http://schemas.microsoft.com/office/drawing/2014/main" id="{6BF2869C-577E-0172-00CD-452A4415D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5" y="1946275"/>
            <a:ext cx="103505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PE"/>
              <a:t>Pulse para editar los formatos del texto del esquema</a:t>
            </a:r>
          </a:p>
          <a:p>
            <a:pPr lvl="1"/>
            <a:r>
              <a:rPr lang="en-GB" altLang="es-PE"/>
              <a:t>Segundo nivel del esquema</a:t>
            </a:r>
          </a:p>
          <a:p>
            <a:pPr lvl="2"/>
            <a:r>
              <a:rPr lang="en-GB" altLang="es-PE"/>
              <a:t>Tercer nivel del esquema</a:t>
            </a:r>
          </a:p>
          <a:p>
            <a:pPr lvl="3"/>
            <a:r>
              <a:rPr lang="en-GB" altLang="es-PE"/>
              <a:t>Cuarto nivel del esquema</a:t>
            </a:r>
          </a:p>
          <a:p>
            <a:pPr lvl="4"/>
            <a:r>
              <a:rPr lang="en-GB" altLang="es-PE"/>
              <a:t>Quinto nivel del esquema</a:t>
            </a:r>
          </a:p>
          <a:p>
            <a:pPr lvl="4"/>
            <a:r>
              <a:rPr lang="en-GB" altLang="es-PE"/>
              <a:t>Sexto nivel del esquema</a:t>
            </a:r>
          </a:p>
          <a:p>
            <a:pPr lvl="4"/>
            <a:r>
              <a:rPr lang="en-GB" altLang="es-PE"/>
              <a:t>Séptimo nivel del esquema</a:t>
            </a:r>
          </a:p>
          <a:p>
            <a:pPr lvl="4"/>
            <a:r>
              <a:rPr lang="en-GB" altLang="es-PE"/>
              <a:t>Octavo nivel del esquema</a:t>
            </a:r>
          </a:p>
          <a:p>
            <a:pPr lvl="4"/>
            <a:r>
              <a:rPr lang="en-GB" altLang="es-PE"/>
              <a:t>Noveno nivel del esquema</a:t>
            </a:r>
          </a:p>
        </p:txBody>
      </p:sp>
      <p:sp>
        <p:nvSpPr>
          <p:cNvPr id="4101" name="Text Box 35">
            <a:extLst>
              <a:ext uri="{FF2B5EF4-FFF2-40B4-BE49-F238E27FC236}">
                <a16:creationId xmlns:a16="http://schemas.microsoft.com/office/drawing/2014/main" id="{E7DDDADF-7544-C134-1520-070450F31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248401"/>
            <a:ext cx="2537884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PE" altLang="es-PE" sz="2400"/>
          </a:p>
        </p:txBody>
      </p:sp>
      <p:sp>
        <p:nvSpPr>
          <p:cNvPr id="4102" name="Text Box 36">
            <a:extLst>
              <a:ext uri="{FF2B5EF4-FFF2-40B4-BE49-F238E27FC236}">
                <a16:creationId xmlns:a16="http://schemas.microsoft.com/office/drawing/2014/main" id="{D0FFE0B7-5B9B-7DC3-9E8B-4E6487C36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PE" altLang="es-PE" sz="2400"/>
          </a:p>
        </p:txBody>
      </p:sp>
      <p:sp>
        <p:nvSpPr>
          <p:cNvPr id="4133" name="Rectangle 37">
            <a:extLst>
              <a:ext uri="{FF2B5EF4-FFF2-40B4-BE49-F238E27FC236}">
                <a16:creationId xmlns:a16="http://schemas.microsoft.com/office/drawing/2014/main" id="{433255EC-4AEF-4E30-AF22-19614E1DC46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347201" y="6248401"/>
            <a:ext cx="25273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69835CF5-7CBE-4BB2-A860-B62A4BB8D6B7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52371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Times New Roman" pitchFamily="16" charset="0"/>
          <a:ea typeface="Microsoft YaHei" pitchFamily="32" charset="-122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Times New Roman" pitchFamily="16" charset="0"/>
          <a:ea typeface="Microsoft YaHei" pitchFamily="32" charset="-122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Times New Roman" pitchFamily="16" charset="0"/>
          <a:ea typeface="Microsoft YaHei" pitchFamily="32" charset="-122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Times New Roman" pitchFamily="16" charset="0"/>
          <a:ea typeface="Microsoft YaHei" pitchFamily="32" charset="-122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pitchFamily="32" charset="-122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pitchFamily="32" charset="-122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pitchFamily="32" charset="-122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pitchFamily="32" charset="-122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A92C2F-5CCE-F7CB-A338-562352F27ED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ES" altLang="es-PE" sz="135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B76CA6A-B3F1-975D-58D4-4DEE58AA870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ES" altLang="es-PE" sz="135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9189061-8ABF-8E44-28E1-1711EAC2C2F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ES" altLang="es-PE" sz="135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8A31FA-CEDC-FFB7-474A-7E708B522BE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ES" altLang="es-PE" sz="135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61A0E7-5C3D-F97C-8577-D2BE78B405C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ES" altLang="es-PE" sz="135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0DAC0204-57F1-B7A4-DC85-84F601088BA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ES" altLang="es-PE" sz="135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8BB0F8AB-5DA4-BE29-A6CC-E62F1068489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ES" altLang="es-PE" sz="1350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27EFF5CF-3ADF-15DD-5D5F-E09D62BDD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cambiar el estilo de título	</a:t>
            </a: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C0B86A2B-84D6-7D5A-F11C-C35D97A29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</a:p>
        </p:txBody>
      </p:sp>
      <p:sp>
        <p:nvSpPr>
          <p:cNvPr id="194571" name="Rectangle 11">
            <a:extLst>
              <a:ext uri="{FF2B5EF4-FFF2-40B4-BE49-F238E27FC236}">
                <a16:creationId xmlns:a16="http://schemas.microsoft.com/office/drawing/2014/main" id="{E9D8B27C-53A8-9C59-A0E8-EE94242668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194572" name="Rectangle 12">
            <a:extLst>
              <a:ext uri="{FF2B5EF4-FFF2-40B4-BE49-F238E27FC236}">
                <a16:creationId xmlns:a16="http://schemas.microsoft.com/office/drawing/2014/main" id="{19D79AE2-BE62-C0C3-869F-3E7A9E4179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194573" name="Rectangle 13">
            <a:extLst>
              <a:ext uri="{FF2B5EF4-FFF2-40B4-BE49-F238E27FC236}">
                <a16:creationId xmlns:a16="http://schemas.microsoft.com/office/drawing/2014/main" id="{775ABBBE-D962-90AE-0B45-927884CC65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3D750319-7333-42B2-8858-2E9FAADAB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834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anose="020B060403050404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anose="020B060403050404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anose="020B060403050404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anose="020B060403050404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4A08BD93-BBA7-9204-7FC9-F09F0EEBE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s-PE" altLang="es-PE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A9B9F7A-180F-74F6-347F-8964030EE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los estilos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s-PE" alt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7B3573-7A58-108E-33CE-1D8759C33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6F1B25-FA21-4B31-B831-2B273C5311AF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EF49B-8761-116A-DD31-234CEDC0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84A6E1-16FB-58E1-40A1-80F508D73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A25903-274C-47D2-94A5-2831F437CA5A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63417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847FA-FFE0-1A93-73FC-7F3DB1E7F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367" y="636898"/>
            <a:ext cx="10363200" cy="1462088"/>
          </a:xfrm>
        </p:spPr>
        <p:txBody>
          <a:bodyPr/>
          <a:lstStyle/>
          <a:p>
            <a:r>
              <a:rPr lang="es-MX" sz="4400" b="1" dirty="0"/>
              <a:t>DEMENCIA: COMO PREVENIRLA</a:t>
            </a:r>
            <a:endParaRPr lang="es-PE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64B0E7-E2AA-B891-9FA7-6B93C15FA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218" y="5105400"/>
            <a:ext cx="8534400" cy="1752600"/>
          </a:xfrm>
        </p:spPr>
        <p:txBody>
          <a:bodyPr/>
          <a:lstStyle/>
          <a:p>
            <a:r>
              <a:rPr lang="es-MX" sz="1800" dirty="0">
                <a:solidFill>
                  <a:srgbClr val="0000FF"/>
                </a:solidFill>
              </a:rPr>
              <a:t>DRA. SONIA INDACOCHEA, FACP</a:t>
            </a:r>
          </a:p>
          <a:p>
            <a:r>
              <a:rPr lang="es-MX" sz="1800" dirty="0">
                <a:solidFill>
                  <a:srgbClr val="0000FF"/>
                </a:solidFill>
              </a:rPr>
              <a:t>MÉDICO INTERNISTA, HOSPITAL NACIONAL EDGARDO REBAGLIATI</a:t>
            </a:r>
          </a:p>
          <a:p>
            <a:r>
              <a:rPr lang="es-MX" sz="1800" dirty="0">
                <a:solidFill>
                  <a:srgbClr val="0000FF"/>
                </a:solidFill>
              </a:rPr>
              <a:t>EX PRESIDENTE DE LA SOCIEDAD PERUANA DE MEDICINA INTERNA</a:t>
            </a:r>
          </a:p>
          <a:p>
            <a:r>
              <a:rPr lang="es-MX" sz="1800" dirty="0">
                <a:solidFill>
                  <a:srgbClr val="0000FF"/>
                </a:solidFill>
              </a:rPr>
              <a:t>MIEMBRO ASOCIADO ANM</a:t>
            </a:r>
          </a:p>
          <a:p>
            <a:endParaRPr lang="es-MX" b="1" dirty="0">
              <a:solidFill>
                <a:srgbClr val="0000FF"/>
              </a:solidFill>
            </a:endParaRPr>
          </a:p>
          <a:p>
            <a:endParaRPr lang="es-PE" b="1" dirty="0">
              <a:solidFill>
                <a:srgbClr val="0000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DAD51B-2F7D-47D6-BA8B-0C492D568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95" y="2460646"/>
            <a:ext cx="3812442" cy="24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3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AF430-4438-4431-A7C6-40EED098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DEFF3A-6E75-491E-9017-A9C5EC40C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875552-6DEE-451C-8F64-277CB28A6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5" y="214314"/>
            <a:ext cx="5611587" cy="39719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B615F9-4C94-46FD-AFA1-D325AA742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224" y="870999"/>
            <a:ext cx="5591955" cy="44773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611B351-741B-4BC2-8281-09E74EA59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83" y="5148052"/>
            <a:ext cx="5925377" cy="1495634"/>
          </a:xfrm>
          <a:prstGeom prst="rect">
            <a:avLst/>
          </a:prstGeom>
        </p:spPr>
      </p:pic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4AEDD24F-C9AE-4309-B5FA-9672DB1953FE}"/>
              </a:ext>
            </a:extLst>
          </p:cNvPr>
          <p:cNvSpPr/>
          <p:nvPr/>
        </p:nvSpPr>
        <p:spPr bwMode="auto">
          <a:xfrm>
            <a:off x="2769402" y="4132166"/>
            <a:ext cx="762268" cy="84523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4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89591-79DA-310E-5149-0A2A3688B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14B65-B9D1-1003-9811-47C37894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444" y="-313009"/>
            <a:ext cx="10390716" cy="1462087"/>
          </a:xfrm>
        </p:spPr>
        <p:txBody>
          <a:bodyPr/>
          <a:lstStyle/>
          <a:p>
            <a:r>
              <a:rPr lang="es-MX" b="1" dirty="0"/>
              <a:t>FACTORES DE RIESGO PARA ALZHEIMER</a:t>
            </a:r>
            <a:endParaRPr lang="es-PE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F475DF-60C7-636E-B204-99EA1B0AB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09774"/>
            <a:ext cx="10363200" cy="4114800"/>
          </a:xfrm>
        </p:spPr>
        <p:txBody>
          <a:bodyPr/>
          <a:lstStyle/>
          <a:p>
            <a:r>
              <a:rPr lang="es-MX" dirty="0">
                <a:solidFill>
                  <a:srgbClr val="0000FF"/>
                </a:solidFill>
              </a:rPr>
              <a:t>Edad </a:t>
            </a:r>
          </a:p>
          <a:p>
            <a:r>
              <a:rPr lang="es-MX" dirty="0">
                <a:solidFill>
                  <a:srgbClr val="0000FF"/>
                </a:solidFill>
              </a:rPr>
              <a:t>Historia familiar (familiares de primer grado) </a:t>
            </a:r>
          </a:p>
          <a:p>
            <a:r>
              <a:rPr lang="es-MX" dirty="0">
                <a:solidFill>
                  <a:srgbClr val="0000FF"/>
                </a:solidFill>
              </a:rPr>
              <a:t>El gen APOE 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es-MX" dirty="0">
                <a:solidFill>
                  <a:srgbClr val="0000FF"/>
                </a:solidFill>
              </a:rPr>
              <a:t> 4 proporciona la estructura de </a:t>
            </a:r>
            <a:r>
              <a:rPr lang="es-MX" dirty="0" err="1">
                <a:solidFill>
                  <a:srgbClr val="0000FF"/>
                </a:solidFill>
              </a:rPr>
              <a:t>apolipoprotein</a:t>
            </a:r>
            <a:r>
              <a:rPr lang="es-MX" dirty="0">
                <a:solidFill>
                  <a:srgbClr val="0000FF"/>
                </a:solidFill>
              </a:rPr>
              <a:t> proteína que transporta el colesterol en el torrente sanguíneo. APOE </a:t>
            </a:r>
            <a:r>
              <a:rPr lang="el-GR" dirty="0">
                <a:solidFill>
                  <a:srgbClr val="0000FF"/>
                </a:solidFill>
              </a:rPr>
              <a:t>ε 4</a:t>
            </a:r>
            <a:r>
              <a:rPr lang="es-MX" dirty="0">
                <a:solidFill>
                  <a:srgbClr val="0000FF"/>
                </a:solidFill>
              </a:rPr>
              <a:t> mas riesgo.  </a:t>
            </a:r>
          </a:p>
          <a:p>
            <a:r>
              <a:rPr lang="es-MX" dirty="0">
                <a:solidFill>
                  <a:srgbClr val="0000FF"/>
                </a:solidFill>
              </a:rPr>
              <a:t>Deterioro cognitivo leve</a:t>
            </a:r>
          </a:p>
          <a:p>
            <a:r>
              <a:rPr lang="es-MX" dirty="0">
                <a:solidFill>
                  <a:srgbClr val="0000FF"/>
                </a:solidFill>
              </a:rPr>
              <a:t>Factores de riesgo CV: fumar, obesidad, HTA, DBT. Colesterol a mediana edad.</a:t>
            </a:r>
          </a:p>
          <a:p>
            <a:r>
              <a:rPr lang="es-MX" dirty="0">
                <a:solidFill>
                  <a:srgbClr val="0000FF"/>
                </a:solidFill>
              </a:rPr>
              <a:t>Actividad social</a:t>
            </a:r>
          </a:p>
          <a:p>
            <a:r>
              <a:rPr lang="es-MX" dirty="0">
                <a:solidFill>
                  <a:srgbClr val="0000FF"/>
                </a:solidFill>
              </a:rPr>
              <a:t>Educación </a:t>
            </a:r>
          </a:p>
          <a:p>
            <a:r>
              <a:rPr lang="es-MX" dirty="0">
                <a:solidFill>
                  <a:srgbClr val="0000FF"/>
                </a:solidFill>
              </a:rPr>
              <a:t>Traumas cerebrales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9A786F-C403-42B9-B88C-F41FFEF0F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5" y="4067173"/>
            <a:ext cx="855844" cy="80437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B2BA758-2E49-9EFC-C3F5-25446F9AE6F0}"/>
              </a:ext>
            </a:extLst>
          </p:cNvPr>
          <p:cNvSpPr txBox="1"/>
          <p:nvPr/>
        </p:nvSpPr>
        <p:spPr>
          <a:xfrm>
            <a:off x="6096000" y="6418188"/>
            <a:ext cx="7237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 err="1">
                <a:solidFill>
                  <a:schemeClr val="tx1"/>
                </a:solidFill>
              </a:rPr>
              <a:t>Alzheimer’s</a:t>
            </a:r>
            <a:r>
              <a:rPr lang="es-PE" sz="1400" dirty="0">
                <a:solidFill>
                  <a:schemeClr val="tx1"/>
                </a:solidFill>
              </a:rPr>
              <a:t> </a:t>
            </a:r>
            <a:r>
              <a:rPr lang="es-PE" sz="1400" dirty="0" err="1">
                <a:solidFill>
                  <a:schemeClr val="tx1"/>
                </a:solidFill>
              </a:rPr>
              <a:t>Association</a:t>
            </a:r>
            <a:r>
              <a:rPr lang="es-PE" sz="1400" dirty="0">
                <a:solidFill>
                  <a:schemeClr val="tx1"/>
                </a:solidFill>
              </a:rPr>
              <a:t> / </a:t>
            </a:r>
            <a:r>
              <a:rPr lang="es-PE" sz="1400" dirty="0" err="1">
                <a:solidFill>
                  <a:schemeClr val="tx1"/>
                </a:solidFill>
              </a:rPr>
              <a:t>Alzheimer’s</a:t>
            </a:r>
            <a:r>
              <a:rPr lang="es-PE" sz="1400" dirty="0">
                <a:solidFill>
                  <a:schemeClr val="tx1"/>
                </a:solidFill>
              </a:rPr>
              <a:t> &amp; </a:t>
            </a:r>
            <a:r>
              <a:rPr lang="es-PE" sz="1400" dirty="0" err="1">
                <a:solidFill>
                  <a:schemeClr val="tx1"/>
                </a:solidFill>
              </a:rPr>
              <a:t>Dementia</a:t>
            </a:r>
            <a:r>
              <a:rPr lang="es-PE" sz="1400" dirty="0">
                <a:solidFill>
                  <a:schemeClr val="tx1"/>
                </a:solidFill>
              </a:rPr>
              <a:t> 10 (2014) e47-e92</a:t>
            </a:r>
          </a:p>
        </p:txBody>
      </p:sp>
    </p:spTree>
    <p:extLst>
      <p:ext uri="{BB962C8B-B14F-4D97-AF65-F5344CB8AC3E}">
        <p14:creationId xmlns:p14="http://schemas.microsoft.com/office/powerpoint/2010/main" val="45487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E79BF-A24A-061A-339B-99672BB2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554386-A8DB-3C85-3FF4-11B7053BC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851B71-DC27-715F-21F6-75F6C0560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27" y="725487"/>
            <a:ext cx="9453032" cy="559569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2BC6022-F85B-3BFB-BAD9-02C93B908BDA}"/>
              </a:ext>
            </a:extLst>
          </p:cNvPr>
          <p:cNvSpPr txBox="1"/>
          <p:nvPr/>
        </p:nvSpPr>
        <p:spPr>
          <a:xfrm>
            <a:off x="6096000" y="63211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dirty="0">
                <a:solidFill>
                  <a:schemeClr val="tx1"/>
                </a:solidFill>
              </a:rPr>
              <a:t>www.</a:t>
            </a:r>
            <a:r>
              <a:rPr lang="es-PE" sz="1600" dirty="0">
                <a:solidFill>
                  <a:schemeClr val="tx1"/>
                </a:solidFill>
              </a:rPr>
              <a:t>neurologia</a:t>
            </a:r>
            <a:r>
              <a:rPr lang="es-PE" sz="1800" dirty="0">
                <a:solidFill>
                  <a:schemeClr val="tx1"/>
                </a:solidFill>
              </a:rPr>
              <a:t>.com </a:t>
            </a:r>
            <a:r>
              <a:rPr lang="es-PE" sz="1800" dirty="0" err="1">
                <a:solidFill>
                  <a:schemeClr val="tx1"/>
                </a:solidFill>
              </a:rPr>
              <a:t>Rev</a:t>
            </a:r>
            <a:r>
              <a:rPr lang="es-PE" sz="1800" dirty="0">
                <a:solidFill>
                  <a:schemeClr val="tx1"/>
                </a:solidFill>
              </a:rPr>
              <a:t> Neurol 2019; 68 (12): 493-502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8A71E8-1664-8703-CC8D-47C49D6F44F6}"/>
              </a:ext>
            </a:extLst>
          </p:cNvPr>
          <p:cNvSpPr/>
          <p:nvPr/>
        </p:nvSpPr>
        <p:spPr bwMode="auto">
          <a:xfrm>
            <a:off x="2003427" y="4476750"/>
            <a:ext cx="9453032" cy="7810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3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14D47-F407-562E-5C16-45E7C8F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8530451-D39D-21A1-31CB-371EE618A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84434" y="1371599"/>
            <a:ext cx="5223933" cy="4114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CB27881-43FC-537B-8B0C-FF4E50D93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99" y="1269603"/>
            <a:ext cx="5738283" cy="431879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0538BF2-6D67-B0B5-A3A3-D91805A2A46A}"/>
              </a:ext>
            </a:extLst>
          </p:cNvPr>
          <p:cNvSpPr/>
          <p:nvPr/>
        </p:nvSpPr>
        <p:spPr bwMode="auto">
          <a:xfrm>
            <a:off x="2324100" y="5818980"/>
            <a:ext cx="2000250" cy="360362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800" dirty="0">
                <a:latin typeface="Tahoma" panose="020B0604030504040204" pitchFamily="34" charset="0"/>
              </a:rPr>
              <a:t>RR GLOBAL: 1.54</a:t>
            </a:r>
            <a:endParaRPr kumimoji="0" lang="es-PE" sz="1800" b="0" i="0" u="none" strike="noStrike" cap="none" normalizeH="0" baseline="0" dirty="0">
              <a:ln>
                <a:noFill/>
              </a:ln>
              <a:effectLst/>
              <a:latin typeface="Tahoma" panose="020B060403050404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51CD49D-5BC8-8ABD-6BBB-5B7AAE473F97}"/>
              </a:ext>
            </a:extLst>
          </p:cNvPr>
          <p:cNvSpPr/>
          <p:nvPr/>
        </p:nvSpPr>
        <p:spPr bwMode="auto">
          <a:xfrm>
            <a:off x="8724900" y="5845174"/>
            <a:ext cx="2000250" cy="360362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800" dirty="0">
                <a:latin typeface="Tahoma" panose="020B0604030504040204" pitchFamily="34" charset="0"/>
              </a:rPr>
              <a:t>RR GLOBAL: 1.50</a:t>
            </a:r>
            <a:endParaRPr kumimoji="0" lang="es-PE" sz="1800" b="0" i="0" u="none" strike="noStrike" cap="none" normalizeH="0" baseline="0" dirty="0">
              <a:ln>
                <a:noFill/>
              </a:ln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8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F2E9509-E858-6219-00D3-67F2E4CB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92" y="-516730"/>
            <a:ext cx="11215416" cy="1462087"/>
          </a:xfrm>
        </p:spPr>
        <p:txBody>
          <a:bodyPr/>
          <a:lstStyle/>
          <a:p>
            <a:r>
              <a:rPr lang="en-US" b="1" dirty="0"/>
              <a:t>SINTOMAS NEUROPSIQUIATRICOS EN ALZHEIMER</a:t>
            </a:r>
          </a:p>
        </p:txBody>
      </p:sp>
      <p:pic>
        <p:nvPicPr>
          <p:cNvPr id="5" name="Imagen 4" descr="Diagrama&#10;&#10;El contenido generado por IA puede ser incorrecto.">
            <a:extLst>
              <a:ext uri="{FF2B5EF4-FFF2-40B4-BE49-F238E27FC236}">
                <a16:creationId xmlns:a16="http://schemas.microsoft.com/office/drawing/2014/main" id="{91D28B82-D684-3500-7FDA-3BDB26E10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34" y="945357"/>
            <a:ext cx="8896865" cy="4845844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6C4B60B-47BE-3FF9-9465-1D12F2DF9B1B}"/>
              </a:ext>
            </a:extLst>
          </p:cNvPr>
          <p:cNvSpPr txBox="1"/>
          <p:nvPr/>
        </p:nvSpPr>
        <p:spPr>
          <a:xfrm>
            <a:off x="2057400" y="5997355"/>
            <a:ext cx="889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 err="1">
                <a:solidFill>
                  <a:schemeClr val="tx1"/>
                </a:solidFill>
              </a:rPr>
              <a:t>Pless</a:t>
            </a:r>
            <a:r>
              <a:rPr lang="es-PE" sz="1200" dirty="0">
                <a:solidFill>
                  <a:schemeClr val="tx1"/>
                </a:solidFill>
              </a:rPr>
              <a:t> A, </a:t>
            </a:r>
            <a:r>
              <a:rPr lang="es-PE" sz="1200" dirty="0" err="1">
                <a:solidFill>
                  <a:schemeClr val="tx1"/>
                </a:solidFill>
              </a:rPr>
              <a:t>Ware</a:t>
            </a:r>
            <a:r>
              <a:rPr lang="es-PE" sz="1200" dirty="0">
                <a:solidFill>
                  <a:schemeClr val="tx1"/>
                </a:solidFill>
              </a:rPr>
              <a:t> D, </a:t>
            </a:r>
            <a:r>
              <a:rPr lang="es-PE" sz="1200" dirty="0" err="1">
                <a:solidFill>
                  <a:schemeClr val="tx1"/>
                </a:solidFill>
              </a:rPr>
              <a:t>Saggu</a:t>
            </a:r>
            <a:r>
              <a:rPr lang="es-PE" sz="1200" dirty="0">
                <a:solidFill>
                  <a:schemeClr val="tx1"/>
                </a:solidFill>
              </a:rPr>
              <a:t> S, Rehman </a:t>
            </a:r>
            <a:r>
              <a:rPr lang="es-PE" sz="1200" dirty="0" err="1">
                <a:solidFill>
                  <a:schemeClr val="tx1"/>
                </a:solidFill>
              </a:rPr>
              <a:t>H,Morgan</a:t>
            </a:r>
            <a:r>
              <a:rPr lang="es-PE" sz="1200" dirty="0">
                <a:solidFill>
                  <a:schemeClr val="tx1"/>
                </a:solidFill>
              </a:rPr>
              <a:t> J and Wang Q (2023) </a:t>
            </a:r>
            <a:r>
              <a:rPr lang="es-PE" sz="1200" dirty="0" err="1">
                <a:solidFill>
                  <a:schemeClr val="tx1"/>
                </a:solidFill>
              </a:rPr>
              <a:t>Understanding</a:t>
            </a:r>
            <a:r>
              <a:rPr lang="es-PE" sz="1200" dirty="0">
                <a:solidFill>
                  <a:schemeClr val="tx1"/>
                </a:solidFill>
              </a:rPr>
              <a:t> </a:t>
            </a:r>
            <a:r>
              <a:rPr lang="es-PE" sz="1200" dirty="0" err="1">
                <a:solidFill>
                  <a:schemeClr val="tx1"/>
                </a:solidFill>
              </a:rPr>
              <a:t>neuropsychiatric</a:t>
            </a:r>
            <a:r>
              <a:rPr lang="es-PE" sz="1200" dirty="0">
                <a:solidFill>
                  <a:schemeClr val="tx1"/>
                </a:solidFill>
              </a:rPr>
              <a:t> </a:t>
            </a:r>
            <a:r>
              <a:rPr lang="es-PE" sz="1200" dirty="0" err="1">
                <a:solidFill>
                  <a:schemeClr val="tx1"/>
                </a:solidFill>
              </a:rPr>
              <a:t>symptoms</a:t>
            </a:r>
            <a:r>
              <a:rPr lang="es-PE" sz="1200" dirty="0">
                <a:solidFill>
                  <a:schemeClr val="tx1"/>
                </a:solidFill>
              </a:rPr>
              <a:t> in </a:t>
            </a:r>
            <a:r>
              <a:rPr lang="es-PE" sz="1200" dirty="0" err="1">
                <a:solidFill>
                  <a:schemeClr val="tx1"/>
                </a:solidFill>
              </a:rPr>
              <a:t>Alzheimer’s</a:t>
            </a:r>
            <a:r>
              <a:rPr lang="es-PE" sz="1200" dirty="0">
                <a:solidFill>
                  <a:schemeClr val="tx1"/>
                </a:solidFill>
              </a:rPr>
              <a:t> </a:t>
            </a:r>
            <a:r>
              <a:rPr lang="es-PE" sz="1200" dirty="0" err="1">
                <a:solidFill>
                  <a:schemeClr val="tx1"/>
                </a:solidFill>
              </a:rPr>
              <a:t>disease</a:t>
            </a:r>
            <a:r>
              <a:rPr lang="es-PE" sz="1200" dirty="0">
                <a:solidFill>
                  <a:schemeClr val="tx1"/>
                </a:solidFill>
              </a:rPr>
              <a:t>: </a:t>
            </a:r>
            <a:r>
              <a:rPr lang="es-PE" sz="1200" dirty="0" err="1">
                <a:solidFill>
                  <a:schemeClr val="tx1"/>
                </a:solidFill>
              </a:rPr>
              <a:t>challenges</a:t>
            </a:r>
            <a:r>
              <a:rPr lang="es-PE" sz="1200" dirty="0">
                <a:solidFill>
                  <a:schemeClr val="tx1"/>
                </a:solidFill>
              </a:rPr>
              <a:t> and </a:t>
            </a:r>
            <a:r>
              <a:rPr lang="es-PE" sz="1200" dirty="0" err="1">
                <a:solidFill>
                  <a:schemeClr val="tx1"/>
                </a:solidFill>
              </a:rPr>
              <a:t>advances</a:t>
            </a:r>
            <a:r>
              <a:rPr lang="es-PE" sz="1200" dirty="0">
                <a:solidFill>
                  <a:schemeClr val="tx1"/>
                </a:solidFill>
              </a:rPr>
              <a:t> in diagnosis</a:t>
            </a:r>
          </a:p>
          <a:p>
            <a:r>
              <a:rPr lang="es-PE" sz="1200" dirty="0">
                <a:solidFill>
                  <a:schemeClr val="tx1"/>
                </a:solidFill>
              </a:rPr>
              <a:t>and </a:t>
            </a:r>
            <a:r>
              <a:rPr lang="es-PE" sz="1200" dirty="0" err="1">
                <a:solidFill>
                  <a:schemeClr val="tx1"/>
                </a:solidFill>
              </a:rPr>
              <a:t>treatment</a:t>
            </a:r>
            <a:r>
              <a:rPr lang="es-PE" sz="1200" dirty="0">
                <a:solidFill>
                  <a:schemeClr val="tx1"/>
                </a:solidFill>
              </a:rPr>
              <a:t>. Front. </a:t>
            </a:r>
            <a:r>
              <a:rPr lang="es-PE" sz="1200" dirty="0" err="1">
                <a:solidFill>
                  <a:schemeClr val="tx1"/>
                </a:solidFill>
              </a:rPr>
              <a:t>Neurosci</a:t>
            </a:r>
            <a:r>
              <a:rPr lang="es-PE" sz="1200" dirty="0">
                <a:solidFill>
                  <a:schemeClr val="tx1"/>
                </a:solidFill>
              </a:rPr>
              <a:t>. 17:1263771.. </a:t>
            </a:r>
            <a:r>
              <a:rPr lang="es-PE" sz="1200" dirty="0" err="1">
                <a:solidFill>
                  <a:schemeClr val="tx1"/>
                </a:solidFill>
              </a:rPr>
              <a:t>doi</a:t>
            </a:r>
            <a:r>
              <a:rPr lang="es-PE" sz="1200" dirty="0">
                <a:solidFill>
                  <a:schemeClr val="tx1"/>
                </a:solidFill>
              </a:rPr>
              <a:t>: 10.3389/fnins.2023.1263771</a:t>
            </a:r>
          </a:p>
        </p:txBody>
      </p:sp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B3D7D773-43E0-1342-78AC-556EAAF82E1C}"/>
              </a:ext>
            </a:extLst>
          </p:cNvPr>
          <p:cNvSpPr/>
          <p:nvPr/>
        </p:nvSpPr>
        <p:spPr bwMode="auto">
          <a:xfrm>
            <a:off x="9620250" y="2191941"/>
            <a:ext cx="876300" cy="431006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79B7B71-9E85-2C83-9792-B3B2F13E2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0" y="3583598"/>
            <a:ext cx="896190" cy="46333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C57543B-9644-B5DA-FF0B-04F6414E6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360" y="2622947"/>
            <a:ext cx="89619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11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473C0-F640-0AB5-CCAC-24209E40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52" y="-484351"/>
            <a:ext cx="11808372" cy="1462087"/>
          </a:xfrm>
        </p:spPr>
        <p:txBody>
          <a:bodyPr/>
          <a:lstStyle/>
          <a:p>
            <a:r>
              <a:rPr lang="es-MX" b="1" dirty="0"/>
              <a:t>CUADRO CLÍNICO DE ENFERMEDAD DE ALZHEIMER</a:t>
            </a:r>
            <a:endParaRPr lang="es-PE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EA5227-52AF-13CD-80EF-6F2125802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52" y="1954650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rgbClr val="0000FF"/>
                </a:solidFill>
              </a:rPr>
              <a:t>a) Disminución de la memoria:</a:t>
            </a:r>
          </a:p>
          <a:p>
            <a:r>
              <a:rPr lang="es-MX" dirty="0">
                <a:solidFill>
                  <a:srgbClr val="0000FF"/>
                </a:solidFill>
              </a:rPr>
              <a:t>Memoria episódica (desde el inicio): capacidad de recordar experiencias personales.</a:t>
            </a:r>
          </a:p>
          <a:p>
            <a:r>
              <a:rPr lang="es-MX" dirty="0">
                <a:solidFill>
                  <a:srgbClr val="0000FF"/>
                </a:solidFill>
              </a:rPr>
              <a:t>Memoria a corto plazo o memoria del trabajo (desde el inicio)</a:t>
            </a:r>
          </a:p>
          <a:p>
            <a:r>
              <a:rPr lang="es-MX" dirty="0">
                <a:solidFill>
                  <a:srgbClr val="0000FF"/>
                </a:solidFill>
              </a:rPr>
              <a:t>Memoria semántica: conocimiento sobre el mundo (hechos, conceptos, significado de palabras (cuando EA avanza)</a:t>
            </a:r>
          </a:p>
          <a:p>
            <a:r>
              <a:rPr lang="es-MX" dirty="0">
                <a:solidFill>
                  <a:srgbClr val="0000FF"/>
                </a:solidFill>
              </a:rPr>
              <a:t> Memoria a largo plazo (EA </a:t>
            </a:r>
            <a:r>
              <a:rPr lang="es-MX" dirty="0" err="1">
                <a:solidFill>
                  <a:srgbClr val="0000FF"/>
                </a:solidFill>
              </a:rPr>
              <a:t>avnazada</a:t>
            </a:r>
            <a:r>
              <a:rPr lang="es-MX" dirty="0">
                <a:solidFill>
                  <a:srgbClr val="0000FF"/>
                </a:solidFill>
              </a:rPr>
              <a:t>)</a:t>
            </a:r>
          </a:p>
          <a:p>
            <a:r>
              <a:rPr lang="es-MX" dirty="0">
                <a:solidFill>
                  <a:srgbClr val="0000FF"/>
                </a:solidFill>
              </a:rPr>
              <a:t>Memoria implícita de hábitos adquiridos (conservada)</a:t>
            </a:r>
          </a:p>
          <a:p>
            <a:pPr marL="0" indent="0">
              <a:buNone/>
            </a:pPr>
            <a:r>
              <a:rPr lang="es-MX" dirty="0">
                <a:solidFill>
                  <a:srgbClr val="0000FF"/>
                </a:solidFill>
              </a:rPr>
              <a:t>b) Otros: disturbios del lenguaje, apatía, cambios de personalidad</a:t>
            </a:r>
            <a:endParaRPr lang="es-PE" dirty="0">
              <a:solidFill>
                <a:srgbClr val="0000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E2192B-B297-5761-AEA8-7F8347142EA1}"/>
              </a:ext>
            </a:extLst>
          </p:cNvPr>
          <p:cNvSpPr txBox="1"/>
          <p:nvPr/>
        </p:nvSpPr>
        <p:spPr>
          <a:xfrm>
            <a:off x="5605955" y="6221509"/>
            <a:ext cx="6586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>
                <a:solidFill>
                  <a:schemeClr val="tx1"/>
                </a:solidFill>
              </a:rPr>
              <a:t>Liana G. </a:t>
            </a:r>
            <a:r>
              <a:rPr lang="es-PE" sz="1400" dirty="0" err="1">
                <a:solidFill>
                  <a:schemeClr val="tx1"/>
                </a:solidFill>
              </a:rPr>
              <a:t>Apostolova</a:t>
            </a:r>
            <a:r>
              <a:rPr lang="es-PE" sz="1400" dirty="0">
                <a:solidFill>
                  <a:schemeClr val="tx1"/>
                </a:solidFill>
              </a:rPr>
              <a:t>. </a:t>
            </a:r>
            <a:r>
              <a:rPr lang="es-PE" sz="1400" dirty="0" err="1">
                <a:solidFill>
                  <a:schemeClr val="tx1"/>
                </a:solidFill>
              </a:rPr>
              <a:t>Alzeheimer</a:t>
            </a:r>
            <a:r>
              <a:rPr lang="es-PE" sz="1400" dirty="0">
                <a:solidFill>
                  <a:schemeClr val="tx1"/>
                </a:solidFill>
              </a:rPr>
              <a:t> </a:t>
            </a:r>
            <a:r>
              <a:rPr lang="es-PE" sz="1400" dirty="0" err="1">
                <a:solidFill>
                  <a:schemeClr val="tx1"/>
                </a:solidFill>
              </a:rPr>
              <a:t>Disease</a:t>
            </a:r>
            <a:r>
              <a:rPr lang="es-PE" sz="1400" dirty="0">
                <a:solidFill>
                  <a:schemeClr val="tx1"/>
                </a:solidFill>
              </a:rPr>
              <a:t>. Continuum (</a:t>
            </a:r>
            <a:r>
              <a:rPr lang="es-PE" sz="1400" dirty="0" err="1">
                <a:solidFill>
                  <a:schemeClr val="tx1"/>
                </a:solidFill>
              </a:rPr>
              <a:t>Minneap</a:t>
            </a:r>
            <a:r>
              <a:rPr lang="es-PE" sz="1400" dirty="0">
                <a:solidFill>
                  <a:schemeClr val="tx1"/>
                </a:solidFill>
              </a:rPr>
              <a:t> </a:t>
            </a:r>
            <a:r>
              <a:rPr lang="es-PE" sz="1400" dirty="0" err="1">
                <a:solidFill>
                  <a:schemeClr val="tx1"/>
                </a:solidFill>
              </a:rPr>
              <a:t>Minn</a:t>
            </a:r>
            <a:r>
              <a:rPr lang="es-PE" sz="1400" dirty="0">
                <a:solidFill>
                  <a:schemeClr val="tx1"/>
                </a:solidFill>
              </a:rPr>
              <a:t>) 2016;22(2):419–434</a:t>
            </a:r>
          </a:p>
        </p:txBody>
      </p:sp>
    </p:spTree>
    <p:extLst>
      <p:ext uri="{BB962C8B-B14F-4D97-AF65-F5344CB8AC3E}">
        <p14:creationId xmlns:p14="http://schemas.microsoft.com/office/powerpoint/2010/main" val="153687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934563-10C9-A9CE-9A19-F89C1A12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520E81-F5B4-9574-E8C0-0A79C2753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258594-E13F-2406-B62D-AD9687073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958" y="408563"/>
            <a:ext cx="6712084" cy="60700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1EEAA34-C732-0F37-170A-AD910978F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460" y="6377190"/>
            <a:ext cx="6602540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2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B0B61-1B82-24FE-B99C-2570CA8C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44C868-EC4A-F858-1FF4-D4EF24F9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21" y="287207"/>
            <a:ext cx="7315458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Un hombre de 78 años con 12 años de educación acudió a la clínica de trastornos de la memoria reportando dificultades progresivas de memoria durante los últimos 1 a 2 años. Sus déficits de memoria eran más notorios al recordar eventos recientes en lugar de eventos del pasado lejano. En dos ocasiones experimentó una leve confusión espacial al pasear a su perro, pero en ambos casos, finalmente logró orientarse. No tenía problemas de atención, habilidades lingüísticas ni juicio. Operaba todos los electrodomésticos en casa y conducía un automóvil con seguridad. Su familia notó una leve ansiedad en situaciones desafiantes y se preguntó si estaba un poco deprimido, ya que se había vuelto más tranquilo. El paciente no tenía comorbilidades significativas ni antecedentes familiares de demencia. 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BAF319-EFE0-B645-692D-4A77600AC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858" y="1371841"/>
            <a:ext cx="3553321" cy="37879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1C24013-4E26-A5E2-BBE5-309E422C9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868" y="6348004"/>
            <a:ext cx="6602540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24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F80003A-88FB-DE79-7CB9-246CF370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18E411-5D31-A360-7DBB-3673D7A31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766" y="214314"/>
            <a:ext cx="7198468" cy="6361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704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8A1DD-9C88-CD47-9093-0AD9F3FE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885" y="-273843"/>
            <a:ext cx="10390716" cy="1462087"/>
          </a:xfrm>
        </p:spPr>
        <p:txBody>
          <a:bodyPr/>
          <a:lstStyle/>
          <a:p>
            <a:r>
              <a:rPr lang="es-MX" b="1" dirty="0"/>
              <a:t>DEPRESIÓN Y ALZHEIMER</a:t>
            </a:r>
            <a:endParaRPr lang="es-PE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4FD9BB-DF50-E320-E932-FF1A4F3ED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1" y="2112962"/>
            <a:ext cx="10553700" cy="4287837"/>
          </a:xfrm>
        </p:spPr>
        <p:txBody>
          <a:bodyPr/>
          <a:lstStyle/>
          <a:p>
            <a:r>
              <a:rPr lang="es-MX" b="1" dirty="0">
                <a:solidFill>
                  <a:srgbClr val="FF0000"/>
                </a:solidFill>
              </a:rPr>
              <a:t>40% de los pacientes con </a:t>
            </a:r>
            <a:r>
              <a:rPr lang="es-MX" b="1" dirty="0" err="1">
                <a:solidFill>
                  <a:srgbClr val="FF0000"/>
                </a:solidFill>
              </a:rPr>
              <a:t>Alzeheimer</a:t>
            </a:r>
            <a:r>
              <a:rPr lang="es-MX" b="1" dirty="0">
                <a:solidFill>
                  <a:srgbClr val="FF0000"/>
                </a:solidFill>
              </a:rPr>
              <a:t> vs 10-15% población general. </a:t>
            </a:r>
            <a:r>
              <a:rPr lang="es-MX" sz="1600" b="1" dirty="0">
                <a:solidFill>
                  <a:srgbClr val="FF0000"/>
                </a:solidFill>
              </a:rPr>
              <a:t>(Chi et al., 2015; Daly et al., 2021)</a:t>
            </a:r>
          </a:p>
          <a:p>
            <a:r>
              <a:rPr lang="es-MX" dirty="0">
                <a:solidFill>
                  <a:srgbClr val="0000FF"/>
                </a:solidFill>
              </a:rPr>
              <a:t>Menor calidad de vida</a:t>
            </a:r>
          </a:p>
          <a:p>
            <a:r>
              <a:rPr lang="es-MX" dirty="0">
                <a:solidFill>
                  <a:srgbClr val="0000FF"/>
                </a:solidFill>
              </a:rPr>
              <a:t>Riesgo de agresión física</a:t>
            </a:r>
          </a:p>
          <a:p>
            <a:r>
              <a:rPr lang="es-MX" dirty="0">
                <a:solidFill>
                  <a:srgbClr val="0000FF"/>
                </a:solidFill>
              </a:rPr>
              <a:t>Mayor riesgo de suicidio</a:t>
            </a:r>
          </a:p>
          <a:p>
            <a:r>
              <a:rPr lang="es-MX" dirty="0">
                <a:solidFill>
                  <a:srgbClr val="0000FF"/>
                </a:solidFill>
              </a:rPr>
              <a:t>Mayor riesgo de depresión en cuidadores</a:t>
            </a:r>
          </a:p>
          <a:p>
            <a:r>
              <a:rPr lang="es-MX" dirty="0" err="1">
                <a:solidFill>
                  <a:srgbClr val="0000FF"/>
                </a:solidFill>
              </a:rPr>
              <a:t>Inh</a:t>
            </a:r>
            <a:r>
              <a:rPr lang="es-MX" dirty="0">
                <a:solidFill>
                  <a:srgbClr val="0000FF"/>
                </a:solidFill>
              </a:rPr>
              <a:t>. De la recaptación de serotonina: medicamentos de primera elección (menos efectos adversos?, mayor deterioro cognitivo?)</a:t>
            </a:r>
          </a:p>
          <a:p>
            <a:r>
              <a:rPr lang="es-MX" dirty="0">
                <a:solidFill>
                  <a:srgbClr val="0000FF"/>
                </a:solidFill>
              </a:rPr>
              <a:t>Terapia cognitiva conductual</a:t>
            </a:r>
          </a:p>
          <a:p>
            <a:r>
              <a:rPr lang="es-MX" dirty="0">
                <a:solidFill>
                  <a:srgbClr val="0000FF"/>
                </a:solidFill>
              </a:rPr>
              <a:t>Mejorar ánimo de cuidadores</a:t>
            </a:r>
            <a:endParaRPr lang="es-PE" dirty="0">
              <a:solidFill>
                <a:srgbClr val="0000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A76CD1-ACD8-EF73-DE8D-75BA83B55FB2}"/>
              </a:ext>
            </a:extLst>
          </p:cNvPr>
          <p:cNvSpPr txBox="1"/>
          <p:nvPr/>
        </p:nvSpPr>
        <p:spPr>
          <a:xfrm>
            <a:off x="6306590" y="6077633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 err="1">
                <a:solidFill>
                  <a:schemeClr val="tx1"/>
                </a:solidFill>
              </a:rPr>
              <a:t>Pless</a:t>
            </a:r>
            <a:r>
              <a:rPr lang="es-PE" sz="1200" dirty="0">
                <a:solidFill>
                  <a:schemeClr val="tx1"/>
                </a:solidFill>
              </a:rPr>
              <a:t> A, </a:t>
            </a:r>
            <a:r>
              <a:rPr lang="es-PE" sz="1200" dirty="0" err="1">
                <a:solidFill>
                  <a:schemeClr val="tx1"/>
                </a:solidFill>
              </a:rPr>
              <a:t>Ware</a:t>
            </a:r>
            <a:r>
              <a:rPr lang="es-PE" sz="1200" dirty="0">
                <a:solidFill>
                  <a:schemeClr val="tx1"/>
                </a:solidFill>
              </a:rPr>
              <a:t> D, </a:t>
            </a:r>
            <a:r>
              <a:rPr lang="es-PE" sz="1200" dirty="0" err="1">
                <a:solidFill>
                  <a:schemeClr val="tx1"/>
                </a:solidFill>
              </a:rPr>
              <a:t>Saggu</a:t>
            </a:r>
            <a:r>
              <a:rPr lang="es-PE" sz="1200" dirty="0">
                <a:solidFill>
                  <a:schemeClr val="tx1"/>
                </a:solidFill>
              </a:rPr>
              <a:t> S, Rehman H, Morgan J and Wang Q (2023) </a:t>
            </a:r>
            <a:r>
              <a:rPr lang="es-PE" sz="1200" dirty="0" err="1">
                <a:solidFill>
                  <a:schemeClr val="tx1"/>
                </a:solidFill>
              </a:rPr>
              <a:t>Understanding</a:t>
            </a:r>
            <a:endParaRPr lang="es-PE" sz="1200" dirty="0">
              <a:solidFill>
                <a:schemeClr val="tx1"/>
              </a:solidFill>
            </a:endParaRPr>
          </a:p>
          <a:p>
            <a:r>
              <a:rPr lang="es-PE" sz="1200" dirty="0" err="1">
                <a:solidFill>
                  <a:schemeClr val="tx1"/>
                </a:solidFill>
              </a:rPr>
              <a:t>neuropsychiatric</a:t>
            </a:r>
            <a:r>
              <a:rPr lang="es-PE" sz="1200" dirty="0">
                <a:solidFill>
                  <a:schemeClr val="tx1"/>
                </a:solidFill>
              </a:rPr>
              <a:t> </a:t>
            </a:r>
            <a:r>
              <a:rPr lang="es-PE" sz="1200" dirty="0" err="1">
                <a:solidFill>
                  <a:schemeClr val="tx1"/>
                </a:solidFill>
              </a:rPr>
              <a:t>symptoms</a:t>
            </a:r>
            <a:r>
              <a:rPr lang="es-PE" sz="1200" dirty="0">
                <a:solidFill>
                  <a:schemeClr val="tx1"/>
                </a:solidFill>
              </a:rPr>
              <a:t> in </a:t>
            </a:r>
            <a:r>
              <a:rPr lang="es-PE" sz="1200" dirty="0" err="1">
                <a:solidFill>
                  <a:schemeClr val="tx1"/>
                </a:solidFill>
              </a:rPr>
              <a:t>Alzheimer’sdisease</a:t>
            </a:r>
            <a:r>
              <a:rPr lang="es-PE" sz="1200" dirty="0">
                <a:solidFill>
                  <a:schemeClr val="tx1"/>
                </a:solidFill>
              </a:rPr>
              <a:t>: </a:t>
            </a:r>
            <a:r>
              <a:rPr lang="es-PE" sz="1200" dirty="0" err="1">
                <a:solidFill>
                  <a:schemeClr val="tx1"/>
                </a:solidFill>
              </a:rPr>
              <a:t>challenges</a:t>
            </a:r>
            <a:r>
              <a:rPr lang="es-PE" sz="1200" dirty="0">
                <a:solidFill>
                  <a:schemeClr val="tx1"/>
                </a:solidFill>
              </a:rPr>
              <a:t> and </a:t>
            </a:r>
            <a:r>
              <a:rPr lang="es-PE" sz="1200" dirty="0" err="1">
                <a:solidFill>
                  <a:schemeClr val="tx1"/>
                </a:solidFill>
              </a:rPr>
              <a:t>advances</a:t>
            </a:r>
            <a:r>
              <a:rPr lang="es-PE" sz="1200" dirty="0">
                <a:solidFill>
                  <a:schemeClr val="tx1"/>
                </a:solidFill>
              </a:rPr>
              <a:t> in diagnosis</a:t>
            </a:r>
          </a:p>
          <a:p>
            <a:r>
              <a:rPr lang="es-PE" sz="1200" dirty="0">
                <a:solidFill>
                  <a:schemeClr val="tx1"/>
                </a:solidFill>
              </a:rPr>
              <a:t>.and </a:t>
            </a:r>
            <a:r>
              <a:rPr lang="es-PE" sz="1200" dirty="0" err="1">
                <a:solidFill>
                  <a:schemeClr val="tx1"/>
                </a:solidFill>
              </a:rPr>
              <a:t>treatment</a:t>
            </a:r>
            <a:r>
              <a:rPr lang="es-PE" sz="1200" dirty="0">
                <a:solidFill>
                  <a:schemeClr val="tx1"/>
                </a:solidFill>
              </a:rPr>
              <a:t>. Front. </a:t>
            </a:r>
            <a:r>
              <a:rPr lang="es-PE" sz="1200" dirty="0" err="1">
                <a:solidFill>
                  <a:schemeClr val="tx1"/>
                </a:solidFill>
              </a:rPr>
              <a:t>Neurosci</a:t>
            </a:r>
            <a:r>
              <a:rPr lang="es-PE" sz="1200" dirty="0">
                <a:solidFill>
                  <a:schemeClr val="tx1"/>
                </a:solidFill>
              </a:rPr>
              <a:t>. 17:1263771.. </a:t>
            </a:r>
            <a:r>
              <a:rPr lang="es-PE" sz="1200" dirty="0" err="1">
                <a:solidFill>
                  <a:schemeClr val="tx1"/>
                </a:solidFill>
              </a:rPr>
              <a:t>doi</a:t>
            </a:r>
            <a:r>
              <a:rPr lang="es-PE" sz="1200" dirty="0">
                <a:solidFill>
                  <a:schemeClr val="tx1"/>
                </a:solidFill>
              </a:rPr>
              <a:t>: 10.3389/fnins.2023.1263771</a:t>
            </a:r>
          </a:p>
        </p:txBody>
      </p:sp>
    </p:spTree>
    <p:extLst>
      <p:ext uri="{BB962C8B-B14F-4D97-AF65-F5344CB8AC3E}">
        <p14:creationId xmlns:p14="http://schemas.microsoft.com/office/powerpoint/2010/main" val="266560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E1C38-3460-FD7D-C051-1C6B8ED3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20" y="-165064"/>
            <a:ext cx="10390716" cy="1462087"/>
          </a:xfrm>
        </p:spPr>
        <p:txBody>
          <a:bodyPr/>
          <a:lstStyle/>
          <a:p>
            <a:r>
              <a:rPr lang="es-MX" b="1" dirty="0"/>
              <a:t>CONCEPTO</a:t>
            </a:r>
            <a:endParaRPr lang="es-PE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A84E1F-FB0A-2034-2F71-3C789B33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567" y="2341563"/>
            <a:ext cx="5414433" cy="4114800"/>
          </a:xfrm>
        </p:spPr>
        <p:txBody>
          <a:bodyPr/>
          <a:lstStyle/>
          <a:p>
            <a:r>
              <a:rPr lang="es-MX" dirty="0">
                <a:solidFill>
                  <a:srgbClr val="0000FF"/>
                </a:solidFill>
              </a:rPr>
              <a:t>La salud cerebral puede definirse como el estado de funcionamiento del cerebro en los ámbitos cognitivo, sensorial, socio-emocional, conductual y motor, que permite a una persona desarrollar todo su potencial a lo largo de su vida, independientemente de la presencia o ausencia de trastornos.</a:t>
            </a:r>
            <a:endParaRPr lang="es-P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75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BB584-E6C1-3653-DB40-57F38B095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CE31E-9ACE-4A24-C843-BF22CB87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885" y="-273843"/>
            <a:ext cx="10390716" cy="1462087"/>
          </a:xfrm>
        </p:spPr>
        <p:txBody>
          <a:bodyPr/>
          <a:lstStyle/>
          <a:p>
            <a:r>
              <a:rPr lang="es-MX" b="1" dirty="0"/>
              <a:t>ANSIEDAD Y ALZHEIMER</a:t>
            </a:r>
            <a:endParaRPr lang="es-PE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84C724-0D41-79CE-35E9-DCA356F77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1" y="2112962"/>
            <a:ext cx="10553700" cy="4287837"/>
          </a:xfrm>
        </p:spPr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39 % de los pacientes con </a:t>
            </a:r>
            <a:r>
              <a:rPr lang="es-MX" dirty="0" err="1">
                <a:solidFill>
                  <a:srgbClr val="FF0000"/>
                </a:solidFill>
              </a:rPr>
              <a:t>Alzeheimer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(Mendez, 2021).</a:t>
            </a:r>
          </a:p>
          <a:p>
            <a:r>
              <a:rPr lang="en-US" dirty="0">
                <a:solidFill>
                  <a:srgbClr val="FF0000"/>
                </a:solidFill>
              </a:rPr>
              <a:t>En general la </a:t>
            </a:r>
            <a:r>
              <a:rPr lang="en-US" dirty="0" err="1">
                <a:solidFill>
                  <a:srgbClr val="FF0000"/>
                </a:solidFill>
              </a:rPr>
              <a:t>ansiedad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aumenta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riesgo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demencia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adultos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mayores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57% </a:t>
            </a:r>
            <a:r>
              <a:rPr lang="en-US" sz="1800" dirty="0">
                <a:solidFill>
                  <a:srgbClr val="FF0000"/>
                </a:solidFill>
              </a:rPr>
              <a:t>(Gulpers, 2016)</a:t>
            </a:r>
            <a:endParaRPr lang="es-MX" sz="1800" dirty="0">
              <a:solidFill>
                <a:srgbClr val="FF0000"/>
              </a:solidFill>
            </a:endParaRPr>
          </a:p>
          <a:p>
            <a:r>
              <a:rPr lang="es-MX" dirty="0">
                <a:solidFill>
                  <a:srgbClr val="0000FF"/>
                </a:solidFill>
              </a:rPr>
              <a:t>Afecta negativamente la memoria, la atención y las habilidades cognitivas</a:t>
            </a:r>
          </a:p>
          <a:p>
            <a:r>
              <a:rPr lang="es-MX" dirty="0">
                <a:solidFill>
                  <a:srgbClr val="0000FF"/>
                </a:solidFill>
              </a:rPr>
              <a:t>Prematuras institucionalizaciones</a:t>
            </a:r>
          </a:p>
          <a:p>
            <a:r>
              <a:rPr lang="es-MX" dirty="0">
                <a:solidFill>
                  <a:srgbClr val="0000FF"/>
                </a:solidFill>
              </a:rPr>
              <a:t>Estrés en cuidadores</a:t>
            </a:r>
          </a:p>
          <a:p>
            <a:r>
              <a:rPr lang="es-MX" dirty="0">
                <a:solidFill>
                  <a:srgbClr val="0000FF"/>
                </a:solidFill>
              </a:rPr>
              <a:t>Visitas hospitalarias</a:t>
            </a:r>
          </a:p>
          <a:p>
            <a:r>
              <a:rPr lang="es-MX" dirty="0">
                <a:solidFill>
                  <a:srgbClr val="0000FF"/>
                </a:solidFill>
              </a:rPr>
              <a:t>Utilidad de las terapias musicales, ejercicio físico, estar ocupado.</a:t>
            </a:r>
          </a:p>
          <a:p>
            <a:r>
              <a:rPr lang="es-MX" dirty="0">
                <a:solidFill>
                  <a:srgbClr val="0000FF"/>
                </a:solidFill>
              </a:rPr>
              <a:t>Clásicamente: benzodiacepinas (riesgos), </a:t>
            </a:r>
            <a:r>
              <a:rPr lang="es-MX" dirty="0" err="1">
                <a:solidFill>
                  <a:srgbClr val="0000FF"/>
                </a:solidFill>
              </a:rPr>
              <a:t>antipiscóticos</a:t>
            </a:r>
            <a:r>
              <a:rPr lang="es-MX" dirty="0">
                <a:solidFill>
                  <a:srgbClr val="0000FF"/>
                </a:solidFill>
              </a:rPr>
              <a:t>. Ahora; IRSS, </a:t>
            </a:r>
            <a:r>
              <a:rPr lang="es-MX" dirty="0" err="1">
                <a:solidFill>
                  <a:srgbClr val="0000FF"/>
                </a:solidFill>
              </a:rPr>
              <a:t>buspirona</a:t>
            </a:r>
            <a:r>
              <a:rPr lang="es-MX" dirty="0">
                <a:solidFill>
                  <a:srgbClr val="0000FF"/>
                </a:solidFill>
              </a:rPr>
              <a:t>, mirtazapina.</a:t>
            </a:r>
          </a:p>
          <a:p>
            <a:endParaRPr lang="es-MX" dirty="0">
              <a:solidFill>
                <a:srgbClr val="0000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B5881F-7962-6768-9754-7004B6314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150" y="6162996"/>
            <a:ext cx="6407451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0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8CB4E22-D640-8870-0638-3982AE59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2913250-7BC6-0E86-EBB6-DD4C8FFA7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41" y="418289"/>
            <a:ext cx="8968902" cy="62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3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EDD6199-6E64-0FBA-F37D-0CF4C829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60" y="692364"/>
            <a:ext cx="3399365" cy="1462087"/>
          </a:xfrm>
        </p:spPr>
        <p:txBody>
          <a:bodyPr/>
          <a:lstStyle/>
          <a:p>
            <a:pPr algn="ctr"/>
            <a:r>
              <a:rPr lang="en-US" b="1" dirty="0"/>
              <a:t>Riesgo de progression de Alzheimer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4B05B1-E112-7300-88AC-47BBA007A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367" y="2743200"/>
            <a:ext cx="5080000" cy="4114800"/>
          </a:xfrm>
        </p:spPr>
        <p:txBody>
          <a:bodyPr/>
          <a:lstStyle/>
          <a:p>
            <a:r>
              <a:rPr lang="en-US" dirty="0" err="1">
                <a:solidFill>
                  <a:srgbClr val="0000FF"/>
                </a:solidFill>
              </a:rPr>
              <a:t>Actividad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motora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aberrante</a:t>
            </a:r>
            <a:r>
              <a:rPr lang="en-US" dirty="0">
                <a:solidFill>
                  <a:srgbClr val="0000FF"/>
                </a:solidFill>
              </a:rPr>
              <a:t> +</a:t>
            </a:r>
          </a:p>
          <a:p>
            <a:r>
              <a:rPr lang="en-US" dirty="0">
                <a:solidFill>
                  <a:srgbClr val="0000FF"/>
                </a:solidFill>
              </a:rPr>
              <a:t>Agitación/</a:t>
            </a:r>
            <a:r>
              <a:rPr lang="en-US" dirty="0" err="1">
                <a:solidFill>
                  <a:srgbClr val="0000FF"/>
                </a:solidFill>
              </a:rPr>
              <a:t>agresividad</a:t>
            </a:r>
            <a:r>
              <a:rPr lang="en-US" dirty="0">
                <a:solidFill>
                  <a:srgbClr val="0000FF"/>
                </a:solidFill>
              </a:rPr>
              <a:t> +</a:t>
            </a:r>
          </a:p>
          <a:p>
            <a:r>
              <a:rPr lang="en-US" dirty="0" err="1">
                <a:solidFill>
                  <a:srgbClr val="0000FF"/>
                </a:solidFill>
              </a:rPr>
              <a:t>Delusiones</a:t>
            </a:r>
            <a:r>
              <a:rPr lang="en-US" dirty="0">
                <a:solidFill>
                  <a:srgbClr val="0000FF"/>
                </a:solidFill>
              </a:rPr>
              <a:t> +</a:t>
            </a:r>
          </a:p>
          <a:p>
            <a:r>
              <a:rPr lang="en-US" dirty="0" err="1">
                <a:solidFill>
                  <a:srgbClr val="0000FF"/>
                </a:solidFill>
              </a:rPr>
              <a:t>Psicosis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Hiperactividad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Imagen 4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1BFA8E01-5DDD-ED84-A1DB-E635FFAE3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103615"/>
            <a:ext cx="7353300" cy="6034086"/>
          </a:xfrm>
          <a:prstGeom prst="rect">
            <a:avLst/>
          </a:prstGeom>
          <a:noFill/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03A5883-4B4B-D95C-63CE-363B9FF7900E}"/>
              </a:ext>
            </a:extLst>
          </p:cNvPr>
          <p:cNvSpPr txBox="1"/>
          <p:nvPr/>
        </p:nvSpPr>
        <p:spPr>
          <a:xfrm>
            <a:off x="138643" y="602700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 err="1">
                <a:solidFill>
                  <a:schemeClr val="tx1"/>
                </a:solidFill>
              </a:rPr>
              <a:t>Dietlin</a:t>
            </a:r>
            <a:r>
              <a:rPr lang="es-PE" sz="1200" dirty="0">
                <a:solidFill>
                  <a:schemeClr val="tx1"/>
                </a:solidFill>
              </a:rPr>
              <a:t> S, Soto M, </a:t>
            </a:r>
            <a:r>
              <a:rPr lang="es-PE" sz="1200" dirty="0" err="1">
                <a:solidFill>
                  <a:schemeClr val="tx1"/>
                </a:solidFill>
              </a:rPr>
              <a:t>Kiyasova</a:t>
            </a:r>
            <a:r>
              <a:rPr lang="es-PE" sz="1200" dirty="0">
                <a:solidFill>
                  <a:schemeClr val="tx1"/>
                </a:solidFill>
              </a:rPr>
              <a:t> V, Pueyo M, de Mauleon A, </a:t>
            </a:r>
            <a:r>
              <a:rPr lang="es-PE" sz="1200" dirty="0" err="1">
                <a:solidFill>
                  <a:schemeClr val="tx1"/>
                </a:solidFill>
              </a:rPr>
              <a:t>Delrieu</a:t>
            </a:r>
            <a:r>
              <a:rPr lang="es-PE" sz="1200" dirty="0">
                <a:solidFill>
                  <a:schemeClr val="tx1"/>
                </a:solidFill>
              </a:rPr>
              <a:t> J, </a:t>
            </a:r>
            <a:r>
              <a:rPr lang="es-PE" sz="1200" dirty="0" err="1">
                <a:solidFill>
                  <a:schemeClr val="tx1"/>
                </a:solidFill>
              </a:rPr>
              <a:t>Ousset</a:t>
            </a:r>
            <a:r>
              <a:rPr lang="es-PE" sz="1200" dirty="0">
                <a:solidFill>
                  <a:schemeClr val="tx1"/>
                </a:solidFill>
              </a:rPr>
              <a:t> PJ, </a:t>
            </a:r>
            <a:r>
              <a:rPr lang="es-PE" sz="1200" dirty="0" err="1">
                <a:solidFill>
                  <a:schemeClr val="tx1"/>
                </a:solidFill>
              </a:rPr>
              <a:t>Vellas</a:t>
            </a:r>
            <a:r>
              <a:rPr lang="es-PE" sz="1200" dirty="0">
                <a:solidFill>
                  <a:schemeClr val="tx1"/>
                </a:solidFill>
              </a:rPr>
              <a:t> B. </a:t>
            </a:r>
            <a:r>
              <a:rPr lang="es-PE" sz="1200" dirty="0" err="1">
                <a:solidFill>
                  <a:schemeClr val="tx1"/>
                </a:solidFill>
              </a:rPr>
              <a:t>Neuropsychiatric</a:t>
            </a:r>
            <a:r>
              <a:rPr lang="es-PE" sz="1200" dirty="0">
                <a:solidFill>
                  <a:schemeClr val="tx1"/>
                </a:solidFill>
              </a:rPr>
              <a:t> </a:t>
            </a:r>
            <a:r>
              <a:rPr lang="es-PE" sz="1200" dirty="0" err="1">
                <a:solidFill>
                  <a:schemeClr val="tx1"/>
                </a:solidFill>
              </a:rPr>
              <a:t>Symptoms</a:t>
            </a:r>
            <a:r>
              <a:rPr lang="es-PE" sz="1200" dirty="0">
                <a:solidFill>
                  <a:schemeClr val="tx1"/>
                </a:solidFill>
              </a:rPr>
              <a:t> and </a:t>
            </a:r>
            <a:r>
              <a:rPr lang="es-PE" sz="1200" dirty="0" err="1">
                <a:solidFill>
                  <a:schemeClr val="tx1"/>
                </a:solidFill>
              </a:rPr>
              <a:t>Risk</a:t>
            </a:r>
            <a:r>
              <a:rPr lang="es-PE" sz="1200" dirty="0">
                <a:solidFill>
                  <a:schemeClr val="tx1"/>
                </a:solidFill>
              </a:rPr>
              <a:t> </a:t>
            </a:r>
            <a:r>
              <a:rPr lang="es-PE" sz="1200" dirty="0" err="1">
                <a:solidFill>
                  <a:schemeClr val="tx1"/>
                </a:solidFill>
              </a:rPr>
              <a:t>of</a:t>
            </a:r>
            <a:r>
              <a:rPr lang="es-PE" sz="1200" dirty="0">
                <a:solidFill>
                  <a:schemeClr val="tx1"/>
                </a:solidFill>
              </a:rPr>
              <a:t> </a:t>
            </a:r>
            <a:r>
              <a:rPr lang="es-PE" sz="1200" dirty="0" err="1">
                <a:solidFill>
                  <a:schemeClr val="tx1"/>
                </a:solidFill>
              </a:rPr>
              <a:t>Progression</a:t>
            </a:r>
            <a:r>
              <a:rPr lang="es-PE" sz="1200" dirty="0">
                <a:solidFill>
                  <a:schemeClr val="tx1"/>
                </a:solidFill>
              </a:rPr>
              <a:t> </a:t>
            </a:r>
            <a:r>
              <a:rPr lang="es-PE" sz="1200" dirty="0" err="1">
                <a:solidFill>
                  <a:schemeClr val="tx1"/>
                </a:solidFill>
              </a:rPr>
              <a:t>to</a:t>
            </a:r>
            <a:r>
              <a:rPr lang="es-PE" sz="1200" dirty="0">
                <a:solidFill>
                  <a:schemeClr val="tx1"/>
                </a:solidFill>
              </a:rPr>
              <a:t> </a:t>
            </a:r>
            <a:r>
              <a:rPr lang="es-PE" sz="1200" dirty="0" err="1">
                <a:solidFill>
                  <a:schemeClr val="tx1"/>
                </a:solidFill>
              </a:rPr>
              <a:t>Alzheimer's</a:t>
            </a:r>
            <a:r>
              <a:rPr lang="es-PE" sz="1200" dirty="0">
                <a:solidFill>
                  <a:schemeClr val="tx1"/>
                </a:solidFill>
              </a:rPr>
              <a:t> </a:t>
            </a:r>
            <a:r>
              <a:rPr lang="es-PE" sz="1200" dirty="0" err="1">
                <a:solidFill>
                  <a:schemeClr val="tx1"/>
                </a:solidFill>
              </a:rPr>
              <a:t>Disease</a:t>
            </a:r>
            <a:r>
              <a:rPr lang="es-PE" sz="1200" dirty="0">
                <a:solidFill>
                  <a:schemeClr val="tx1"/>
                </a:solidFill>
              </a:rPr>
              <a:t> </a:t>
            </a:r>
            <a:r>
              <a:rPr lang="es-PE" sz="1200" dirty="0" err="1">
                <a:solidFill>
                  <a:schemeClr val="tx1"/>
                </a:solidFill>
              </a:rPr>
              <a:t>Among</a:t>
            </a:r>
            <a:r>
              <a:rPr lang="es-PE" sz="1200" dirty="0">
                <a:solidFill>
                  <a:schemeClr val="tx1"/>
                </a:solidFill>
              </a:rPr>
              <a:t> </a:t>
            </a:r>
            <a:r>
              <a:rPr lang="es-PE" sz="1200" dirty="0" err="1">
                <a:solidFill>
                  <a:schemeClr val="tx1"/>
                </a:solidFill>
              </a:rPr>
              <a:t>Mild</a:t>
            </a:r>
            <a:r>
              <a:rPr lang="es-PE" sz="1200" dirty="0">
                <a:solidFill>
                  <a:schemeClr val="tx1"/>
                </a:solidFill>
              </a:rPr>
              <a:t> Cognitive </a:t>
            </a:r>
            <a:r>
              <a:rPr lang="es-PE" sz="1200" dirty="0" err="1">
                <a:solidFill>
                  <a:schemeClr val="tx1"/>
                </a:solidFill>
              </a:rPr>
              <a:t>Impairment</a:t>
            </a:r>
            <a:r>
              <a:rPr lang="es-PE" sz="1200" dirty="0">
                <a:solidFill>
                  <a:schemeClr val="tx1"/>
                </a:solidFill>
              </a:rPr>
              <a:t> </a:t>
            </a:r>
            <a:r>
              <a:rPr lang="es-PE" sz="1200" dirty="0" err="1">
                <a:solidFill>
                  <a:schemeClr val="tx1"/>
                </a:solidFill>
              </a:rPr>
              <a:t>Subjects</a:t>
            </a:r>
            <a:r>
              <a:rPr lang="es-PE" sz="1200" dirty="0">
                <a:solidFill>
                  <a:schemeClr val="tx1"/>
                </a:solidFill>
              </a:rPr>
              <a:t>. J </a:t>
            </a:r>
            <a:r>
              <a:rPr lang="es-PE" sz="1200" dirty="0" err="1">
                <a:solidFill>
                  <a:schemeClr val="tx1"/>
                </a:solidFill>
              </a:rPr>
              <a:t>Alzheimers</a:t>
            </a:r>
            <a:r>
              <a:rPr lang="es-PE" sz="1200" dirty="0">
                <a:solidFill>
                  <a:schemeClr val="tx1"/>
                </a:solidFill>
              </a:rPr>
              <a:t> </a:t>
            </a:r>
            <a:r>
              <a:rPr lang="es-PE" sz="1200" dirty="0" err="1">
                <a:solidFill>
                  <a:schemeClr val="tx1"/>
                </a:solidFill>
              </a:rPr>
              <a:t>Dis</a:t>
            </a:r>
            <a:r>
              <a:rPr lang="es-PE" sz="1200" dirty="0">
                <a:solidFill>
                  <a:schemeClr val="tx1"/>
                </a:solidFill>
              </a:rPr>
              <a:t>. 2019;70(1):25-34. </a:t>
            </a:r>
            <a:r>
              <a:rPr lang="es-PE" sz="1200" dirty="0" err="1">
                <a:solidFill>
                  <a:schemeClr val="tx1"/>
                </a:solidFill>
              </a:rPr>
              <a:t>doi</a:t>
            </a:r>
            <a:r>
              <a:rPr lang="es-PE" sz="1200" dirty="0">
                <a:solidFill>
                  <a:schemeClr val="tx1"/>
                </a:solidFill>
              </a:rPr>
              <a:t>: 10.3233/JAD-190025. PMID: 31127783.</a:t>
            </a:r>
          </a:p>
        </p:txBody>
      </p:sp>
    </p:spTree>
    <p:extLst>
      <p:ext uri="{BB962C8B-B14F-4D97-AF65-F5344CB8AC3E}">
        <p14:creationId xmlns:p14="http://schemas.microsoft.com/office/powerpoint/2010/main" val="4125436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0C4D2-3EC9-8AB3-01C3-1D006D7A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B27C00-8911-F19B-A72B-173123355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D4C0AC-2AF1-83E9-6667-14285C96F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1" y="1737994"/>
            <a:ext cx="6953250" cy="51200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FFDF54-D79D-8732-4567-B637DFF7B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598" y="0"/>
            <a:ext cx="9154803" cy="1676401"/>
          </a:xfrm>
          <a:prstGeom prst="rect">
            <a:avLst/>
          </a:prstGeom>
        </p:spPr>
      </p:pic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BB6624AD-1A4D-4954-1907-DA4207253811}"/>
              </a:ext>
            </a:extLst>
          </p:cNvPr>
          <p:cNvSpPr/>
          <p:nvPr/>
        </p:nvSpPr>
        <p:spPr bwMode="auto">
          <a:xfrm>
            <a:off x="5210175" y="1737994"/>
            <a:ext cx="590550" cy="64928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5C49087-F167-742A-ADDB-DE22DD7AF763}"/>
              </a:ext>
            </a:extLst>
          </p:cNvPr>
          <p:cNvSpPr txBox="1"/>
          <p:nvPr/>
        </p:nvSpPr>
        <p:spPr>
          <a:xfrm>
            <a:off x="9292167" y="6223298"/>
            <a:ext cx="2647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tx1"/>
                </a:solidFill>
              </a:rPr>
              <a:t>Eur J Neurol. 2025;32:e16589. ﻿ | 1 of 10</a:t>
            </a:r>
          </a:p>
          <a:p>
            <a:r>
              <a:rPr lang="nl-NL" sz="1200" dirty="0">
                <a:solidFill>
                  <a:schemeClr val="tx1"/>
                </a:solidFill>
              </a:rPr>
              <a:t>https://doi.org/10.1111/ene.16589</a:t>
            </a:r>
            <a:endParaRPr lang="es-P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48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ED3F5AE-556C-7850-1E64-EE39FD81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0824892-E22C-97A1-1C78-0637AAB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15" y="214314"/>
            <a:ext cx="10836613" cy="6050605"/>
          </a:xfrm>
          <a:prstGeom prst="rect">
            <a:avLst/>
          </a:prstGeom>
          <a:noFill/>
        </p:spPr>
      </p:pic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11D4732B-4A49-0552-F78E-A1DE7F17A829}"/>
              </a:ext>
            </a:extLst>
          </p:cNvPr>
          <p:cNvSpPr/>
          <p:nvPr/>
        </p:nvSpPr>
        <p:spPr bwMode="auto">
          <a:xfrm>
            <a:off x="4098378" y="1092982"/>
            <a:ext cx="1390650" cy="104775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B902085A-2349-9538-7628-E486BAFEED4E}"/>
              </a:ext>
            </a:extLst>
          </p:cNvPr>
          <p:cNvSpPr/>
          <p:nvPr/>
        </p:nvSpPr>
        <p:spPr bwMode="auto">
          <a:xfrm>
            <a:off x="769342" y="5349708"/>
            <a:ext cx="1530485" cy="91521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E5C63A1-0ECF-E86C-8138-9EFB57ABA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023" y="3949106"/>
            <a:ext cx="890093" cy="76816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5E07104-A6A6-B9FC-1637-38A255945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87" y="2608145"/>
            <a:ext cx="890093" cy="76816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43A3CACB-66A2-F29F-0EA8-390DAF4FABBA}"/>
              </a:ext>
            </a:extLst>
          </p:cNvPr>
          <p:cNvSpPr txBox="1"/>
          <p:nvPr/>
        </p:nvSpPr>
        <p:spPr>
          <a:xfrm>
            <a:off x="6096000" y="638367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solidFill>
                  <a:schemeClr val="tx1"/>
                </a:solidFill>
              </a:rPr>
              <a:t>Laura Gómez-Virgilio y col. </a:t>
            </a:r>
            <a:r>
              <a:rPr lang="es-MX" sz="1200" dirty="0">
                <a:solidFill>
                  <a:schemeClr val="tx1"/>
                </a:solidFill>
              </a:rPr>
              <a:t>Etiología, factores de riesgo, tratamientos y situación actual de la enfermedad de Alzheimer en México. Gaceta Médica de México. 2022;158</a:t>
            </a:r>
            <a:endParaRPr lang="es-P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6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1DC01-B267-4DD9-7E82-18FC7F31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14314"/>
            <a:ext cx="11334751" cy="1462087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DC34A-AA6A-ED45-29AA-CAA516961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D63458-7133-49FF-15BE-8B1838D1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1" y="387351"/>
            <a:ext cx="11437408" cy="10255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9154E27-AF9F-AD9D-9B3E-8785BF0D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412874"/>
            <a:ext cx="11182350" cy="51561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B5DE10C-98B6-E4EE-5AEF-9FB13E9F6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706" y="5800817"/>
            <a:ext cx="890093" cy="7681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6F559EA-4B10-DBB8-698C-B391A6A98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44" y="1581246"/>
            <a:ext cx="1129418" cy="70548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2F89DC0-81FE-F93F-E106-B703D9A14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19" y="5365255"/>
            <a:ext cx="1127858" cy="70719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DDEC258-87BF-1C52-509F-E0D8AECCB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56" y="4680082"/>
            <a:ext cx="1127858" cy="70719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CAE29F2-8A3A-FBDA-DABD-6C4EBD697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48" y="3890016"/>
            <a:ext cx="1127858" cy="70719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8FBF737-9447-6248-2F72-630CDA4AA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19" y="2851244"/>
            <a:ext cx="1127858" cy="70719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33F0465-EA1D-228B-05AC-B7AC92251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7805" y="6534208"/>
            <a:ext cx="609652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7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66366-691A-4D1B-99EE-8ABB5460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DD61EB-6228-4B6B-BF6C-A10443D35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8579569-B575-4169-8E94-4C02C91D028A}"/>
              </a:ext>
            </a:extLst>
          </p:cNvPr>
          <p:cNvSpPr/>
          <p:nvPr/>
        </p:nvSpPr>
        <p:spPr>
          <a:xfrm>
            <a:off x="2781634" y="2967335"/>
            <a:ext cx="6628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415773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C73CB-9963-5C7E-ADD4-A1CB4B95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E76ED-E87F-D574-F8FD-139D8680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8A17EB-357A-8145-9078-861CC1281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85" y="428628"/>
            <a:ext cx="9814983" cy="59721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C73F6D-D252-BD53-4A7F-C076E5B9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284814"/>
            <a:ext cx="3772041" cy="16567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70C3785-4CD9-7C9B-9EE6-565B46B632AA}"/>
              </a:ext>
            </a:extLst>
          </p:cNvPr>
          <p:cNvSpPr txBox="1"/>
          <p:nvPr/>
        </p:nvSpPr>
        <p:spPr>
          <a:xfrm>
            <a:off x="6399744" y="6355930"/>
            <a:ext cx="75861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 dirty="0">
                <a:solidFill>
                  <a:schemeClr val="tx1"/>
                </a:solidFill>
              </a:rPr>
              <a:t>https://www.who.int/es/news-room/fact-sheets/detail/dementia</a:t>
            </a:r>
          </a:p>
        </p:txBody>
      </p:sp>
    </p:spTree>
    <p:extLst>
      <p:ext uri="{BB962C8B-B14F-4D97-AF65-F5344CB8AC3E}">
        <p14:creationId xmlns:p14="http://schemas.microsoft.com/office/powerpoint/2010/main" val="2027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C80BD-749D-1BB7-B36E-FDDF7C6F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6FF5FE-1775-2C61-D60A-6C0483E7E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C616DF-C434-AE3C-4812-720D13B27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383" y="511173"/>
            <a:ext cx="8171234" cy="61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BC03D07-479D-F074-3B40-B3B3C232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492760"/>
            <a:ext cx="13354051" cy="1462087"/>
          </a:xfrm>
        </p:spPr>
        <p:txBody>
          <a:bodyPr/>
          <a:lstStyle/>
          <a:p>
            <a:r>
              <a:rPr lang="en-US" b="1" dirty="0"/>
              <a:t>AUMENTO DE LA DEMENCIA EN EL MUNDO PARA 2050</a:t>
            </a:r>
          </a:p>
        </p:txBody>
      </p:sp>
      <p:pic>
        <p:nvPicPr>
          <p:cNvPr id="9" name="Imagen 8" descr="Mapa&#10;&#10;El contenido generado por IA puede ser incorrecto.">
            <a:extLst>
              <a:ext uri="{FF2B5EF4-FFF2-40B4-BE49-F238E27FC236}">
                <a16:creationId xmlns:a16="http://schemas.microsoft.com/office/drawing/2014/main" id="{D9E91702-72A0-FDEF-A829-5D079FDA3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13314"/>
            <a:ext cx="10363200" cy="4631372"/>
          </a:xfrm>
          <a:prstGeom prst="rect">
            <a:avLst/>
          </a:prstGeom>
          <a:noFill/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CC0C014-9565-7CD5-1BD4-07608DAF230B}"/>
              </a:ext>
            </a:extLst>
          </p:cNvPr>
          <p:cNvSpPr txBox="1"/>
          <p:nvPr/>
        </p:nvSpPr>
        <p:spPr>
          <a:xfrm>
            <a:off x="5543550" y="588867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Estimation of the global prevalence of dementia in 2019 and forecasted prevalence in 2050: an analysis for the Global Burden of Disease Study 2019</a:t>
            </a:r>
          </a:p>
          <a:p>
            <a:r>
              <a:rPr lang="en-US" sz="1200" dirty="0">
                <a:solidFill>
                  <a:schemeClr val="tx1"/>
                </a:solidFill>
              </a:rPr>
              <a:t>Nichols, Emma et al.</a:t>
            </a:r>
          </a:p>
          <a:p>
            <a:r>
              <a:rPr lang="en-US" sz="1200" dirty="0">
                <a:solidFill>
                  <a:schemeClr val="tx1"/>
                </a:solidFill>
              </a:rPr>
              <a:t>The Lancet Public Health, Volume 7, Issue 2, e105 - e125</a:t>
            </a:r>
          </a:p>
        </p:txBody>
      </p:sp>
    </p:spTree>
    <p:extLst>
      <p:ext uri="{BB962C8B-B14F-4D97-AF65-F5344CB8AC3E}">
        <p14:creationId xmlns:p14="http://schemas.microsoft.com/office/powerpoint/2010/main" val="321618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F212306-5827-AD9D-158A-616AEB5B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5A6AE6F-8880-2EB4-1B88-D6C715E2F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0"/>
            <a:ext cx="11658602" cy="6858000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AC9E4C3F-72A4-E9DE-7C80-28D9424E88D3}"/>
              </a:ext>
            </a:extLst>
          </p:cNvPr>
          <p:cNvSpPr/>
          <p:nvPr/>
        </p:nvSpPr>
        <p:spPr bwMode="auto">
          <a:xfrm>
            <a:off x="419100" y="2495550"/>
            <a:ext cx="895350" cy="6286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5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0F4BE-F2CE-06A0-0B5F-44C71153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444" y="-313009"/>
            <a:ext cx="10390716" cy="1462087"/>
          </a:xfrm>
        </p:spPr>
        <p:txBody>
          <a:bodyPr/>
          <a:lstStyle/>
          <a:p>
            <a:r>
              <a:rPr lang="es-MX" b="1" dirty="0"/>
              <a:t>FACTORES DE RIESGO PARA DEMENCIA</a:t>
            </a:r>
            <a:endParaRPr lang="es-PE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2C48A6-ACAB-BCEC-1940-677EEE131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solidFill>
                  <a:srgbClr val="FF0000"/>
                </a:solidFill>
              </a:rPr>
              <a:t>Depresión, </a:t>
            </a:r>
            <a:r>
              <a:rPr lang="es-MX" dirty="0"/>
              <a:t>aislamiento social, </a:t>
            </a:r>
          </a:p>
          <a:p>
            <a:r>
              <a:rPr lang="es-MX" dirty="0"/>
              <a:t>Menor reserva cognitiva, bajo nivel educativo, inactividad cognitiva</a:t>
            </a:r>
          </a:p>
          <a:p>
            <a:r>
              <a:rPr lang="es-MX" dirty="0"/>
              <a:t>Sedentarismo</a:t>
            </a:r>
          </a:p>
          <a:p>
            <a:r>
              <a:rPr lang="es-MX" dirty="0"/>
              <a:t>tabaco</a:t>
            </a:r>
          </a:p>
          <a:p>
            <a:r>
              <a:rPr lang="es-MX" dirty="0"/>
              <a:t>Obesidad (aumento IMC)</a:t>
            </a:r>
          </a:p>
          <a:p>
            <a:r>
              <a:rPr lang="es-MX" b="1" dirty="0">
                <a:solidFill>
                  <a:srgbClr val="FF0000"/>
                </a:solidFill>
              </a:rPr>
              <a:t>HTA</a:t>
            </a:r>
          </a:p>
          <a:p>
            <a:r>
              <a:rPr lang="es-MX" dirty="0"/>
              <a:t>Contaminación atmosférica (OMS)</a:t>
            </a:r>
          </a:p>
          <a:p>
            <a:r>
              <a:rPr lang="es-MX" dirty="0"/>
              <a:t>Aumento de glicemia sérica</a:t>
            </a:r>
          </a:p>
          <a:p>
            <a:r>
              <a:rPr lang="es-MX" dirty="0"/>
              <a:t>Colesterol alto</a:t>
            </a:r>
          </a:p>
          <a:p>
            <a:r>
              <a:rPr lang="es-MX" dirty="0"/>
              <a:t>Disminución de la visión</a:t>
            </a:r>
          </a:p>
          <a:p>
            <a:endParaRPr lang="es-MX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DE5796A-290D-54A1-BD24-780241B5CC14}"/>
              </a:ext>
            </a:extLst>
          </p:cNvPr>
          <p:cNvCxnSpPr/>
          <p:nvPr/>
        </p:nvCxnSpPr>
        <p:spPr bwMode="auto">
          <a:xfrm>
            <a:off x="647700" y="3086100"/>
            <a:ext cx="88688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ABF61C6F-0522-7697-F1AE-6E555D676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8" y="3383235"/>
            <a:ext cx="1060796" cy="33530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96DCD22-B2F5-F153-16FB-F8B0454AC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5090069"/>
            <a:ext cx="1060796" cy="3353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46851E-6265-21AA-CE84-60944B6B1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47700" y="3722338"/>
            <a:ext cx="1060796" cy="4990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EEBBE5D-EBFD-2762-8778-C7B68EB12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8" y="5590750"/>
            <a:ext cx="1060796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2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F4D98-1C2D-4741-AFEF-449B46F6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699" y="-496886"/>
            <a:ext cx="10390716" cy="1462087"/>
          </a:xfrm>
        </p:spPr>
        <p:txBody>
          <a:bodyPr/>
          <a:lstStyle/>
          <a:p>
            <a:r>
              <a:rPr lang="es-ES" b="1" dirty="0"/>
              <a:t>TIPOS DE DEMENCIA</a:t>
            </a:r>
            <a:endParaRPr lang="es-PE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4C7950-4B31-4BA2-AF3E-9BAE1EBC1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8DBC23-C32C-456C-B0B1-0D8AAB9D6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78062"/>
            <a:ext cx="9753600" cy="3114675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71D0C5C-91C4-4252-9973-C058EF4A18C0}"/>
              </a:ext>
            </a:extLst>
          </p:cNvPr>
          <p:cNvSpPr/>
          <p:nvPr/>
        </p:nvSpPr>
        <p:spPr bwMode="auto">
          <a:xfrm>
            <a:off x="2946400" y="1843314"/>
            <a:ext cx="2206171" cy="400594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B053820-0D51-4494-97B2-282DD0D319DA}"/>
              </a:ext>
            </a:extLst>
          </p:cNvPr>
          <p:cNvSpPr/>
          <p:nvPr/>
        </p:nvSpPr>
        <p:spPr bwMode="auto">
          <a:xfrm>
            <a:off x="2206171" y="5940086"/>
            <a:ext cx="3686628" cy="51503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60 A 80%  DE DEMENCIAS</a:t>
            </a:r>
            <a:endParaRPr kumimoji="0" lang="es-P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4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6DEA2-76F7-478A-8D08-05EAE564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1B5670-AA8E-415C-90EC-78415BBFE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5F8A53-8AA4-4F11-A386-F716F09B8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36" y="825847"/>
            <a:ext cx="5148064" cy="49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1A3D39-6E41-4F3D-A5C7-52015F4F1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613" y="945357"/>
            <a:ext cx="6056387" cy="492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5797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Arial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P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P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P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P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P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P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P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P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ezclas">
  <a:themeElements>
    <a:clrScheme name="Mezcla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zcl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Mezcla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 DOLOR Y LA MUERTE, UN RETO PARA EL PERSONAL DE SALUD</Template>
  <TotalTime>4179</TotalTime>
  <Words>929</Words>
  <Application>Microsoft Office PowerPoint</Application>
  <PresentationFormat>Panorámica</PresentationFormat>
  <Paragraphs>84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26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Tahoma</vt:lpstr>
      <vt:lpstr>Times New Roman</vt:lpstr>
      <vt:lpstr>Wingdings</vt:lpstr>
      <vt:lpstr>2_Tema de Office</vt:lpstr>
      <vt:lpstr>Tema de Office</vt:lpstr>
      <vt:lpstr>1_Tema de Office</vt:lpstr>
      <vt:lpstr>3_Tema de Office</vt:lpstr>
      <vt:lpstr>2_Mezclas</vt:lpstr>
      <vt:lpstr>4_Tema de Office</vt:lpstr>
      <vt:lpstr>DEMENCIA: COMO PREVENIRLA</vt:lpstr>
      <vt:lpstr>CONCEPTO</vt:lpstr>
      <vt:lpstr>Presentación de PowerPoint</vt:lpstr>
      <vt:lpstr>Presentación de PowerPoint</vt:lpstr>
      <vt:lpstr>AUMENTO DE LA DEMENCIA EN EL MUNDO PARA 2050</vt:lpstr>
      <vt:lpstr>Presentación de PowerPoint</vt:lpstr>
      <vt:lpstr>FACTORES DE RIESGO PARA DEMENCIA</vt:lpstr>
      <vt:lpstr>TIPOS DE DEMENCIA</vt:lpstr>
      <vt:lpstr>Presentación de PowerPoint</vt:lpstr>
      <vt:lpstr>Presentación de PowerPoint</vt:lpstr>
      <vt:lpstr>FACTORES DE RIESGO PARA ALZHEIMER</vt:lpstr>
      <vt:lpstr>Presentación de PowerPoint</vt:lpstr>
      <vt:lpstr>Presentación de PowerPoint</vt:lpstr>
      <vt:lpstr>SINTOMAS NEUROPSIQUIATRICOS EN ALZHEIMER</vt:lpstr>
      <vt:lpstr>CUADRO CLÍNICO DE ENFERMEDAD DE ALZHEIMER</vt:lpstr>
      <vt:lpstr>Presentación de PowerPoint</vt:lpstr>
      <vt:lpstr>Presentación de PowerPoint</vt:lpstr>
      <vt:lpstr>Presentación de PowerPoint</vt:lpstr>
      <vt:lpstr>DEPRESIÓN Y ALZHEIMER</vt:lpstr>
      <vt:lpstr>ANSIEDAD Y ALZHEIMER</vt:lpstr>
      <vt:lpstr>Presentación de PowerPoint</vt:lpstr>
      <vt:lpstr>Riesgo de progression de Alzheimer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DEMENCIA: COMO PREVENIRLA</dc:title>
  <dc:creator>sonia indacochea</dc:creator>
  <cp:lastModifiedBy>David Urquizo</cp:lastModifiedBy>
  <cp:revision>19</cp:revision>
  <dcterms:created xsi:type="dcterms:W3CDTF">2025-03-16T17:11:16Z</dcterms:created>
  <dcterms:modified xsi:type="dcterms:W3CDTF">2025-03-26T21:51:12Z</dcterms:modified>
</cp:coreProperties>
</file>