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4" r:id="rId2"/>
    <p:sldId id="257" r:id="rId3"/>
    <p:sldId id="277" r:id="rId4"/>
    <p:sldId id="315" r:id="rId5"/>
    <p:sldId id="318" r:id="rId6"/>
    <p:sldId id="319" r:id="rId7"/>
    <p:sldId id="335" r:id="rId8"/>
    <p:sldId id="336" r:id="rId9"/>
    <p:sldId id="337" r:id="rId10"/>
    <p:sldId id="320" r:id="rId11"/>
    <p:sldId id="343" r:id="rId12"/>
    <p:sldId id="321" r:id="rId13"/>
    <p:sldId id="322" r:id="rId14"/>
    <p:sldId id="338" r:id="rId15"/>
    <p:sldId id="345" r:id="rId16"/>
    <p:sldId id="347" r:id="rId17"/>
    <p:sldId id="339" r:id="rId18"/>
    <p:sldId id="350" r:id="rId19"/>
    <p:sldId id="341" r:id="rId20"/>
    <p:sldId id="340" r:id="rId21"/>
    <p:sldId id="352" r:id="rId22"/>
    <p:sldId id="354" r:id="rId23"/>
    <p:sldId id="356" r:id="rId24"/>
    <p:sldId id="353" r:id="rId25"/>
    <p:sldId id="368" r:id="rId26"/>
    <p:sldId id="371" r:id="rId27"/>
    <p:sldId id="380" r:id="rId28"/>
    <p:sldId id="327" r:id="rId29"/>
    <p:sldId id="328" r:id="rId30"/>
    <p:sldId id="331" r:id="rId31"/>
    <p:sldId id="332" r:id="rId32"/>
    <p:sldId id="333" r:id="rId33"/>
    <p:sldId id="383" r:id="rId34"/>
    <p:sldId id="334" r:id="rId35"/>
    <p:sldId id="266" r:id="rId36"/>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a:srgbClr val="ABD5FF"/>
    <a:srgbClr val="99CCFF"/>
    <a:srgbClr val="C9E4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3" autoAdjust="0"/>
    <p:restoredTop sz="94660"/>
  </p:normalViewPr>
  <p:slideViewPr>
    <p:cSldViewPr snapToGrid="0">
      <p:cViewPr varScale="1">
        <p:scale>
          <a:sx n="96" d="100"/>
          <a:sy n="96" d="100"/>
        </p:scale>
        <p:origin x="612" y="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AR"/>
          </a:p>
        </p:txBody>
      </p:sp>
      <p:sp>
        <p:nvSpPr>
          <p:cNvPr id="4" name="Marcador de fecha 3"/>
          <p:cNvSpPr>
            <a:spLocks noGrp="1"/>
          </p:cNvSpPr>
          <p:nvPr>
            <p:ph type="dt" sz="half" idx="10"/>
          </p:nvPr>
        </p:nvSpPr>
        <p:spPr/>
        <p:txBody>
          <a:bodyPr/>
          <a:lstStyle/>
          <a:p>
            <a:fld id="{D3373327-3009-4DCF-991B-8C28A1432B25}" type="datetimeFigureOut">
              <a:rPr lang="es-AR" smtClean="0"/>
              <a:t>25/3/2025</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70A2D005-D862-4A4D-85C5-1C78EE233937}" type="slidenum">
              <a:rPr lang="es-AR" smtClean="0"/>
              <a:t>‹Nº›</a:t>
            </a:fld>
            <a:endParaRPr lang="es-AR"/>
          </a:p>
        </p:txBody>
      </p:sp>
    </p:spTree>
    <p:extLst>
      <p:ext uri="{BB962C8B-B14F-4D97-AF65-F5344CB8AC3E}">
        <p14:creationId xmlns:p14="http://schemas.microsoft.com/office/powerpoint/2010/main" val="3294296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A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p:cNvSpPr>
            <a:spLocks noGrp="1"/>
          </p:cNvSpPr>
          <p:nvPr>
            <p:ph type="dt" sz="half" idx="10"/>
          </p:nvPr>
        </p:nvSpPr>
        <p:spPr/>
        <p:txBody>
          <a:bodyPr/>
          <a:lstStyle/>
          <a:p>
            <a:fld id="{D3373327-3009-4DCF-991B-8C28A1432B25}" type="datetimeFigureOut">
              <a:rPr lang="es-AR" smtClean="0"/>
              <a:t>25/3/2025</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70A2D005-D862-4A4D-85C5-1C78EE233937}" type="slidenum">
              <a:rPr lang="es-AR" smtClean="0"/>
              <a:t>‹Nº›</a:t>
            </a:fld>
            <a:endParaRPr lang="es-AR"/>
          </a:p>
        </p:txBody>
      </p:sp>
    </p:spTree>
    <p:extLst>
      <p:ext uri="{BB962C8B-B14F-4D97-AF65-F5344CB8AC3E}">
        <p14:creationId xmlns:p14="http://schemas.microsoft.com/office/powerpoint/2010/main" val="816903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p:cNvSpPr>
            <a:spLocks noGrp="1"/>
          </p:cNvSpPr>
          <p:nvPr>
            <p:ph type="dt" sz="half" idx="10"/>
          </p:nvPr>
        </p:nvSpPr>
        <p:spPr/>
        <p:txBody>
          <a:bodyPr/>
          <a:lstStyle/>
          <a:p>
            <a:fld id="{D3373327-3009-4DCF-991B-8C28A1432B25}" type="datetimeFigureOut">
              <a:rPr lang="es-AR" smtClean="0"/>
              <a:t>25/3/2025</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70A2D005-D862-4A4D-85C5-1C78EE233937}" type="slidenum">
              <a:rPr lang="es-AR" smtClean="0"/>
              <a:t>‹Nº›</a:t>
            </a:fld>
            <a:endParaRPr lang="es-AR"/>
          </a:p>
        </p:txBody>
      </p:sp>
    </p:spTree>
    <p:extLst>
      <p:ext uri="{BB962C8B-B14F-4D97-AF65-F5344CB8AC3E}">
        <p14:creationId xmlns:p14="http://schemas.microsoft.com/office/powerpoint/2010/main" val="2439153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A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p:cNvSpPr>
            <a:spLocks noGrp="1"/>
          </p:cNvSpPr>
          <p:nvPr>
            <p:ph type="dt" sz="half" idx="10"/>
          </p:nvPr>
        </p:nvSpPr>
        <p:spPr/>
        <p:txBody>
          <a:bodyPr/>
          <a:lstStyle/>
          <a:p>
            <a:fld id="{D3373327-3009-4DCF-991B-8C28A1432B25}" type="datetimeFigureOut">
              <a:rPr lang="es-AR" smtClean="0"/>
              <a:t>25/3/2025</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70A2D005-D862-4A4D-85C5-1C78EE233937}" type="slidenum">
              <a:rPr lang="es-AR" smtClean="0"/>
              <a:t>‹Nº›</a:t>
            </a:fld>
            <a:endParaRPr lang="es-AR"/>
          </a:p>
        </p:txBody>
      </p:sp>
    </p:spTree>
    <p:extLst>
      <p:ext uri="{BB962C8B-B14F-4D97-AF65-F5344CB8AC3E}">
        <p14:creationId xmlns:p14="http://schemas.microsoft.com/office/powerpoint/2010/main" val="3058084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D3373327-3009-4DCF-991B-8C28A1432B25}" type="datetimeFigureOut">
              <a:rPr lang="es-AR" smtClean="0"/>
              <a:t>25/3/2025</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70A2D005-D862-4A4D-85C5-1C78EE233937}" type="slidenum">
              <a:rPr lang="es-AR" smtClean="0"/>
              <a:t>‹Nº›</a:t>
            </a:fld>
            <a:endParaRPr lang="es-AR"/>
          </a:p>
        </p:txBody>
      </p:sp>
    </p:spTree>
    <p:extLst>
      <p:ext uri="{BB962C8B-B14F-4D97-AF65-F5344CB8AC3E}">
        <p14:creationId xmlns:p14="http://schemas.microsoft.com/office/powerpoint/2010/main" val="1286898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A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fecha 4"/>
          <p:cNvSpPr>
            <a:spLocks noGrp="1"/>
          </p:cNvSpPr>
          <p:nvPr>
            <p:ph type="dt" sz="half" idx="10"/>
          </p:nvPr>
        </p:nvSpPr>
        <p:spPr/>
        <p:txBody>
          <a:bodyPr/>
          <a:lstStyle/>
          <a:p>
            <a:fld id="{D3373327-3009-4DCF-991B-8C28A1432B25}" type="datetimeFigureOut">
              <a:rPr lang="es-AR" smtClean="0"/>
              <a:t>25/3/2025</a:t>
            </a:fld>
            <a:endParaRPr lang="es-AR"/>
          </a:p>
        </p:txBody>
      </p:sp>
      <p:sp>
        <p:nvSpPr>
          <p:cNvPr id="6" name="Marcador de pie de página 5"/>
          <p:cNvSpPr>
            <a:spLocks noGrp="1"/>
          </p:cNvSpPr>
          <p:nvPr>
            <p:ph type="ftr" sz="quarter" idx="11"/>
          </p:nvPr>
        </p:nvSpPr>
        <p:spPr/>
        <p:txBody>
          <a:bodyPr/>
          <a:lstStyle/>
          <a:p>
            <a:endParaRPr lang="es-AR"/>
          </a:p>
        </p:txBody>
      </p:sp>
      <p:sp>
        <p:nvSpPr>
          <p:cNvPr id="7" name="Marcador de número de diapositiva 6"/>
          <p:cNvSpPr>
            <a:spLocks noGrp="1"/>
          </p:cNvSpPr>
          <p:nvPr>
            <p:ph type="sldNum" sz="quarter" idx="12"/>
          </p:nvPr>
        </p:nvSpPr>
        <p:spPr/>
        <p:txBody>
          <a:bodyPr/>
          <a:lstStyle/>
          <a:p>
            <a:fld id="{70A2D005-D862-4A4D-85C5-1C78EE233937}" type="slidenum">
              <a:rPr lang="es-AR" smtClean="0"/>
              <a:t>‹Nº›</a:t>
            </a:fld>
            <a:endParaRPr lang="es-AR"/>
          </a:p>
        </p:txBody>
      </p:sp>
    </p:spTree>
    <p:extLst>
      <p:ext uri="{BB962C8B-B14F-4D97-AF65-F5344CB8AC3E}">
        <p14:creationId xmlns:p14="http://schemas.microsoft.com/office/powerpoint/2010/main" val="210874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Marcador de fecha 6"/>
          <p:cNvSpPr>
            <a:spLocks noGrp="1"/>
          </p:cNvSpPr>
          <p:nvPr>
            <p:ph type="dt" sz="half" idx="10"/>
          </p:nvPr>
        </p:nvSpPr>
        <p:spPr/>
        <p:txBody>
          <a:bodyPr/>
          <a:lstStyle/>
          <a:p>
            <a:fld id="{D3373327-3009-4DCF-991B-8C28A1432B25}" type="datetimeFigureOut">
              <a:rPr lang="es-AR" smtClean="0"/>
              <a:t>25/3/2025</a:t>
            </a:fld>
            <a:endParaRPr lang="es-AR"/>
          </a:p>
        </p:txBody>
      </p:sp>
      <p:sp>
        <p:nvSpPr>
          <p:cNvPr id="8" name="Marcador de pie de página 7"/>
          <p:cNvSpPr>
            <a:spLocks noGrp="1"/>
          </p:cNvSpPr>
          <p:nvPr>
            <p:ph type="ftr" sz="quarter" idx="11"/>
          </p:nvPr>
        </p:nvSpPr>
        <p:spPr/>
        <p:txBody>
          <a:bodyPr/>
          <a:lstStyle/>
          <a:p>
            <a:endParaRPr lang="es-AR"/>
          </a:p>
        </p:txBody>
      </p:sp>
      <p:sp>
        <p:nvSpPr>
          <p:cNvPr id="9" name="Marcador de número de diapositiva 8"/>
          <p:cNvSpPr>
            <a:spLocks noGrp="1"/>
          </p:cNvSpPr>
          <p:nvPr>
            <p:ph type="sldNum" sz="quarter" idx="12"/>
          </p:nvPr>
        </p:nvSpPr>
        <p:spPr/>
        <p:txBody>
          <a:bodyPr/>
          <a:lstStyle/>
          <a:p>
            <a:fld id="{70A2D005-D862-4A4D-85C5-1C78EE233937}" type="slidenum">
              <a:rPr lang="es-AR" smtClean="0"/>
              <a:t>‹Nº›</a:t>
            </a:fld>
            <a:endParaRPr lang="es-AR"/>
          </a:p>
        </p:txBody>
      </p:sp>
    </p:spTree>
    <p:extLst>
      <p:ext uri="{BB962C8B-B14F-4D97-AF65-F5344CB8AC3E}">
        <p14:creationId xmlns:p14="http://schemas.microsoft.com/office/powerpoint/2010/main" val="2551683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AR"/>
          </a:p>
        </p:txBody>
      </p:sp>
      <p:sp>
        <p:nvSpPr>
          <p:cNvPr id="3" name="Marcador de fecha 2"/>
          <p:cNvSpPr>
            <a:spLocks noGrp="1"/>
          </p:cNvSpPr>
          <p:nvPr>
            <p:ph type="dt" sz="half" idx="10"/>
          </p:nvPr>
        </p:nvSpPr>
        <p:spPr/>
        <p:txBody>
          <a:bodyPr/>
          <a:lstStyle/>
          <a:p>
            <a:fld id="{D3373327-3009-4DCF-991B-8C28A1432B25}" type="datetimeFigureOut">
              <a:rPr lang="es-AR" smtClean="0"/>
              <a:t>25/3/2025</a:t>
            </a:fld>
            <a:endParaRPr lang="es-AR"/>
          </a:p>
        </p:txBody>
      </p:sp>
      <p:sp>
        <p:nvSpPr>
          <p:cNvPr id="4" name="Marcador de pie de página 3"/>
          <p:cNvSpPr>
            <a:spLocks noGrp="1"/>
          </p:cNvSpPr>
          <p:nvPr>
            <p:ph type="ftr" sz="quarter" idx="11"/>
          </p:nvPr>
        </p:nvSpPr>
        <p:spPr/>
        <p:txBody>
          <a:bodyPr/>
          <a:lstStyle/>
          <a:p>
            <a:endParaRPr lang="es-AR"/>
          </a:p>
        </p:txBody>
      </p:sp>
      <p:sp>
        <p:nvSpPr>
          <p:cNvPr id="5" name="Marcador de número de diapositiva 4"/>
          <p:cNvSpPr>
            <a:spLocks noGrp="1"/>
          </p:cNvSpPr>
          <p:nvPr>
            <p:ph type="sldNum" sz="quarter" idx="12"/>
          </p:nvPr>
        </p:nvSpPr>
        <p:spPr/>
        <p:txBody>
          <a:bodyPr/>
          <a:lstStyle/>
          <a:p>
            <a:fld id="{70A2D005-D862-4A4D-85C5-1C78EE233937}" type="slidenum">
              <a:rPr lang="es-AR" smtClean="0"/>
              <a:t>‹Nº›</a:t>
            </a:fld>
            <a:endParaRPr lang="es-AR"/>
          </a:p>
        </p:txBody>
      </p:sp>
    </p:spTree>
    <p:extLst>
      <p:ext uri="{BB962C8B-B14F-4D97-AF65-F5344CB8AC3E}">
        <p14:creationId xmlns:p14="http://schemas.microsoft.com/office/powerpoint/2010/main" val="858662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3373327-3009-4DCF-991B-8C28A1432B25}" type="datetimeFigureOut">
              <a:rPr lang="es-AR" smtClean="0"/>
              <a:t>25/3/2025</a:t>
            </a:fld>
            <a:endParaRPr lang="es-AR"/>
          </a:p>
        </p:txBody>
      </p:sp>
      <p:sp>
        <p:nvSpPr>
          <p:cNvPr id="3" name="Marcador de pie de página 2"/>
          <p:cNvSpPr>
            <a:spLocks noGrp="1"/>
          </p:cNvSpPr>
          <p:nvPr>
            <p:ph type="ftr" sz="quarter" idx="11"/>
          </p:nvPr>
        </p:nvSpPr>
        <p:spPr/>
        <p:txBody>
          <a:bodyPr/>
          <a:lstStyle/>
          <a:p>
            <a:endParaRPr lang="es-AR"/>
          </a:p>
        </p:txBody>
      </p:sp>
      <p:sp>
        <p:nvSpPr>
          <p:cNvPr id="4" name="Marcador de número de diapositiva 3"/>
          <p:cNvSpPr>
            <a:spLocks noGrp="1"/>
          </p:cNvSpPr>
          <p:nvPr>
            <p:ph type="sldNum" sz="quarter" idx="12"/>
          </p:nvPr>
        </p:nvSpPr>
        <p:spPr/>
        <p:txBody>
          <a:bodyPr/>
          <a:lstStyle/>
          <a:p>
            <a:fld id="{70A2D005-D862-4A4D-85C5-1C78EE233937}" type="slidenum">
              <a:rPr lang="es-AR" smtClean="0"/>
              <a:t>‹Nº›</a:t>
            </a:fld>
            <a:endParaRPr lang="es-AR"/>
          </a:p>
        </p:txBody>
      </p:sp>
    </p:spTree>
    <p:extLst>
      <p:ext uri="{BB962C8B-B14F-4D97-AF65-F5344CB8AC3E}">
        <p14:creationId xmlns:p14="http://schemas.microsoft.com/office/powerpoint/2010/main" val="3229827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D3373327-3009-4DCF-991B-8C28A1432B25}" type="datetimeFigureOut">
              <a:rPr lang="es-AR" smtClean="0"/>
              <a:t>25/3/2025</a:t>
            </a:fld>
            <a:endParaRPr lang="es-AR"/>
          </a:p>
        </p:txBody>
      </p:sp>
      <p:sp>
        <p:nvSpPr>
          <p:cNvPr id="6" name="Marcador de pie de página 5"/>
          <p:cNvSpPr>
            <a:spLocks noGrp="1"/>
          </p:cNvSpPr>
          <p:nvPr>
            <p:ph type="ftr" sz="quarter" idx="11"/>
          </p:nvPr>
        </p:nvSpPr>
        <p:spPr/>
        <p:txBody>
          <a:bodyPr/>
          <a:lstStyle/>
          <a:p>
            <a:endParaRPr lang="es-AR"/>
          </a:p>
        </p:txBody>
      </p:sp>
      <p:sp>
        <p:nvSpPr>
          <p:cNvPr id="7" name="Marcador de número de diapositiva 6"/>
          <p:cNvSpPr>
            <a:spLocks noGrp="1"/>
          </p:cNvSpPr>
          <p:nvPr>
            <p:ph type="sldNum" sz="quarter" idx="12"/>
          </p:nvPr>
        </p:nvSpPr>
        <p:spPr/>
        <p:txBody>
          <a:bodyPr/>
          <a:lstStyle/>
          <a:p>
            <a:fld id="{70A2D005-D862-4A4D-85C5-1C78EE233937}" type="slidenum">
              <a:rPr lang="es-AR" smtClean="0"/>
              <a:t>‹Nº›</a:t>
            </a:fld>
            <a:endParaRPr lang="es-AR"/>
          </a:p>
        </p:txBody>
      </p:sp>
    </p:spTree>
    <p:extLst>
      <p:ext uri="{BB962C8B-B14F-4D97-AF65-F5344CB8AC3E}">
        <p14:creationId xmlns:p14="http://schemas.microsoft.com/office/powerpoint/2010/main" val="1430795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D3373327-3009-4DCF-991B-8C28A1432B25}" type="datetimeFigureOut">
              <a:rPr lang="es-AR" smtClean="0"/>
              <a:t>25/3/2025</a:t>
            </a:fld>
            <a:endParaRPr lang="es-AR"/>
          </a:p>
        </p:txBody>
      </p:sp>
      <p:sp>
        <p:nvSpPr>
          <p:cNvPr id="6" name="Marcador de pie de página 5"/>
          <p:cNvSpPr>
            <a:spLocks noGrp="1"/>
          </p:cNvSpPr>
          <p:nvPr>
            <p:ph type="ftr" sz="quarter" idx="11"/>
          </p:nvPr>
        </p:nvSpPr>
        <p:spPr/>
        <p:txBody>
          <a:bodyPr/>
          <a:lstStyle/>
          <a:p>
            <a:endParaRPr lang="es-AR"/>
          </a:p>
        </p:txBody>
      </p:sp>
      <p:sp>
        <p:nvSpPr>
          <p:cNvPr id="7" name="Marcador de número de diapositiva 6"/>
          <p:cNvSpPr>
            <a:spLocks noGrp="1"/>
          </p:cNvSpPr>
          <p:nvPr>
            <p:ph type="sldNum" sz="quarter" idx="12"/>
          </p:nvPr>
        </p:nvSpPr>
        <p:spPr/>
        <p:txBody>
          <a:bodyPr/>
          <a:lstStyle/>
          <a:p>
            <a:fld id="{70A2D005-D862-4A4D-85C5-1C78EE233937}" type="slidenum">
              <a:rPr lang="es-AR" smtClean="0"/>
              <a:t>‹Nº›</a:t>
            </a:fld>
            <a:endParaRPr lang="es-AR"/>
          </a:p>
        </p:txBody>
      </p:sp>
    </p:spTree>
    <p:extLst>
      <p:ext uri="{BB962C8B-B14F-4D97-AF65-F5344CB8AC3E}">
        <p14:creationId xmlns:p14="http://schemas.microsoft.com/office/powerpoint/2010/main" val="4104493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373327-3009-4DCF-991B-8C28A1432B25}" type="datetimeFigureOut">
              <a:rPr lang="es-AR" smtClean="0"/>
              <a:t>25/3/2025</a:t>
            </a:fld>
            <a:endParaRPr lang="es-A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A2D005-D862-4A4D-85C5-1C78EE233937}" type="slidenum">
              <a:rPr lang="es-AR" smtClean="0"/>
              <a:t>‹Nº›</a:t>
            </a:fld>
            <a:endParaRPr lang="es-AR"/>
          </a:p>
        </p:txBody>
      </p:sp>
    </p:spTree>
    <p:extLst>
      <p:ext uri="{BB962C8B-B14F-4D97-AF65-F5344CB8AC3E}">
        <p14:creationId xmlns:p14="http://schemas.microsoft.com/office/powerpoint/2010/main" val="3342872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medicinainterna.net.pe/" TargetMode="External"/><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PE"/>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85321" y="651970"/>
            <a:ext cx="4691271" cy="5792599"/>
          </a:xfrm>
        </p:spPr>
      </p:pic>
    </p:spTree>
    <p:extLst>
      <p:ext uri="{BB962C8B-B14F-4D97-AF65-F5344CB8AC3E}">
        <p14:creationId xmlns:p14="http://schemas.microsoft.com/office/powerpoint/2010/main" val="2479231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ES" sz="3600" b="1" dirty="0">
                <a:latin typeface="Verdana" panose="020B0604030504040204" pitchFamily="34" charset="0"/>
                <a:ea typeface="Verdana" panose="020B0604030504040204" pitchFamily="34" charset="0"/>
                <a:cs typeface="Verdana" panose="020B0604030504040204" pitchFamily="34" charset="0"/>
              </a:rPr>
              <a:t>Patogenia</a:t>
            </a:r>
            <a:endParaRPr lang="en-US" sz="3600" b="1" dirty="0">
              <a:latin typeface="Verdana" panose="020B0604030504040204" pitchFamily="34" charset="0"/>
              <a:ea typeface="Verdana" panose="020B0604030504040204" pitchFamily="34" charset="0"/>
              <a:cs typeface="Verdana" panose="020B0604030504040204" pitchFamily="34" charset="0"/>
            </a:endParaRPr>
          </a:p>
        </p:txBody>
      </p:sp>
      <p:sp>
        <p:nvSpPr>
          <p:cNvPr id="3" name="Marcador de contenido 2"/>
          <p:cNvSpPr>
            <a:spLocks noGrp="1"/>
          </p:cNvSpPr>
          <p:nvPr>
            <p:ph idx="1"/>
          </p:nvPr>
        </p:nvSpPr>
        <p:spPr>
          <a:xfrm>
            <a:off x="838200" y="2057445"/>
            <a:ext cx="10515600" cy="4351338"/>
          </a:xfrm>
        </p:spPr>
        <p:txBody>
          <a:bodyPr/>
          <a:lstStyle/>
          <a:p>
            <a:pPr algn="just"/>
            <a:r>
              <a:rPr lang="es-ES" dirty="0"/>
              <a:t> </a:t>
            </a:r>
            <a:r>
              <a:rPr lang="es-ES" dirty="0" err="1"/>
              <a:t>GETomica</a:t>
            </a:r>
            <a:r>
              <a:rPr lang="es-ES" dirty="0"/>
              <a:t>:</a:t>
            </a:r>
          </a:p>
          <a:p>
            <a:pPr algn="just"/>
            <a:r>
              <a:rPr lang="es-ES" dirty="0"/>
              <a:t>Genética, factores de riesgo ambientales y tiempo de exposición</a:t>
            </a:r>
          </a:p>
          <a:p>
            <a:pPr algn="just"/>
            <a:r>
              <a:rPr lang="es-ES" dirty="0" err="1"/>
              <a:t>Genetica</a:t>
            </a:r>
            <a:r>
              <a:rPr lang="es-ES" dirty="0"/>
              <a:t>: Polimorfismo De Riesgo. Mutación De </a:t>
            </a:r>
            <a:r>
              <a:rPr lang="es-ES" dirty="0" err="1"/>
              <a:t>Serpina</a:t>
            </a:r>
            <a:r>
              <a:rPr lang="es-ES" dirty="0"/>
              <a:t> 1, Deficiencia de Alfa </a:t>
            </a:r>
            <a:r>
              <a:rPr lang="es-ES" dirty="0" err="1"/>
              <a:t>Antitripsina</a:t>
            </a:r>
            <a:endParaRPr lang="es-ES" dirty="0"/>
          </a:p>
          <a:p>
            <a:pPr algn="just"/>
            <a:r>
              <a:rPr lang="es-ES" dirty="0"/>
              <a:t>Factores Ambientales: Tabaco, Biomasa, Ocupacional, polución</a:t>
            </a:r>
          </a:p>
          <a:p>
            <a:pPr algn="just"/>
            <a:r>
              <a:rPr lang="es-ES" dirty="0"/>
              <a:t>Tiempo De Exposición: Hasta Los 25 Años El Desarrollo. Luego Declina, Pacientes no llegan y Desarrollan Alteración</a:t>
            </a:r>
            <a:endParaRPr lang="en-US" dirty="0"/>
          </a:p>
        </p:txBody>
      </p:sp>
    </p:spTree>
    <p:extLst>
      <p:ext uri="{BB962C8B-B14F-4D97-AF65-F5344CB8AC3E}">
        <p14:creationId xmlns:p14="http://schemas.microsoft.com/office/powerpoint/2010/main" val="1172131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28088"/>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pic>
        <p:nvPicPr>
          <p:cNvPr id="5" name="Picture 4">
            <a:extLst>
              <a:ext uri="{FF2B5EF4-FFF2-40B4-BE49-F238E27FC236}">
                <a16:creationId xmlns:a16="http://schemas.microsoft.com/office/drawing/2014/main" id="{24DB37CB-86C2-CE47-8436-D7A15ED529A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C0534CA2-764E-3472-0F46-039E3EC0AA4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FEV1 trajectories over the life course</a:t>
            </a:r>
          </a:p>
        </p:txBody>
      </p:sp>
      <p:pic>
        <p:nvPicPr>
          <p:cNvPr id="6" name="Picture 5" descr="This slide contains a graph of FEV1 trajectories over the life course. It shows lung function as a percentage of predicted peak lung function versus age in years. It was modified from Agusti et al 2019 NEJM.">
            <a:extLst>
              <a:ext uri="{FF2B5EF4-FFF2-40B4-BE49-F238E27FC236}">
                <a16:creationId xmlns:a16="http://schemas.microsoft.com/office/drawing/2014/main" id="{35A1BA3D-302B-A6CA-92EB-1A64A46287E1}"/>
              </a:ext>
            </a:extLst>
          </p:cNvPr>
          <p:cNvPicPr>
            <a:picLocks noChangeAspect="1"/>
          </p:cNvPicPr>
          <p:nvPr/>
        </p:nvPicPr>
        <p:blipFill rotWithShape="1">
          <a:blip r:embed="rId4"/>
          <a:srcRect l="4429" t="12479" r="4651" b="13333"/>
          <a:stretch/>
        </p:blipFill>
        <p:spPr>
          <a:xfrm>
            <a:off x="3094892" y="0"/>
            <a:ext cx="6236677" cy="6585688"/>
          </a:xfrm>
          <a:prstGeom prst="rect">
            <a:avLst/>
          </a:prstGeom>
        </p:spPr>
      </p:pic>
      <p:grpSp>
        <p:nvGrpSpPr>
          <p:cNvPr id="8" name="Group 7">
            <a:extLst>
              <a:ext uri="{FF2B5EF4-FFF2-40B4-BE49-F238E27FC236}">
                <a16:creationId xmlns:a16="http://schemas.microsoft.com/office/drawing/2014/main" id="{FB64FE84-C0F0-EAB2-5419-F7F3B04BFF81}"/>
              </a:ext>
              <a:ext uri="{C183D7F6-B498-43B3-948B-1728B52AA6E4}">
                <adec:decorative xmlns:adec="http://schemas.microsoft.com/office/drawing/2017/decorative" val="1"/>
              </a:ext>
            </a:extLst>
          </p:cNvPr>
          <p:cNvGrpSpPr/>
          <p:nvPr/>
        </p:nvGrpSpPr>
        <p:grpSpPr>
          <a:xfrm>
            <a:off x="10446950" y="0"/>
            <a:ext cx="1745050" cy="1652322"/>
            <a:chOff x="10446950" y="0"/>
            <a:chExt cx="1745050" cy="1652322"/>
          </a:xfrm>
        </p:grpSpPr>
        <p:pic>
          <p:nvPicPr>
            <p:cNvPr id="9" name="Picture 8">
              <a:extLst>
                <a:ext uri="{FF2B5EF4-FFF2-40B4-BE49-F238E27FC236}">
                  <a16:creationId xmlns:a16="http://schemas.microsoft.com/office/drawing/2014/main" id="{B39E1BB7-AD42-833B-BCC0-019D3B23788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FC13D6D9-B8DF-43AD-8B7B-EB778B361F12}"/>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44525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PE" sz="3600" b="1" dirty="0">
                <a:latin typeface="Verdana" panose="020B0604030504040204" pitchFamily="34" charset="0"/>
                <a:ea typeface="Verdana" panose="020B0604030504040204" pitchFamily="34" charset="0"/>
                <a:cs typeface="Verdana" panose="020B0604030504040204" pitchFamily="34" charset="0"/>
              </a:rPr>
              <a:t>Fisiopatología</a:t>
            </a:r>
          </a:p>
        </p:txBody>
      </p:sp>
      <p:sp>
        <p:nvSpPr>
          <p:cNvPr id="3" name="Marcador de contenido 2"/>
          <p:cNvSpPr>
            <a:spLocks noGrp="1"/>
          </p:cNvSpPr>
          <p:nvPr>
            <p:ph idx="1"/>
          </p:nvPr>
        </p:nvSpPr>
        <p:spPr>
          <a:xfrm>
            <a:off x="838200" y="1825625"/>
            <a:ext cx="10515600" cy="4858510"/>
          </a:xfrm>
        </p:spPr>
        <p:txBody>
          <a:bodyPr>
            <a:normAutofit lnSpcReduction="10000"/>
          </a:bodyPr>
          <a:lstStyle/>
          <a:p>
            <a:endParaRPr lang="es-PE" dirty="0"/>
          </a:p>
          <a:p>
            <a:endParaRPr lang="es-PE" dirty="0"/>
          </a:p>
          <a:p>
            <a:endParaRPr lang="es-PE" dirty="0"/>
          </a:p>
          <a:p>
            <a:endParaRPr lang="es-PE" dirty="0"/>
          </a:p>
          <a:p>
            <a:endParaRPr lang="es-PE" dirty="0"/>
          </a:p>
          <a:p>
            <a:endParaRPr lang="es-PE" dirty="0"/>
          </a:p>
          <a:p>
            <a:endParaRPr lang="es-PE" dirty="0"/>
          </a:p>
          <a:p>
            <a:endParaRPr lang="es-PE" dirty="0"/>
          </a:p>
          <a:p>
            <a:endParaRPr lang="es-PE" dirty="0"/>
          </a:p>
          <a:p>
            <a:pPr marL="0" indent="0">
              <a:buNone/>
            </a:pPr>
            <a:r>
              <a:rPr lang="es-PE" dirty="0"/>
              <a:t>                         POSIBLE PAPEL DE LA DISBIOSIS PULMONAR</a:t>
            </a:r>
          </a:p>
        </p:txBody>
      </p:sp>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l="2958" t="36613" r="35246" b="27500"/>
          <a:stretch/>
        </p:blipFill>
        <p:spPr>
          <a:xfrm>
            <a:off x="1815921" y="2009104"/>
            <a:ext cx="7534141" cy="3580327"/>
          </a:xfrm>
          <a:prstGeom prst="rect">
            <a:avLst/>
          </a:prstGeom>
        </p:spPr>
      </p:pic>
    </p:spTree>
    <p:extLst>
      <p:ext uri="{BB962C8B-B14F-4D97-AF65-F5344CB8AC3E}">
        <p14:creationId xmlns:p14="http://schemas.microsoft.com/office/powerpoint/2010/main" val="2224538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PE" sz="3600" b="1" dirty="0">
                <a:latin typeface="Verdana" panose="020B0604030504040204" pitchFamily="34" charset="0"/>
                <a:ea typeface="Verdana" panose="020B0604030504040204" pitchFamily="34" charset="0"/>
                <a:cs typeface="Verdana" panose="020B0604030504040204" pitchFamily="34" charset="0"/>
              </a:rPr>
              <a:t>Fisiopatología</a:t>
            </a:r>
          </a:p>
        </p:txBody>
      </p:sp>
      <p:sp>
        <p:nvSpPr>
          <p:cNvPr id="9" name="AutoShape 12" descr="© 2024, 2025 Global Initiative for Chronic Obstructive Lung Disease&#10; "/>
          <p:cNvSpPr>
            <a:spLocks noGrp="1" noChangeAspect="1" noChangeArrowheads="1"/>
          </p:cNvSpPr>
          <p:nvPr>
            <p:ph idx="1"/>
          </p:nvPr>
        </p:nvSpPr>
        <p:spPr bwMode="auto">
          <a:xfrm>
            <a:off x="838200" y="2083203"/>
            <a:ext cx="10515600" cy="43513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s-PE" dirty="0"/>
              <a:t>Obstrucción y atrapamiento </a:t>
            </a:r>
          </a:p>
          <a:p>
            <a:endParaRPr lang="es-PE" dirty="0"/>
          </a:p>
          <a:p>
            <a:r>
              <a:rPr lang="es-PE" dirty="0"/>
              <a:t>Alteración en el intercambio gaseoso</a:t>
            </a:r>
          </a:p>
          <a:p>
            <a:endParaRPr lang="es-PE" dirty="0"/>
          </a:p>
          <a:p>
            <a:r>
              <a:rPr lang="es-PE" dirty="0"/>
              <a:t>Hipertensión pulmonar por vasoconstricción </a:t>
            </a:r>
            <a:r>
              <a:rPr lang="es-PE" dirty="0" err="1"/>
              <a:t>hipóxica</a:t>
            </a:r>
            <a:endParaRPr lang="es-PE" dirty="0"/>
          </a:p>
        </p:txBody>
      </p:sp>
    </p:spTree>
    <p:extLst>
      <p:ext uri="{BB962C8B-B14F-4D97-AF65-F5344CB8AC3E}">
        <p14:creationId xmlns:p14="http://schemas.microsoft.com/office/powerpoint/2010/main" val="1093323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PE" sz="3600" b="1" dirty="0">
                <a:latin typeface="Verdana" panose="020B0604030504040204" pitchFamily="34" charset="0"/>
                <a:ea typeface="Verdana" panose="020B0604030504040204" pitchFamily="34" charset="0"/>
                <a:cs typeface="Verdana" panose="020B0604030504040204" pitchFamily="34" charset="0"/>
              </a:rPr>
              <a:t>Historia Natural</a:t>
            </a:r>
          </a:p>
        </p:txBody>
      </p:sp>
      <p:sp>
        <p:nvSpPr>
          <p:cNvPr id="3" name="Marcador de contenido 2"/>
          <p:cNvSpPr>
            <a:spLocks noGrp="1"/>
          </p:cNvSpPr>
          <p:nvPr>
            <p:ph idx="1"/>
          </p:nvPr>
        </p:nvSpPr>
        <p:spPr/>
        <p:txBody>
          <a:bodyPr>
            <a:normAutofit/>
          </a:bodyPr>
          <a:lstStyle/>
          <a:p>
            <a:r>
              <a:rPr lang="es-PE" dirty="0"/>
              <a:t>Maduración pulmonar: 20-25 años</a:t>
            </a:r>
          </a:p>
          <a:p>
            <a:r>
              <a:rPr lang="es-PE" dirty="0" err="1"/>
              <a:t>Epoc</a:t>
            </a:r>
            <a:r>
              <a:rPr lang="es-PE" dirty="0"/>
              <a:t> temprano: inicio “biológico” de la enfermedad, no clínico</a:t>
            </a:r>
          </a:p>
          <a:p>
            <a:r>
              <a:rPr lang="es-PE" dirty="0" err="1"/>
              <a:t>Epoc</a:t>
            </a:r>
            <a:r>
              <a:rPr lang="es-PE" dirty="0"/>
              <a:t> leve: obstrucción </a:t>
            </a:r>
            <a:r>
              <a:rPr lang="es-PE" dirty="0" err="1"/>
              <a:t>espirométrica</a:t>
            </a:r>
            <a:r>
              <a:rPr lang="es-PE" dirty="0"/>
              <a:t> leve, no es igual a </a:t>
            </a:r>
            <a:r>
              <a:rPr lang="es-PE" dirty="0" err="1"/>
              <a:t>epoc</a:t>
            </a:r>
            <a:r>
              <a:rPr lang="es-PE" dirty="0"/>
              <a:t> temprano.</a:t>
            </a:r>
          </a:p>
          <a:p>
            <a:r>
              <a:rPr lang="es-PE" dirty="0" err="1"/>
              <a:t>Epoc</a:t>
            </a:r>
            <a:r>
              <a:rPr lang="es-PE" dirty="0"/>
              <a:t> juvenil: </a:t>
            </a:r>
            <a:r>
              <a:rPr lang="es-PE" dirty="0" err="1"/>
              <a:t>epoc</a:t>
            </a:r>
            <a:r>
              <a:rPr lang="es-PE" dirty="0"/>
              <a:t> a los 20-50 años.</a:t>
            </a:r>
          </a:p>
          <a:p>
            <a:r>
              <a:rPr lang="es-PE" dirty="0"/>
              <a:t>Pre-</a:t>
            </a:r>
            <a:r>
              <a:rPr lang="es-PE" dirty="0" err="1"/>
              <a:t>Epoc</a:t>
            </a:r>
            <a:r>
              <a:rPr lang="es-PE" dirty="0"/>
              <a:t>: síntomas respiratorios y/o alteración estructural o funcional , sin obstrucción a nivel </a:t>
            </a:r>
            <a:r>
              <a:rPr lang="es-PE" dirty="0" err="1"/>
              <a:t>espirométrico</a:t>
            </a:r>
            <a:endParaRPr lang="es-PE" dirty="0"/>
          </a:p>
          <a:p>
            <a:r>
              <a:rPr lang="es-PE" dirty="0" err="1"/>
              <a:t>PRISm</a:t>
            </a:r>
            <a:r>
              <a:rPr lang="es-PE" dirty="0"/>
              <a:t>: fev1/ </a:t>
            </a:r>
            <a:r>
              <a:rPr lang="es-PE" dirty="0" err="1"/>
              <a:t>fvc</a:t>
            </a:r>
            <a:r>
              <a:rPr lang="es-PE" dirty="0"/>
              <a:t> mayor a 0.7 con fev1 y/o  </a:t>
            </a:r>
            <a:r>
              <a:rPr lang="es-PE" dirty="0" err="1"/>
              <a:t>fvc</a:t>
            </a:r>
            <a:r>
              <a:rPr lang="es-PE" dirty="0"/>
              <a:t> menor a 0.8. No todos progresan a </a:t>
            </a:r>
            <a:r>
              <a:rPr lang="es-PE" dirty="0" err="1"/>
              <a:t>epoc</a:t>
            </a:r>
            <a:r>
              <a:rPr lang="es-PE" dirty="0"/>
              <a:t>.</a:t>
            </a:r>
          </a:p>
        </p:txBody>
      </p:sp>
    </p:spTree>
    <p:extLst>
      <p:ext uri="{BB962C8B-B14F-4D97-AF65-F5344CB8AC3E}">
        <p14:creationId xmlns:p14="http://schemas.microsoft.com/office/powerpoint/2010/main" val="3746563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3" name="Title 2" descr="Proposed taxonomy (etiotypes) for COPD">
            <a:extLst>
              <a:ext uri="{FF2B5EF4-FFF2-40B4-BE49-F238E27FC236}">
                <a16:creationId xmlns:a16="http://schemas.microsoft.com/office/drawing/2014/main" id="{A349B943-0397-5234-7362-2B209A93C8B5}"/>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Clinical indicators for considering a diagnosis of COPD</a:t>
            </a:r>
          </a:p>
        </p:txBody>
      </p:sp>
      <p:pic>
        <p:nvPicPr>
          <p:cNvPr id="7" name="Picture 6" descr="Clinical indicators for considering a diagnosis of COPD&#10;This slide lists when to consider the diagnosis of COPD and perform spirometry. A list of clinical indicators is given.&#10;">
            <a:extLst>
              <a:ext uri="{FF2B5EF4-FFF2-40B4-BE49-F238E27FC236}">
                <a16:creationId xmlns:a16="http://schemas.microsoft.com/office/drawing/2014/main" id="{43DEEAE0-0EC4-BA5E-C160-5158FE983D17}"/>
              </a:ext>
            </a:extLst>
          </p:cNvPr>
          <p:cNvPicPr>
            <a:picLocks noChangeAspect="1"/>
          </p:cNvPicPr>
          <p:nvPr/>
        </p:nvPicPr>
        <p:blipFill rotWithShape="1">
          <a:blip r:embed="rId3"/>
          <a:srcRect l="4509" t="12685" r="4371" b="33088"/>
          <a:stretch/>
        </p:blipFill>
        <p:spPr bwMode="auto">
          <a:xfrm>
            <a:off x="2313509" y="320734"/>
            <a:ext cx="7757940" cy="5974558"/>
          </a:xfrm>
          <a:prstGeom prst="rect">
            <a:avLst/>
          </a:prstGeom>
          <a:ln>
            <a:noFill/>
          </a:ln>
          <a:extLst>
            <a:ext uri="{53640926-AAD7-44D8-BBD7-CCE9431645EC}">
              <a14:shadowObscured xmlns:a14="http://schemas.microsoft.com/office/drawing/2010/main"/>
            </a:ext>
          </a:extLst>
        </p:spPr>
      </p:pic>
      <p:sp>
        <p:nvSpPr>
          <p:cNvPr id="2" name="Footer Placeholder 1">
            <a:extLst>
              <a:ext uri="{FF2B5EF4-FFF2-40B4-BE49-F238E27FC236}">
                <a16:creationId xmlns:a16="http://schemas.microsoft.com/office/drawing/2014/main" id="{AFB1AE49-5E92-41EC-91F8-57C7E1F9E62D}"/>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C9A1AFE3-8E86-3E37-9ADC-86EC7723FE65}"/>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grpSp>
        <p:nvGrpSpPr>
          <p:cNvPr id="8" name="Group 7">
            <a:extLst>
              <a:ext uri="{FF2B5EF4-FFF2-40B4-BE49-F238E27FC236}">
                <a16:creationId xmlns:a16="http://schemas.microsoft.com/office/drawing/2014/main" id="{965BF292-592A-D6F9-2992-428717047987}"/>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11610A44-6B99-ACF8-7A69-FFCCDF16BE5B}"/>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41CE50B6-D692-4750-101F-F46DF63A97D1}"/>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1108152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8" name="Title 7">
            <a:extLst>
              <a:ext uri="{FF2B5EF4-FFF2-40B4-BE49-F238E27FC236}">
                <a16:creationId xmlns:a16="http://schemas.microsoft.com/office/drawing/2014/main" id="{82719F3B-4B55-F764-10E4-D41DD2B72104}"/>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Other causes of chronic cough</a:t>
            </a:r>
          </a:p>
        </p:txBody>
      </p:sp>
      <p:pic>
        <p:nvPicPr>
          <p:cNvPr id="5" name="Picture 4" descr="Other causes of chronic cough are listed and divided into intrathoracic (including asthma, lung cancer, tuberculosis, bronchiectasis, left heart failure, interstitial lung disease, cystic fibrosis and idiopathic cough) and extrathoracic (including chronic allergic rhinitis, PNDS, UACS, gastroesophageal reflux, medication (eg, ACE inhibitors).">
            <a:extLst>
              <a:ext uri="{FF2B5EF4-FFF2-40B4-BE49-F238E27FC236}">
                <a16:creationId xmlns:a16="http://schemas.microsoft.com/office/drawing/2014/main" id="{C98CF068-4AA8-B543-470C-BA499FE72B40}"/>
              </a:ext>
            </a:extLst>
          </p:cNvPr>
          <p:cNvPicPr>
            <a:picLocks noChangeAspect="1"/>
          </p:cNvPicPr>
          <p:nvPr/>
        </p:nvPicPr>
        <p:blipFill rotWithShape="1">
          <a:blip r:embed="rId3"/>
          <a:srcRect l="4740" t="12595" r="4606" b="45416"/>
          <a:stretch/>
        </p:blipFill>
        <p:spPr bwMode="auto">
          <a:xfrm>
            <a:off x="2161428" y="1099356"/>
            <a:ext cx="7869143" cy="4717000"/>
          </a:xfrm>
          <a:prstGeom prst="rect">
            <a:avLst/>
          </a:prstGeom>
          <a:ln>
            <a:noFill/>
          </a:ln>
          <a:extLst>
            <a:ext uri="{53640926-AAD7-44D8-BBD7-CCE9431645EC}">
              <a14:shadowObscured xmlns:a14="http://schemas.microsoft.com/office/drawing/2010/main"/>
            </a:ext>
          </a:extLst>
        </p:spPr>
      </p:pic>
      <p:sp>
        <p:nvSpPr>
          <p:cNvPr id="2" name="Footer Placeholder 1">
            <a:extLst>
              <a:ext uri="{FF2B5EF4-FFF2-40B4-BE49-F238E27FC236}">
                <a16:creationId xmlns:a16="http://schemas.microsoft.com/office/drawing/2014/main" id="{AFB1AE49-5E92-41EC-91F8-57C7E1F9E62D}"/>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4BC29D33-EC6B-617C-5A49-1F80980EC9FB}"/>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grpSp>
        <p:nvGrpSpPr>
          <p:cNvPr id="7" name="Group 6">
            <a:extLst>
              <a:ext uri="{FF2B5EF4-FFF2-40B4-BE49-F238E27FC236}">
                <a16:creationId xmlns:a16="http://schemas.microsoft.com/office/drawing/2014/main" id="{35E074A9-FE10-437D-6A9D-C0868CD3BCEE}"/>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5DC8231E-3D23-28E9-70C5-864E5E5469F9}"/>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07DC3B22-4850-C694-CA30-EA3906D93BAC}"/>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2268941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PE" sz="3600" b="1" dirty="0">
                <a:latin typeface="Verdana" panose="020B0604030504040204" pitchFamily="34" charset="0"/>
                <a:ea typeface="Verdana" panose="020B0604030504040204" pitchFamily="34" charset="0"/>
                <a:cs typeface="Verdana" panose="020B0604030504040204" pitchFamily="34" charset="0"/>
              </a:rPr>
              <a:t>Abordaje Diagnóstico</a:t>
            </a:r>
          </a:p>
        </p:txBody>
      </p:sp>
      <p:sp>
        <p:nvSpPr>
          <p:cNvPr id="3" name="Marcador de contenido 2"/>
          <p:cNvSpPr>
            <a:spLocks noGrp="1"/>
          </p:cNvSpPr>
          <p:nvPr>
            <p:ph idx="1"/>
          </p:nvPr>
        </p:nvSpPr>
        <p:spPr/>
        <p:txBody>
          <a:bodyPr/>
          <a:lstStyle/>
          <a:p>
            <a:pPr algn="just"/>
            <a:r>
              <a:rPr lang="es-PE" dirty="0"/>
              <a:t>En todo paciente con síntomas sospechosos o factores de riesgo se debe hacer la búsqueda diagnóstica</a:t>
            </a:r>
          </a:p>
          <a:p>
            <a:pPr algn="just"/>
            <a:endParaRPr lang="es-PE" dirty="0"/>
          </a:p>
          <a:p>
            <a:pPr algn="just"/>
            <a:r>
              <a:rPr lang="es-PE" dirty="0"/>
              <a:t>Se realiza la confirmación diagnóstica con </a:t>
            </a:r>
            <a:r>
              <a:rPr lang="es-PE" dirty="0" err="1"/>
              <a:t>espirometría</a:t>
            </a:r>
            <a:endParaRPr lang="es-PE" dirty="0"/>
          </a:p>
          <a:p>
            <a:pPr algn="just"/>
            <a:endParaRPr lang="es-PE" dirty="0"/>
          </a:p>
          <a:p>
            <a:pPr algn="just"/>
            <a:r>
              <a:rPr lang="es-PE" dirty="0"/>
              <a:t>Tamizar…..</a:t>
            </a:r>
          </a:p>
        </p:txBody>
      </p:sp>
    </p:spTree>
    <p:extLst>
      <p:ext uri="{BB962C8B-B14F-4D97-AF65-F5344CB8AC3E}">
        <p14:creationId xmlns:p14="http://schemas.microsoft.com/office/powerpoint/2010/main" val="3856943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27293E70-7D81-C56C-C9ED-1D1F6790AE10}"/>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5" name="Title 4">
            <a:extLst>
              <a:ext uri="{FF2B5EF4-FFF2-40B4-BE49-F238E27FC236}">
                <a16:creationId xmlns:a16="http://schemas.microsoft.com/office/drawing/2014/main" id="{B48B4A54-5272-7F13-1728-84B296F1D303}"/>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Spirometry normal trace and airflow obstruction</a:t>
            </a:r>
          </a:p>
        </p:txBody>
      </p:sp>
      <p:pic>
        <p:nvPicPr>
          <p:cNvPr id="7" name="Picture 6" descr="This slide shows two graphs - a spirometry normal trace and one with airflow obstruction&#10;">
            <a:extLst>
              <a:ext uri="{FF2B5EF4-FFF2-40B4-BE49-F238E27FC236}">
                <a16:creationId xmlns:a16="http://schemas.microsoft.com/office/drawing/2014/main" id="{89A3C934-A0AA-E86C-5267-10939416CD24}"/>
              </a:ext>
            </a:extLst>
          </p:cNvPr>
          <p:cNvPicPr>
            <a:picLocks noChangeAspect="1"/>
          </p:cNvPicPr>
          <p:nvPr/>
        </p:nvPicPr>
        <p:blipFill rotWithShape="1">
          <a:blip r:embed="rId4"/>
          <a:srcRect l="4625" t="12595" r="4257" b="33802"/>
          <a:stretch/>
        </p:blipFill>
        <p:spPr bwMode="auto">
          <a:xfrm>
            <a:off x="2086294" y="263982"/>
            <a:ext cx="8314591" cy="6330035"/>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ADFFF2B1-1F37-BC33-F634-5E1CB805C400}"/>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0D39D272-75B9-F7DE-0FC4-BE69632283AD}"/>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F8B94BDF-FEC7-F3D0-02B7-9C18A281A0FA}"/>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3581581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PE" sz="3600" b="1" dirty="0">
                <a:latin typeface="Verdana" panose="020B0604030504040204" pitchFamily="34" charset="0"/>
                <a:ea typeface="Verdana" panose="020B0604030504040204" pitchFamily="34" charset="0"/>
                <a:cs typeface="Verdana" panose="020B0604030504040204" pitchFamily="34" charset="0"/>
              </a:rPr>
              <a:t>Riesgo cardiovascular</a:t>
            </a:r>
          </a:p>
        </p:txBody>
      </p:sp>
      <p:sp>
        <p:nvSpPr>
          <p:cNvPr id="3" name="Marcador de contenido 2"/>
          <p:cNvSpPr>
            <a:spLocks noGrp="1"/>
          </p:cNvSpPr>
          <p:nvPr>
            <p:ph idx="1"/>
          </p:nvPr>
        </p:nvSpPr>
        <p:spPr/>
        <p:txBody>
          <a:bodyPr/>
          <a:lstStyle/>
          <a:p>
            <a:pPr marL="0" indent="0">
              <a:buNone/>
            </a:pPr>
            <a:r>
              <a:rPr lang="es-PE" dirty="0"/>
              <a:t>EPOC Y ECV coexisten frecuentemente.</a:t>
            </a:r>
          </a:p>
          <a:p>
            <a:pPr marL="0" indent="0">
              <a:buNone/>
            </a:pPr>
            <a:endParaRPr lang="es-PE" dirty="0"/>
          </a:p>
          <a:p>
            <a:pPr marL="0" indent="0">
              <a:buNone/>
            </a:pPr>
            <a:r>
              <a:rPr lang="es-PE" dirty="0"/>
              <a:t>1. </a:t>
            </a:r>
            <a:r>
              <a:rPr lang="es-PE" dirty="0" err="1"/>
              <a:t>sindemia</a:t>
            </a:r>
            <a:r>
              <a:rPr lang="es-PE" dirty="0"/>
              <a:t>; comparten factores de riesgo</a:t>
            </a:r>
          </a:p>
          <a:p>
            <a:pPr marL="0" indent="0">
              <a:buNone/>
            </a:pPr>
            <a:r>
              <a:rPr lang="es-PE" dirty="0"/>
              <a:t>2. EPOC contribuye a ECV por inflamación, hipoxemia, afección hemodinámica por </a:t>
            </a:r>
            <a:r>
              <a:rPr lang="es-PE" dirty="0" err="1"/>
              <a:t>hiperinsuflación</a:t>
            </a:r>
            <a:r>
              <a:rPr lang="es-PE" dirty="0"/>
              <a:t> y sedentarismo por disnea</a:t>
            </a:r>
          </a:p>
          <a:p>
            <a:pPr marL="0" indent="0">
              <a:buNone/>
            </a:pPr>
            <a:r>
              <a:rPr lang="es-PE" dirty="0"/>
              <a:t>3. ECV contribuye al EPOC por edema pulmonar, hipertensión pulmonar </a:t>
            </a:r>
            <a:r>
              <a:rPr lang="es-PE" dirty="0" err="1"/>
              <a:t>postcapilar</a:t>
            </a:r>
            <a:r>
              <a:rPr lang="es-PE" dirty="0"/>
              <a:t> y reducción en aporte de O2 a musculatura respiratoria</a:t>
            </a:r>
          </a:p>
          <a:p>
            <a:pPr marL="0" indent="0">
              <a:buNone/>
            </a:pPr>
            <a:r>
              <a:rPr lang="es-PE" dirty="0"/>
              <a:t>4. 25% mayor riesgo de MACE en EPOC</a:t>
            </a:r>
          </a:p>
        </p:txBody>
      </p:sp>
    </p:spTree>
    <p:extLst>
      <p:ext uri="{BB962C8B-B14F-4D97-AF65-F5344CB8AC3E}">
        <p14:creationId xmlns:p14="http://schemas.microsoft.com/office/powerpoint/2010/main" val="4072414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908" y="158600"/>
            <a:ext cx="778026" cy="792775"/>
          </a:xfrm>
          <a:prstGeom prst="rect">
            <a:avLst/>
          </a:prstGeom>
        </p:spPr>
      </p:pic>
      <p:sp>
        <p:nvSpPr>
          <p:cNvPr id="18" name="CuadroTexto 17"/>
          <p:cNvSpPr txBox="1"/>
          <p:nvPr/>
        </p:nvSpPr>
        <p:spPr>
          <a:xfrm>
            <a:off x="981247" y="156756"/>
            <a:ext cx="2818395" cy="584775"/>
          </a:xfrm>
          <a:prstGeom prst="rect">
            <a:avLst/>
          </a:prstGeom>
          <a:noFill/>
        </p:spPr>
        <p:txBody>
          <a:bodyPr wrap="square" rtlCol="0">
            <a:spAutoFit/>
          </a:bodyPr>
          <a:lstStyle/>
          <a:p>
            <a:r>
              <a:rPr lang="es-PE" sz="1600" b="1" dirty="0">
                <a:solidFill>
                  <a:schemeClr val="accent5">
                    <a:lumMod val="75000"/>
                  </a:schemeClr>
                </a:solidFill>
                <a:latin typeface="Arial" panose="020B0604020202020204" pitchFamily="34" charset="0"/>
                <a:cs typeface="Arial" panose="020B0604020202020204" pitchFamily="34" charset="0"/>
              </a:rPr>
              <a:t>SOCIEDAD   PERUANA</a:t>
            </a:r>
          </a:p>
          <a:p>
            <a:r>
              <a:rPr lang="es-PE" sz="1600" b="1" dirty="0">
                <a:solidFill>
                  <a:schemeClr val="accent5">
                    <a:lumMod val="75000"/>
                  </a:schemeClr>
                </a:solidFill>
                <a:latin typeface="Arial" panose="020B0604020202020204" pitchFamily="34" charset="0"/>
                <a:cs typeface="Arial" panose="020B0604020202020204" pitchFamily="34" charset="0"/>
              </a:rPr>
              <a:t>DE MEDICINA INTERNA</a:t>
            </a:r>
            <a:endParaRPr lang="es-AR" sz="1600" b="1" dirty="0">
              <a:solidFill>
                <a:schemeClr val="accent5">
                  <a:lumMod val="75000"/>
                </a:schemeClr>
              </a:solidFill>
              <a:latin typeface="Arial" panose="020B0604020202020204" pitchFamily="34" charset="0"/>
              <a:cs typeface="Arial" panose="020B0604020202020204" pitchFamily="34" charset="0"/>
            </a:endParaRPr>
          </a:p>
        </p:txBody>
      </p:sp>
      <p:pic>
        <p:nvPicPr>
          <p:cNvPr id="21" name="Imagen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8507" y="156756"/>
            <a:ext cx="4652864" cy="794620"/>
          </a:xfrm>
          <a:prstGeom prst="rect">
            <a:avLst/>
          </a:prstGeom>
        </p:spPr>
      </p:pic>
      <p:sp>
        <p:nvSpPr>
          <p:cNvPr id="20" name="CuadroTexto 19"/>
          <p:cNvSpPr txBox="1"/>
          <p:nvPr/>
        </p:nvSpPr>
        <p:spPr>
          <a:xfrm>
            <a:off x="7473820" y="232941"/>
            <a:ext cx="4497357" cy="646331"/>
          </a:xfrm>
          <a:prstGeom prst="rect">
            <a:avLst/>
          </a:prstGeom>
          <a:noFill/>
        </p:spPr>
        <p:txBody>
          <a:bodyPr wrap="square" rtlCol="0">
            <a:spAutoFit/>
          </a:bodyPr>
          <a:lstStyle/>
          <a:p>
            <a:pPr algn="ctr"/>
            <a:r>
              <a:rPr lang="es-PE" dirty="0">
                <a:solidFill>
                  <a:schemeClr val="bg1"/>
                </a:solidFill>
                <a:latin typeface="Impact" panose="020B0806030902050204" pitchFamily="34" charset="0"/>
              </a:rPr>
              <a:t>XXIII </a:t>
            </a:r>
            <a:r>
              <a:rPr lang="es-PE" dirty="0">
                <a:solidFill>
                  <a:srgbClr val="66CCFF"/>
                </a:solidFill>
                <a:latin typeface="Impact" panose="020B0806030902050204" pitchFamily="34" charset="0"/>
              </a:rPr>
              <a:t>CONGRESO PERUANO </a:t>
            </a:r>
          </a:p>
          <a:p>
            <a:pPr algn="ctr"/>
            <a:r>
              <a:rPr lang="es-PE" dirty="0">
                <a:solidFill>
                  <a:schemeClr val="bg1"/>
                </a:solidFill>
                <a:latin typeface="Impact" panose="020B0806030902050204" pitchFamily="34" charset="0"/>
              </a:rPr>
              <a:t>XLVI</a:t>
            </a:r>
            <a:r>
              <a:rPr lang="es-PE" dirty="0">
                <a:latin typeface="Impact" panose="020B0806030902050204" pitchFamily="34" charset="0"/>
              </a:rPr>
              <a:t> </a:t>
            </a:r>
            <a:r>
              <a:rPr lang="es-PE" dirty="0">
                <a:solidFill>
                  <a:srgbClr val="66CCFF"/>
                </a:solidFill>
                <a:latin typeface="Impact" panose="020B0806030902050204" pitchFamily="34" charset="0"/>
              </a:rPr>
              <a:t>CURSO INTERNACIONAL DE MEDINA INTERNA</a:t>
            </a:r>
            <a:endParaRPr lang="es-AR" dirty="0">
              <a:solidFill>
                <a:srgbClr val="66CCFF"/>
              </a:solidFill>
              <a:latin typeface="Impact" panose="020B0806030902050204" pitchFamily="34" charset="0"/>
            </a:endParaRPr>
          </a:p>
        </p:txBody>
      </p:sp>
      <p:sp>
        <p:nvSpPr>
          <p:cNvPr id="2" name="Título 1">
            <a:extLst>
              <a:ext uri="{FF2B5EF4-FFF2-40B4-BE49-F238E27FC236}">
                <a16:creationId xmlns:a16="http://schemas.microsoft.com/office/drawing/2014/main" id="{3F27B39F-88F8-D2AE-9DD4-3FC6E21AF0BA}"/>
              </a:ext>
            </a:extLst>
          </p:cNvPr>
          <p:cNvSpPr>
            <a:spLocks noGrp="1"/>
          </p:cNvSpPr>
          <p:nvPr>
            <p:ph type="title"/>
          </p:nvPr>
        </p:nvSpPr>
        <p:spPr>
          <a:xfrm>
            <a:off x="838200" y="1252519"/>
            <a:ext cx="10515600" cy="739313"/>
          </a:xfrm>
        </p:spPr>
        <p:txBody>
          <a:bodyPr rtlCol="0"/>
          <a:lstStyle/>
          <a:p>
            <a:pPr rtl="0"/>
            <a:r>
              <a:rPr lang="es-MX" dirty="0"/>
              <a:t>Contenido de la presentación</a:t>
            </a:r>
          </a:p>
        </p:txBody>
      </p:sp>
      <p:pic>
        <p:nvPicPr>
          <p:cNvPr id="8" name="Marcador de contenido 3"/>
          <p:cNvPicPr>
            <a:picLocks noGrp="1" noChangeAspect="1"/>
          </p:cNvPicPr>
          <p:nvPr>
            <p:ph idx="1"/>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t="55384" r="7113"/>
          <a:stretch/>
        </p:blipFill>
        <p:spPr>
          <a:xfrm>
            <a:off x="0" y="89907"/>
            <a:ext cx="12192000" cy="6857999"/>
          </a:xfrm>
        </p:spPr>
      </p:pic>
      <p:sp>
        <p:nvSpPr>
          <p:cNvPr id="3" name="CuadroTexto 2"/>
          <p:cNvSpPr txBox="1"/>
          <p:nvPr/>
        </p:nvSpPr>
        <p:spPr>
          <a:xfrm>
            <a:off x="1920092" y="2540051"/>
            <a:ext cx="7492757" cy="769441"/>
          </a:xfrm>
          <a:prstGeom prst="rect">
            <a:avLst/>
          </a:prstGeom>
          <a:noFill/>
        </p:spPr>
        <p:txBody>
          <a:bodyPr wrap="none" rtlCol="0">
            <a:spAutoFit/>
          </a:bodyPr>
          <a:lstStyle/>
          <a:p>
            <a:r>
              <a:rPr lang="es-PE" sz="4400" b="1" i="1" dirty="0">
                <a:solidFill>
                  <a:srgbClr val="FF0000"/>
                </a:solidFill>
              </a:rPr>
              <a:t>EPOC : NOVEDADES GOLD 2025</a:t>
            </a:r>
          </a:p>
        </p:txBody>
      </p:sp>
      <p:sp>
        <p:nvSpPr>
          <p:cNvPr id="4" name="CuadroTexto 3"/>
          <p:cNvSpPr txBox="1"/>
          <p:nvPr/>
        </p:nvSpPr>
        <p:spPr>
          <a:xfrm>
            <a:off x="2884681" y="4095376"/>
            <a:ext cx="5563580" cy="1846659"/>
          </a:xfrm>
          <a:prstGeom prst="rect">
            <a:avLst/>
          </a:prstGeom>
          <a:noFill/>
        </p:spPr>
        <p:txBody>
          <a:bodyPr wrap="square" rtlCol="0">
            <a:spAutoFit/>
          </a:bodyPr>
          <a:lstStyle/>
          <a:p>
            <a:pPr algn="ctr"/>
            <a:r>
              <a:rPr lang="es-PE" sz="2400" b="1" dirty="0">
                <a:solidFill>
                  <a:srgbClr val="002060"/>
                </a:solidFill>
                <a:effectLst>
                  <a:glow rad="63500">
                    <a:schemeClr val="accent5">
                      <a:satMod val="175000"/>
                      <a:alpha val="40000"/>
                    </a:schemeClr>
                  </a:glow>
                </a:effectLst>
                <a:latin typeface="Montserrat ExtraBold" panose="00000900000000000000" pitchFamily="2" charset="0"/>
              </a:rPr>
              <a:t>Daniel </a:t>
            </a:r>
            <a:r>
              <a:rPr lang="es-PE" sz="2400" b="1" dirty="0" err="1">
                <a:solidFill>
                  <a:srgbClr val="002060"/>
                </a:solidFill>
                <a:effectLst>
                  <a:glow rad="63500">
                    <a:schemeClr val="accent5">
                      <a:satMod val="175000"/>
                      <a:alpha val="40000"/>
                    </a:schemeClr>
                  </a:glow>
                </a:effectLst>
                <a:latin typeface="Montserrat ExtraBold" panose="00000900000000000000" pitchFamily="2" charset="0"/>
              </a:rPr>
              <a:t>Yumpo</a:t>
            </a:r>
            <a:r>
              <a:rPr lang="es-PE" sz="2400" b="1" dirty="0">
                <a:solidFill>
                  <a:srgbClr val="002060"/>
                </a:solidFill>
                <a:effectLst>
                  <a:glow rad="63500">
                    <a:schemeClr val="accent5">
                      <a:satMod val="175000"/>
                      <a:alpha val="40000"/>
                    </a:schemeClr>
                  </a:glow>
                </a:effectLst>
                <a:latin typeface="Montserrat ExtraBold" panose="00000900000000000000" pitchFamily="2" charset="0"/>
              </a:rPr>
              <a:t> Castañeda	    </a:t>
            </a:r>
          </a:p>
          <a:p>
            <a:pPr algn="ctr"/>
            <a:r>
              <a:rPr lang="es-PE" sz="2400" b="1" dirty="0">
                <a:solidFill>
                  <a:srgbClr val="002060"/>
                </a:solidFill>
                <a:effectLst>
                  <a:glow rad="63500">
                    <a:schemeClr val="accent5">
                      <a:satMod val="175000"/>
                      <a:alpha val="40000"/>
                    </a:schemeClr>
                  </a:glow>
                </a:effectLst>
                <a:latin typeface="Montserrat ExtraBold" panose="00000900000000000000" pitchFamily="2" charset="0"/>
              </a:rPr>
              <a:t>Internista – Neumólogo</a:t>
            </a:r>
          </a:p>
          <a:p>
            <a:pPr algn="ctr"/>
            <a:r>
              <a:rPr lang="es-PE" sz="2400" b="1" dirty="0">
                <a:solidFill>
                  <a:srgbClr val="002060"/>
                </a:solidFill>
                <a:effectLst>
                  <a:glow rad="63500">
                    <a:schemeClr val="accent5">
                      <a:satMod val="175000"/>
                      <a:alpha val="40000"/>
                    </a:schemeClr>
                  </a:glow>
                </a:effectLst>
                <a:latin typeface="Montserrat ExtraBold" panose="00000900000000000000" pitchFamily="2" charset="0"/>
              </a:rPr>
              <a:t>Hospital DAC - Huancayo	     </a:t>
            </a:r>
          </a:p>
          <a:p>
            <a:pPr algn="ctr"/>
            <a:r>
              <a:rPr lang="es-PE" sz="2400" b="1" dirty="0">
                <a:solidFill>
                  <a:srgbClr val="002060"/>
                </a:solidFill>
                <a:effectLst>
                  <a:glow rad="63500">
                    <a:schemeClr val="accent5">
                      <a:satMod val="175000"/>
                      <a:alpha val="40000"/>
                    </a:schemeClr>
                  </a:glow>
                </a:effectLst>
                <a:latin typeface="Montserrat ExtraBold" panose="00000900000000000000" pitchFamily="2" charset="0"/>
              </a:rPr>
              <a:t>20 de MARZO 2025</a:t>
            </a:r>
            <a:endParaRPr lang="es-AR" sz="2400" b="1" dirty="0">
              <a:solidFill>
                <a:srgbClr val="002060"/>
              </a:solidFill>
              <a:effectLst>
                <a:glow rad="63500">
                  <a:schemeClr val="accent5">
                    <a:satMod val="175000"/>
                    <a:alpha val="40000"/>
                  </a:schemeClr>
                </a:glow>
              </a:effectLst>
              <a:latin typeface="Montserrat ExtraBold" panose="00000900000000000000" pitchFamily="2" charset="0"/>
            </a:endParaRPr>
          </a:p>
          <a:p>
            <a:pPr algn="just"/>
            <a:r>
              <a:rPr lang="es-PE" dirty="0">
                <a:solidFill>
                  <a:srgbClr val="002060"/>
                </a:solidFill>
              </a:rPr>
              <a:t>.</a:t>
            </a:r>
          </a:p>
        </p:txBody>
      </p:sp>
    </p:spTree>
    <p:extLst>
      <p:ext uri="{BB962C8B-B14F-4D97-AF65-F5344CB8AC3E}">
        <p14:creationId xmlns:p14="http://schemas.microsoft.com/office/powerpoint/2010/main" val="3234934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PE" sz="3600" b="1" dirty="0">
                <a:latin typeface="Verdana" panose="020B0604030504040204" pitchFamily="34" charset="0"/>
                <a:ea typeface="Verdana" panose="020B0604030504040204" pitchFamily="34" charset="0"/>
                <a:cs typeface="Verdana" panose="020B0604030504040204" pitchFamily="34" charset="0"/>
              </a:rPr>
              <a:t>Clasificación</a:t>
            </a:r>
            <a:br>
              <a:rPr lang="es-PE" b="1" dirty="0">
                <a:latin typeface="Verdana" panose="020B0604030504040204" pitchFamily="34" charset="0"/>
                <a:ea typeface="Verdana" panose="020B0604030504040204" pitchFamily="34" charset="0"/>
                <a:cs typeface="Verdana" panose="020B0604030504040204" pitchFamily="34" charset="0"/>
              </a:rPr>
            </a:br>
            <a:endParaRPr lang="es-PE" b="1" dirty="0">
              <a:latin typeface="Verdana" panose="020B0604030504040204" pitchFamily="34" charset="0"/>
              <a:ea typeface="Verdana" panose="020B0604030504040204" pitchFamily="34" charset="0"/>
              <a:cs typeface="Verdana" panose="020B0604030504040204" pitchFamily="34" charset="0"/>
            </a:endParaRPr>
          </a:p>
        </p:txBody>
      </p:sp>
      <p:sp>
        <p:nvSpPr>
          <p:cNvPr id="3" name="Marcador de contenido 2"/>
          <p:cNvSpPr>
            <a:spLocks noGrp="1"/>
          </p:cNvSpPr>
          <p:nvPr>
            <p:ph idx="1"/>
          </p:nvPr>
        </p:nvSpPr>
        <p:spPr/>
        <p:txBody>
          <a:bodyPr/>
          <a:lstStyle/>
          <a:p>
            <a:r>
              <a:rPr lang="es-PE" dirty="0"/>
              <a:t>Grado de obstrucción de la vía aérea</a:t>
            </a:r>
          </a:p>
          <a:p>
            <a:r>
              <a:rPr lang="es-PE" dirty="0"/>
              <a:t>Carga sintomática</a:t>
            </a:r>
          </a:p>
          <a:p>
            <a:r>
              <a:rPr lang="es-PE" dirty="0"/>
              <a:t>Riesgo de exacerbación</a:t>
            </a:r>
          </a:p>
          <a:p>
            <a:r>
              <a:rPr lang="es-PE" dirty="0" err="1"/>
              <a:t>Eosinofilos</a:t>
            </a:r>
            <a:endParaRPr lang="es-PE" dirty="0"/>
          </a:p>
          <a:p>
            <a:r>
              <a:rPr lang="es-PE" dirty="0"/>
              <a:t>Comorbilidades significativas</a:t>
            </a:r>
          </a:p>
        </p:txBody>
      </p:sp>
    </p:spTree>
    <p:extLst>
      <p:ext uri="{BB962C8B-B14F-4D97-AF65-F5344CB8AC3E}">
        <p14:creationId xmlns:p14="http://schemas.microsoft.com/office/powerpoint/2010/main" val="1827602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D8D4C493-9A4A-C725-742B-C72CAB13840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1D3FE010-DB93-9A28-93C7-3D6A93BF61A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Pre- and Post- Bronchodilator Spirometry</a:t>
            </a:r>
          </a:p>
        </p:txBody>
      </p:sp>
      <p:grpSp>
        <p:nvGrpSpPr>
          <p:cNvPr id="8" name="Group 7">
            <a:extLst>
              <a:ext uri="{FF2B5EF4-FFF2-40B4-BE49-F238E27FC236}">
                <a16:creationId xmlns:a16="http://schemas.microsoft.com/office/drawing/2014/main" id="{212788EC-1015-C0C5-D86A-3A22F41DEB6A}"/>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D3F2E147-5FCF-998D-80AF-896D1291699E}"/>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58D3FD3A-0FA5-A496-74E4-860A5C2C83BB}"/>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1" name="Picture 10" descr="This slide shows Figure 2.6 from the GOLD 2025 report. This Figure is a flowchart with an algorithm for measuring pre and post bronchodilator spirometry. Firstly, pre-bronchodilator FEV1/FVC is measured - if it is greater than or equal to 0.7 then the patient does not have COPD. If it is less than 0.7 then post-bronchodilator FEV1/FVC should be measured. If it is also less than 0.7 COPD is confirmed. ">
            <a:extLst>
              <a:ext uri="{FF2B5EF4-FFF2-40B4-BE49-F238E27FC236}">
                <a16:creationId xmlns:a16="http://schemas.microsoft.com/office/drawing/2014/main" id="{1B725C2A-7525-5D4C-856A-7831D43320B2}"/>
              </a:ext>
            </a:extLst>
          </p:cNvPr>
          <p:cNvPicPr>
            <a:picLocks noChangeAspect="1"/>
          </p:cNvPicPr>
          <p:nvPr/>
        </p:nvPicPr>
        <p:blipFill rotWithShape="1">
          <a:blip r:embed="rId5"/>
          <a:srcRect l="3726" t="11959" r="3410" b="12520"/>
          <a:stretch/>
        </p:blipFill>
        <p:spPr bwMode="auto">
          <a:xfrm>
            <a:off x="2900362" y="65722"/>
            <a:ext cx="6391275" cy="67265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2924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C6550A04-20AD-A05C-1EFC-F51BA9FE09C4}"/>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822077AE-BEB1-A391-EA31-95D83CE35E1F}"/>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GOLD ABE assessment tool</a:t>
            </a:r>
          </a:p>
        </p:txBody>
      </p:sp>
      <p:grpSp>
        <p:nvGrpSpPr>
          <p:cNvPr id="8" name="Group 7">
            <a:extLst>
              <a:ext uri="{FF2B5EF4-FFF2-40B4-BE49-F238E27FC236}">
                <a16:creationId xmlns:a16="http://schemas.microsoft.com/office/drawing/2014/main" id="{80C43DEA-A72D-1F29-CA63-9C63118BB55E}"/>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38C5CCD2-5D6F-925E-15B7-3248F6B515BF}"/>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BB0BC55A-A8D6-0DED-20E8-431A5A8A46AF}"/>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1" name="Picture 10" descr="The GOLD ABE assessment tool is Figure 2.11 of the GOLD report. It is an illustrated tool that shows how to separate GOLD A, B and E based on number of exacerbations leading to hospitalization, mMRC grade and CAT score. For example a person who has two or more moderate exacerbations per year would be GOLD E.">
            <a:extLst>
              <a:ext uri="{FF2B5EF4-FFF2-40B4-BE49-F238E27FC236}">
                <a16:creationId xmlns:a16="http://schemas.microsoft.com/office/drawing/2014/main" id="{620E8E03-E237-C35D-8651-068854C75D79}"/>
              </a:ext>
            </a:extLst>
          </p:cNvPr>
          <p:cNvPicPr>
            <a:picLocks noChangeAspect="1"/>
          </p:cNvPicPr>
          <p:nvPr/>
        </p:nvPicPr>
        <p:blipFill rotWithShape="1">
          <a:blip r:embed="rId5"/>
          <a:srcRect l="4299" t="12624" r="4271" b="26916"/>
          <a:stretch/>
        </p:blipFill>
        <p:spPr bwMode="auto">
          <a:xfrm>
            <a:off x="2791142" y="600710"/>
            <a:ext cx="6609715" cy="56565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07135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CB900802-BB09-8532-ACDD-DF1791C4F46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358DDF83-55F8-BD39-B253-E3E59B5409A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Management of COPD</a:t>
            </a:r>
          </a:p>
        </p:txBody>
      </p:sp>
      <p:pic>
        <p:nvPicPr>
          <p:cNvPr id="8" name="Picture 7" descr="This flowchart give information about the management of COPD including Diagnosis, Initial Assessment, Initial Management and how to Review a patient.">
            <a:extLst>
              <a:ext uri="{FF2B5EF4-FFF2-40B4-BE49-F238E27FC236}">
                <a16:creationId xmlns:a16="http://schemas.microsoft.com/office/drawing/2014/main" id="{9C2B80BB-FBBE-12C9-5BB8-5629AA7D70A6}"/>
              </a:ext>
            </a:extLst>
          </p:cNvPr>
          <p:cNvPicPr>
            <a:picLocks noChangeAspect="1"/>
          </p:cNvPicPr>
          <p:nvPr/>
        </p:nvPicPr>
        <p:blipFill rotWithShape="1">
          <a:blip r:embed="rId4"/>
          <a:srcRect l="4620" t="12110" r="4515" b="27707"/>
          <a:stretch/>
        </p:blipFill>
        <p:spPr>
          <a:xfrm>
            <a:off x="2497123" y="190997"/>
            <a:ext cx="7197754" cy="6169504"/>
          </a:xfrm>
          <a:prstGeom prst="rect">
            <a:avLst/>
          </a:prstGeom>
        </p:spPr>
      </p:pic>
      <p:grpSp>
        <p:nvGrpSpPr>
          <p:cNvPr id="7" name="Group 6">
            <a:extLst>
              <a:ext uri="{FF2B5EF4-FFF2-40B4-BE49-F238E27FC236}">
                <a16:creationId xmlns:a16="http://schemas.microsoft.com/office/drawing/2014/main" id="{92D96B5D-C633-7932-37C0-F3AAD705D053}"/>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15812961-7FCD-58B1-1423-E44DB61047AF}"/>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D7885744-BC73-2BBE-169F-F8DD2F8D0BDB}"/>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3405205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22C40B20-45B4-A9DA-1A21-4ED24DB7D471}"/>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F7FDA804-6782-05CD-1550-E2F2BFBDBE6C}"/>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Initial pharmacological treatment</a:t>
            </a:r>
          </a:p>
        </p:txBody>
      </p:sp>
      <p:pic>
        <p:nvPicPr>
          <p:cNvPr id="5" name="Picture 4" descr="Pharmacological recommendations based on GOLD group A, B or E and blood eosinophils are given in this figure">
            <a:extLst>
              <a:ext uri="{FF2B5EF4-FFF2-40B4-BE49-F238E27FC236}">
                <a16:creationId xmlns:a16="http://schemas.microsoft.com/office/drawing/2014/main" id="{4F3C3109-9A8F-A293-D763-AAD36999F7B1}"/>
              </a:ext>
            </a:extLst>
          </p:cNvPr>
          <p:cNvPicPr>
            <a:picLocks noChangeAspect="1"/>
          </p:cNvPicPr>
          <p:nvPr/>
        </p:nvPicPr>
        <p:blipFill rotWithShape="1">
          <a:blip r:embed="rId4"/>
          <a:srcRect l="4325" t="12453" r="4339" b="31559"/>
          <a:stretch/>
        </p:blipFill>
        <p:spPr bwMode="auto">
          <a:xfrm>
            <a:off x="1914657" y="160059"/>
            <a:ext cx="8241661" cy="6537882"/>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569663F9-077F-4911-B90E-3DFE1FF195BE}"/>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6B5E6FFE-C424-79C5-C7DC-D698C576A14A}"/>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12E902F9-2F27-B099-3963-6B1D58A2564D}"/>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1232051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BD178F58-2D03-18AD-B8A6-410D0C4CCC92}"/>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8EA7B108-D36F-C912-B1DA-4D3C0E0E98CB}"/>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Management of patients currently on LABA plus ICS</a:t>
            </a:r>
          </a:p>
        </p:txBody>
      </p:sp>
      <p:grpSp>
        <p:nvGrpSpPr>
          <p:cNvPr id="8" name="Group 7">
            <a:extLst>
              <a:ext uri="{FF2B5EF4-FFF2-40B4-BE49-F238E27FC236}">
                <a16:creationId xmlns:a16="http://schemas.microsoft.com/office/drawing/2014/main" id="{ADA89D63-3324-3C4F-4828-249B9AAEF8F5}"/>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47E9ADC5-0155-6465-282A-BA5056A8E9AE}"/>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EC385B27-CEE1-010E-63E4-CA2F2C45895F}"/>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1" name="Picture 10" descr="Figure 3.22 shows an algorithm with suggested management of patients who are currently on LABA+ICS">
            <a:extLst>
              <a:ext uri="{FF2B5EF4-FFF2-40B4-BE49-F238E27FC236}">
                <a16:creationId xmlns:a16="http://schemas.microsoft.com/office/drawing/2014/main" id="{DFB2D2A5-8BDF-013C-61E0-6CBBEC6255F6}"/>
              </a:ext>
            </a:extLst>
          </p:cNvPr>
          <p:cNvPicPr>
            <a:picLocks noChangeAspect="1"/>
          </p:cNvPicPr>
          <p:nvPr/>
        </p:nvPicPr>
        <p:blipFill rotWithShape="1">
          <a:blip r:embed="rId5"/>
          <a:srcRect l="3583" t="12181" r="3698" b="22154"/>
          <a:stretch/>
        </p:blipFill>
        <p:spPr bwMode="auto">
          <a:xfrm>
            <a:off x="2775902" y="385762"/>
            <a:ext cx="6640195" cy="60864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21726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142C1F8C-1EB8-AEB2-FB1E-C3AE816B215F}"/>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37F43F02-D831-A9F9-C82E-F5CAA89CD558}"/>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Surgical and interventional therapies in advanced emphysema</a:t>
            </a:r>
          </a:p>
        </p:txBody>
      </p:sp>
      <p:grpSp>
        <p:nvGrpSpPr>
          <p:cNvPr id="8" name="Group 7">
            <a:extLst>
              <a:ext uri="{FF2B5EF4-FFF2-40B4-BE49-F238E27FC236}">
                <a16:creationId xmlns:a16="http://schemas.microsoft.com/office/drawing/2014/main" id="{4E8596F2-06C5-BE78-A86F-C47AFCF7A083}"/>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B1A611E7-BD0C-B758-FDB8-002084A86AB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8D0757F8-0B58-504C-5F11-19898FDFE69C}"/>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1" name="Picture 10" descr="Figure 3.26 is a flow chart showing various surgical and interventional therapies in advanced emphysema ">
            <a:extLst>
              <a:ext uri="{FF2B5EF4-FFF2-40B4-BE49-F238E27FC236}">
                <a16:creationId xmlns:a16="http://schemas.microsoft.com/office/drawing/2014/main" id="{6F9EF370-3182-61F0-23B9-6ABD4F8FFDB9}"/>
              </a:ext>
            </a:extLst>
          </p:cNvPr>
          <p:cNvPicPr>
            <a:picLocks noChangeAspect="1"/>
          </p:cNvPicPr>
          <p:nvPr/>
        </p:nvPicPr>
        <p:blipFill rotWithShape="1">
          <a:blip r:embed="rId5"/>
          <a:srcRect l="3951" t="11988" r="4271" b="30336"/>
          <a:stretch/>
        </p:blipFill>
        <p:spPr bwMode="auto">
          <a:xfrm>
            <a:off x="2887662" y="819785"/>
            <a:ext cx="6416675" cy="52184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576329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89FA22E8-3FAD-285A-B1C6-F55ACECAA235}"/>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F0470A3A-16F7-18A5-88C6-BDE9D6FB7C57}"/>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Interventions that reduce the frequency of COPD exacerbations</a:t>
            </a:r>
          </a:p>
        </p:txBody>
      </p:sp>
      <p:grpSp>
        <p:nvGrpSpPr>
          <p:cNvPr id="8" name="Group 7">
            <a:extLst>
              <a:ext uri="{FF2B5EF4-FFF2-40B4-BE49-F238E27FC236}">
                <a16:creationId xmlns:a16="http://schemas.microsoft.com/office/drawing/2014/main" id="{DC5A9ADC-02A2-1301-763C-BD0100E102A8}"/>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03607F2F-1163-54BA-9538-7B28BFA5C9EA}"/>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9DFDED10-1F18-DA7B-665B-B13D9A690E8E}"/>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1" name="Picture 10" descr="Figure 4.11 lists interventions to reduce the frequency of COPD exacerbations including bronchodilators, corticosteroid containing regiments, anti-inflammatory (non-steroid), anti-infectives, mucoregulators and various others (smoking cessation, rehabilitation etc)">
            <a:extLst>
              <a:ext uri="{FF2B5EF4-FFF2-40B4-BE49-F238E27FC236}">
                <a16:creationId xmlns:a16="http://schemas.microsoft.com/office/drawing/2014/main" id="{97DA3454-0074-4704-F5DB-BA80083BCCBA}"/>
              </a:ext>
            </a:extLst>
          </p:cNvPr>
          <p:cNvPicPr>
            <a:picLocks noChangeAspect="1"/>
          </p:cNvPicPr>
          <p:nvPr/>
        </p:nvPicPr>
        <p:blipFill rotWithShape="1">
          <a:blip r:embed="rId5"/>
          <a:srcRect l="4367" t="12267" r="4339" b="24868"/>
          <a:stretch/>
        </p:blipFill>
        <p:spPr bwMode="auto">
          <a:xfrm>
            <a:off x="2513327" y="107305"/>
            <a:ext cx="7165346" cy="63855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95552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pic>
        <p:nvPicPr>
          <p:cNvPr id="4" name="Marcador de contenid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7327" t="25251" r="43383" b="25385"/>
          <a:stretch/>
        </p:blipFill>
        <p:spPr>
          <a:xfrm>
            <a:off x="2794957" y="875763"/>
            <a:ext cx="4777819" cy="5318975"/>
          </a:xfrm>
        </p:spPr>
      </p:pic>
    </p:spTree>
    <p:extLst>
      <p:ext uri="{BB962C8B-B14F-4D97-AF65-F5344CB8AC3E}">
        <p14:creationId xmlns:p14="http://schemas.microsoft.com/office/powerpoint/2010/main" val="23883040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pic>
        <p:nvPicPr>
          <p:cNvPr id="4" name="Marcador de contenid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7327" t="25052" r="43272" b="25387"/>
          <a:stretch/>
        </p:blipFill>
        <p:spPr>
          <a:xfrm>
            <a:off x="2794958" y="682580"/>
            <a:ext cx="5138428" cy="5563673"/>
          </a:xfrm>
        </p:spPr>
      </p:pic>
    </p:spTree>
    <p:extLst>
      <p:ext uri="{BB962C8B-B14F-4D97-AF65-F5344CB8AC3E}">
        <p14:creationId xmlns:p14="http://schemas.microsoft.com/office/powerpoint/2010/main" val="3312944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cto 4"/>
          <p:cNvCxnSpPr/>
          <p:nvPr/>
        </p:nvCxnSpPr>
        <p:spPr>
          <a:xfrm>
            <a:off x="320040" y="6480810"/>
            <a:ext cx="1160145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Rectángulo 9">
            <a:extLst>
              <a:ext uri="{FF2B5EF4-FFF2-40B4-BE49-F238E27FC236}">
                <a16:creationId xmlns:a16="http://schemas.microsoft.com/office/drawing/2014/main" id="{499BAE7B-82E5-4712-BC9F-A8DBEDDF6FF9}"/>
              </a:ext>
            </a:extLst>
          </p:cNvPr>
          <p:cNvSpPr/>
          <p:nvPr/>
        </p:nvSpPr>
        <p:spPr>
          <a:xfrm>
            <a:off x="650989" y="1557793"/>
            <a:ext cx="10307373" cy="707886"/>
          </a:xfrm>
          <a:prstGeom prst="rect">
            <a:avLst/>
          </a:prstGeom>
        </p:spPr>
        <p:txBody>
          <a:bodyPr wrap="none">
            <a:spAutoFit/>
          </a:bodyPr>
          <a:lstStyle/>
          <a:p>
            <a:r>
              <a:rPr lang="es-AR" sz="4000" dirty="0">
                <a:solidFill>
                  <a:schemeClr val="tx2">
                    <a:lumMod val="50000"/>
                  </a:schemeClr>
                </a:solidFill>
              </a:rPr>
              <a:t>Declaración de </a:t>
            </a:r>
            <a:r>
              <a:rPr lang="es-AR" sz="4000" b="1" dirty="0">
                <a:solidFill>
                  <a:schemeClr val="tx2">
                    <a:lumMod val="50000"/>
                  </a:schemeClr>
                </a:solidFill>
              </a:rPr>
              <a:t>Ausencia</a:t>
            </a:r>
            <a:r>
              <a:rPr lang="es-AR" sz="4000" dirty="0">
                <a:solidFill>
                  <a:schemeClr val="tx2">
                    <a:lumMod val="50000"/>
                  </a:schemeClr>
                </a:solidFill>
              </a:rPr>
              <a:t> de Conflictos de Interés</a:t>
            </a:r>
          </a:p>
        </p:txBody>
      </p:sp>
      <p:sp>
        <p:nvSpPr>
          <p:cNvPr id="11" name="Rectángulo 10">
            <a:extLst>
              <a:ext uri="{FF2B5EF4-FFF2-40B4-BE49-F238E27FC236}">
                <a16:creationId xmlns:a16="http://schemas.microsoft.com/office/drawing/2014/main" id="{456B5FD1-4E7F-4954-A637-5F67DBFB71A0}"/>
              </a:ext>
            </a:extLst>
          </p:cNvPr>
          <p:cNvSpPr/>
          <p:nvPr/>
        </p:nvSpPr>
        <p:spPr>
          <a:xfrm>
            <a:off x="1703971" y="2526911"/>
            <a:ext cx="8390964" cy="3170099"/>
          </a:xfrm>
          <a:prstGeom prst="rect">
            <a:avLst/>
          </a:prstGeom>
        </p:spPr>
        <p:txBody>
          <a:bodyPr wrap="square">
            <a:spAutoFit/>
          </a:bodyPr>
          <a:lstStyle/>
          <a:p>
            <a:pPr algn="ctr"/>
            <a:r>
              <a:rPr lang="es-AR" sz="4000" dirty="0">
                <a:solidFill>
                  <a:schemeClr val="tx2">
                    <a:lumMod val="50000"/>
                  </a:schemeClr>
                </a:solidFill>
              </a:rPr>
              <a:t>Entendiendo como tal la asociación o compromiso de tipo financiero relacionado con empresa alguna que condicione la exposición.</a:t>
            </a:r>
          </a:p>
          <a:p>
            <a:pPr marL="342900" indent="-342900">
              <a:buAutoNum type="arabicPeriod"/>
            </a:pPr>
            <a:endParaRPr lang="es-AR" sz="4000" dirty="0"/>
          </a:p>
        </p:txBody>
      </p:sp>
      <p:pic>
        <p:nvPicPr>
          <p:cNvPr id="5122" name="Picture 2" descr="213,684 imágenes, fotos de stock, objetos en 3D y vectores sobre Pediátrico  | Shutterstock">
            <a:extLst>
              <a:ext uri="{FF2B5EF4-FFF2-40B4-BE49-F238E27FC236}">
                <a16:creationId xmlns:a16="http://schemas.microsoft.com/office/drawing/2014/main" id="{3ED16194-5931-884D-F1E0-BD8C937476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5966" y="4481921"/>
            <a:ext cx="2524125" cy="160455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1A39D605-0DED-673C-4DC6-272C3EB70D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5" y="682959"/>
            <a:ext cx="12192000" cy="7714065"/>
          </a:xfrm>
          <a:prstGeom prst="rect">
            <a:avLst/>
          </a:prstGeom>
        </p:spPr>
      </p:pic>
    </p:spTree>
    <p:extLst>
      <p:ext uri="{BB962C8B-B14F-4D97-AF65-F5344CB8AC3E}">
        <p14:creationId xmlns:p14="http://schemas.microsoft.com/office/powerpoint/2010/main" val="3293719822"/>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pic>
        <p:nvPicPr>
          <p:cNvPr id="4" name="Marcador de contenid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7552" t="25250" r="43605" b="25782"/>
          <a:stretch/>
        </p:blipFill>
        <p:spPr>
          <a:xfrm>
            <a:off x="2928026" y="808217"/>
            <a:ext cx="4860290" cy="5203065"/>
          </a:xfrm>
        </p:spPr>
      </p:pic>
    </p:spTree>
    <p:extLst>
      <p:ext uri="{BB962C8B-B14F-4D97-AF65-F5344CB8AC3E}">
        <p14:creationId xmlns:p14="http://schemas.microsoft.com/office/powerpoint/2010/main" val="40934532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pic>
        <p:nvPicPr>
          <p:cNvPr id="4" name="Marcador de contenid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7662" t="24853" r="43383" b="25585"/>
          <a:stretch/>
        </p:blipFill>
        <p:spPr>
          <a:xfrm>
            <a:off x="2838091" y="365124"/>
            <a:ext cx="4734686" cy="5559157"/>
          </a:xfrm>
        </p:spPr>
      </p:pic>
    </p:spTree>
    <p:extLst>
      <p:ext uri="{BB962C8B-B14F-4D97-AF65-F5344CB8AC3E}">
        <p14:creationId xmlns:p14="http://schemas.microsoft.com/office/powerpoint/2010/main" val="13011982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dirty="0"/>
          </a:p>
        </p:txBody>
      </p:sp>
      <p:pic>
        <p:nvPicPr>
          <p:cNvPr id="4" name="Marcador de contenid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763" t="11770" r="23087" b="14681"/>
          <a:stretch/>
        </p:blipFill>
        <p:spPr>
          <a:xfrm>
            <a:off x="2596550" y="365124"/>
            <a:ext cx="6006537" cy="6177343"/>
          </a:xfrm>
        </p:spPr>
      </p:pic>
    </p:spTree>
    <p:extLst>
      <p:ext uri="{BB962C8B-B14F-4D97-AF65-F5344CB8AC3E}">
        <p14:creationId xmlns:p14="http://schemas.microsoft.com/office/powerpoint/2010/main" val="4700529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9EEFC901-95A5-659C-6BFD-C3A486BC8F0F}"/>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38D86FF2-483B-E556-F047-9A4BDB18417E}"/>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Treatable traits in pulmonary hypertension-COPD (PH-COPD) and suggested management</a:t>
            </a:r>
          </a:p>
        </p:txBody>
      </p:sp>
      <p:grpSp>
        <p:nvGrpSpPr>
          <p:cNvPr id="8" name="Group 7">
            <a:extLst>
              <a:ext uri="{FF2B5EF4-FFF2-40B4-BE49-F238E27FC236}">
                <a16:creationId xmlns:a16="http://schemas.microsoft.com/office/drawing/2014/main" id="{B6B2B312-9FE3-DEC7-BD31-7D2C0CCA84E2}"/>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EEC2B429-2D66-C8CA-D618-DE134EA47E63}"/>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D3872889-21D1-21C3-9029-9611DAD6B2DD}"/>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2" name="Picture 11" descr="Figure 5.1 lists treatable trains in PH-COPD and suggested management. ">
            <a:extLst>
              <a:ext uri="{FF2B5EF4-FFF2-40B4-BE49-F238E27FC236}">
                <a16:creationId xmlns:a16="http://schemas.microsoft.com/office/drawing/2014/main" id="{0A7EEEE2-BA72-1E5F-19C0-2F0BC4B90CC4}"/>
              </a:ext>
            </a:extLst>
          </p:cNvPr>
          <p:cNvPicPr>
            <a:picLocks noChangeAspect="1"/>
          </p:cNvPicPr>
          <p:nvPr/>
        </p:nvPicPr>
        <p:blipFill>
          <a:blip r:embed="rId5"/>
          <a:srcRect l="4366" t="12015" r="4619" b="46959"/>
          <a:stretch/>
        </p:blipFill>
        <p:spPr>
          <a:xfrm>
            <a:off x="1846249" y="634959"/>
            <a:ext cx="8406163" cy="4903596"/>
          </a:xfrm>
          <a:prstGeom prst="rect">
            <a:avLst/>
          </a:prstGeom>
        </p:spPr>
      </p:pic>
    </p:spTree>
    <p:extLst>
      <p:ext uri="{BB962C8B-B14F-4D97-AF65-F5344CB8AC3E}">
        <p14:creationId xmlns:p14="http://schemas.microsoft.com/office/powerpoint/2010/main" val="10920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dirty="0"/>
          </a:p>
        </p:txBody>
      </p:sp>
      <p:pic>
        <p:nvPicPr>
          <p:cNvPr id="4" name="Marcador de contenid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425" t="12364" r="22865" b="14284"/>
          <a:stretch/>
        </p:blipFill>
        <p:spPr>
          <a:xfrm>
            <a:off x="2673338" y="365125"/>
            <a:ext cx="5702060" cy="5988777"/>
          </a:xfrm>
        </p:spPr>
      </p:pic>
    </p:spTree>
    <p:extLst>
      <p:ext uri="{BB962C8B-B14F-4D97-AF65-F5344CB8AC3E}">
        <p14:creationId xmlns:p14="http://schemas.microsoft.com/office/powerpoint/2010/main" val="4241563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908" y="158600"/>
            <a:ext cx="972700" cy="991140"/>
          </a:xfrm>
          <a:prstGeom prst="rect">
            <a:avLst/>
          </a:prstGeom>
        </p:spPr>
      </p:pic>
      <p:sp>
        <p:nvSpPr>
          <p:cNvPr id="18" name="CuadroTexto 17"/>
          <p:cNvSpPr txBox="1"/>
          <p:nvPr/>
        </p:nvSpPr>
        <p:spPr>
          <a:xfrm>
            <a:off x="1147115" y="305044"/>
            <a:ext cx="2796362" cy="646331"/>
          </a:xfrm>
          <a:prstGeom prst="rect">
            <a:avLst/>
          </a:prstGeom>
          <a:noFill/>
        </p:spPr>
        <p:txBody>
          <a:bodyPr wrap="square" rtlCol="0">
            <a:spAutoFit/>
          </a:bodyPr>
          <a:lstStyle/>
          <a:p>
            <a:r>
              <a:rPr lang="es-PE" b="1" dirty="0">
                <a:solidFill>
                  <a:schemeClr val="accent5">
                    <a:lumMod val="75000"/>
                  </a:schemeClr>
                </a:solidFill>
                <a:latin typeface="Arial" panose="020B0604020202020204" pitchFamily="34" charset="0"/>
                <a:cs typeface="Arial" panose="020B0604020202020204" pitchFamily="34" charset="0"/>
              </a:rPr>
              <a:t>SOCIEDAD   PERUANA</a:t>
            </a:r>
          </a:p>
          <a:p>
            <a:r>
              <a:rPr lang="es-PE" b="1" dirty="0">
                <a:solidFill>
                  <a:schemeClr val="accent5">
                    <a:lumMod val="75000"/>
                  </a:schemeClr>
                </a:solidFill>
                <a:latin typeface="Arial" panose="020B0604020202020204" pitchFamily="34" charset="0"/>
                <a:cs typeface="Arial" panose="020B0604020202020204" pitchFamily="34" charset="0"/>
              </a:rPr>
              <a:t>DE MEDICINA INTERNA</a:t>
            </a:r>
            <a:endParaRPr lang="es-AR" b="1" dirty="0">
              <a:solidFill>
                <a:schemeClr val="accent5">
                  <a:lumMod val="75000"/>
                </a:schemeClr>
              </a:solidFill>
              <a:latin typeface="Arial" panose="020B0604020202020204" pitchFamily="34" charset="0"/>
              <a:cs typeface="Arial" panose="020B0604020202020204" pitchFamily="34" charset="0"/>
            </a:endParaRPr>
          </a:p>
        </p:txBody>
      </p:sp>
      <p:sp>
        <p:nvSpPr>
          <p:cNvPr id="20" name="CuadroTexto 19"/>
          <p:cNvSpPr txBox="1"/>
          <p:nvPr/>
        </p:nvSpPr>
        <p:spPr>
          <a:xfrm>
            <a:off x="8817427" y="232941"/>
            <a:ext cx="2837953" cy="369332"/>
          </a:xfrm>
          <a:prstGeom prst="rect">
            <a:avLst/>
          </a:prstGeom>
          <a:noFill/>
        </p:spPr>
        <p:txBody>
          <a:bodyPr wrap="square" rtlCol="0">
            <a:spAutoFit/>
          </a:bodyPr>
          <a:lstStyle/>
          <a:p>
            <a:pPr algn="ctr"/>
            <a:r>
              <a:rPr lang="es-PE" dirty="0">
                <a:solidFill>
                  <a:schemeClr val="bg1"/>
                </a:solidFill>
                <a:latin typeface="Impact" panose="020B0806030902050204" pitchFamily="34" charset="0"/>
              </a:rPr>
              <a:t>XXIII</a:t>
            </a:r>
            <a:endParaRPr lang="es-AR" dirty="0">
              <a:solidFill>
                <a:srgbClr val="66CCFF"/>
              </a:solidFill>
              <a:latin typeface="Impact" panose="020B0806030902050204" pitchFamily="34" charset="0"/>
            </a:endParaRPr>
          </a:p>
        </p:txBody>
      </p:sp>
      <p:sp>
        <p:nvSpPr>
          <p:cNvPr id="6" name="CuadroTexto 5">
            <a:extLst>
              <a:ext uri="{FF2B5EF4-FFF2-40B4-BE49-F238E27FC236}">
                <a16:creationId xmlns:a16="http://schemas.microsoft.com/office/drawing/2014/main" id="{D51B097F-CF45-4E2E-F45A-C4B003083500}"/>
              </a:ext>
            </a:extLst>
          </p:cNvPr>
          <p:cNvSpPr txBox="1"/>
          <p:nvPr/>
        </p:nvSpPr>
        <p:spPr>
          <a:xfrm>
            <a:off x="1245786" y="5620440"/>
            <a:ext cx="7697755" cy="830997"/>
          </a:xfrm>
          <a:prstGeom prst="rect">
            <a:avLst/>
          </a:prstGeom>
          <a:noFill/>
        </p:spPr>
        <p:txBody>
          <a:bodyPr wrap="square">
            <a:spAutoFit/>
          </a:bodyPr>
          <a:lstStyle/>
          <a:p>
            <a:pPr algn="ctr"/>
            <a:r>
              <a:rPr lang="es-MX" sz="1600" dirty="0">
                <a:latin typeface="Montserrat Medium" panose="00000600000000000000" pitchFamily="2" charset="0"/>
              </a:rPr>
              <a:t>Visítanos en:</a:t>
            </a:r>
          </a:p>
          <a:p>
            <a:pPr algn="ctr"/>
            <a:r>
              <a:rPr lang="es-MX" sz="1600" u="sng" dirty="0">
                <a:latin typeface="Montserrat Medium" panose="00000600000000000000" pitchFamily="2" charset="0"/>
                <a:hlinkClick r:id="rId3"/>
              </a:rPr>
              <a:t>https://medicinainterna.net.pe/</a:t>
            </a:r>
            <a:endParaRPr lang="es-MX" sz="1600" u="sng" dirty="0">
              <a:latin typeface="Montserrat Medium" panose="00000600000000000000" pitchFamily="2" charset="0"/>
            </a:endParaRPr>
          </a:p>
          <a:p>
            <a:pPr algn="ctr"/>
            <a:r>
              <a:rPr lang="es-MX" sz="1600" dirty="0">
                <a:latin typeface="Montserrat Medium" panose="00000600000000000000" pitchFamily="2" charset="0"/>
              </a:rPr>
              <a:t>Av. José Pardo N° 138 – Of. 401 Miraflores. Lima – Perú </a:t>
            </a:r>
          </a:p>
        </p:txBody>
      </p:sp>
      <p:sp>
        <p:nvSpPr>
          <p:cNvPr id="2" name="CuadroTexto 1"/>
          <p:cNvSpPr txBox="1"/>
          <p:nvPr/>
        </p:nvSpPr>
        <p:spPr>
          <a:xfrm>
            <a:off x="3943477" y="2691908"/>
            <a:ext cx="3695693" cy="1015663"/>
          </a:xfrm>
          <a:prstGeom prst="rect">
            <a:avLst/>
          </a:prstGeom>
          <a:noFill/>
        </p:spPr>
        <p:txBody>
          <a:bodyPr wrap="square" rtlCol="0">
            <a:spAutoFit/>
          </a:bodyPr>
          <a:lstStyle/>
          <a:p>
            <a:r>
              <a:rPr lang="es-PE" sz="6000" b="1" i="1" dirty="0">
                <a:solidFill>
                  <a:schemeClr val="accent1">
                    <a:lumMod val="75000"/>
                  </a:schemeClr>
                </a:solidFill>
                <a:effectLst>
                  <a:outerShdw blurRad="38100" dist="38100" dir="2700000" algn="tl">
                    <a:srgbClr val="000000">
                      <a:alpha val="43137"/>
                    </a:srgbClr>
                  </a:outerShdw>
                </a:effectLst>
                <a:latin typeface="Montserrat Medium" panose="00000600000000000000" pitchFamily="2" charset="0"/>
              </a:rPr>
              <a:t>Gracias</a:t>
            </a:r>
            <a:endParaRPr lang="es-AR" sz="6000" b="1" i="1" dirty="0">
              <a:solidFill>
                <a:schemeClr val="accent1">
                  <a:lumMod val="75000"/>
                </a:schemeClr>
              </a:solidFill>
              <a:effectLst>
                <a:outerShdw blurRad="38100" dist="38100" dir="2700000" algn="tl">
                  <a:srgbClr val="000000">
                    <a:alpha val="43137"/>
                  </a:srgbClr>
                </a:outerShdw>
              </a:effectLst>
              <a:latin typeface="Montserrat Medium" panose="00000600000000000000" pitchFamily="2" charset="0"/>
            </a:endParaRPr>
          </a:p>
        </p:txBody>
      </p:sp>
    </p:spTree>
    <p:extLst>
      <p:ext uri="{BB962C8B-B14F-4D97-AF65-F5344CB8AC3E}">
        <p14:creationId xmlns:p14="http://schemas.microsoft.com/office/powerpoint/2010/main" val="350514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0" algn="ctr"/>
            <a:r>
              <a:rPr lang="es-PE" dirty="0">
                <a:solidFill>
                  <a:srgbClr val="E42C2A"/>
                </a:solidFill>
                <a:latin typeface="Verdana" panose="020B0604030504040204" pitchFamily="34" charset="0"/>
              </a:rPr>
              <a:t>Guía GOLD 2025</a:t>
            </a:r>
            <a:br>
              <a:rPr lang="es-PE" dirty="0">
                <a:solidFill>
                  <a:srgbClr val="E42C2A"/>
                </a:solidFill>
                <a:latin typeface="Verdana" panose="020B0604030504040204" pitchFamily="34" charset="0"/>
              </a:rPr>
            </a:br>
            <a:endParaRPr lang="es-PE" dirty="0"/>
          </a:p>
        </p:txBody>
      </p:sp>
      <p:sp>
        <p:nvSpPr>
          <p:cNvPr id="4" name="Rectangle 1"/>
          <p:cNvSpPr>
            <a:spLocks noGrp="1" noChangeArrowheads="1"/>
          </p:cNvSpPr>
          <p:nvPr>
            <p:ph idx="1"/>
          </p:nvPr>
        </p:nvSpPr>
        <p:spPr bwMode="auto">
          <a:xfrm>
            <a:off x="838200" y="1211309"/>
            <a:ext cx="9980054" cy="341632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457200" marR="0" lvl="1" indent="-457200" algn="just" defTabSz="914400" rtl="0" eaLnBrk="0" fontAlgn="base" latinLnBrk="0" hangingPunct="0">
              <a:lnSpc>
                <a:spcPct val="100000"/>
              </a:lnSpc>
              <a:spcBef>
                <a:spcPct val="0"/>
              </a:spcBef>
              <a:spcAft>
                <a:spcPct val="0"/>
              </a:spcAft>
              <a:buClrTx/>
              <a:buSzTx/>
              <a:buFontTx/>
              <a:buNone/>
              <a:tabLst/>
            </a:pPr>
            <a:r>
              <a:rPr kumimoji="0" lang="es-PE" sz="900" b="0" i="0" u="none" strike="noStrike" cap="none" normalizeH="0" baseline="0" dirty="0">
                <a:ln>
                  <a:noFill/>
                </a:ln>
                <a:solidFill>
                  <a:srgbClr val="6C757D"/>
                </a:solidFill>
                <a:effectLst/>
                <a:latin typeface="Verdana" panose="020B0604030504040204" pitchFamily="34" charset="0"/>
              </a:rPr>
              <a:t> </a:t>
            </a:r>
            <a:r>
              <a:rPr kumimoji="0" lang="es-PE" sz="1600" b="0" i="0" u="none" strike="noStrike" cap="none" normalizeH="0" baseline="0" dirty="0">
                <a:ln>
                  <a:noFill/>
                </a:ln>
                <a:solidFill>
                  <a:srgbClr val="6C757D"/>
                </a:solidFill>
                <a:effectLst/>
                <a:latin typeface="Verdana" panose="020B0604030504040204" pitchFamily="34" charset="0"/>
              </a:rPr>
              <a:t>Publicado: 05 Diciembre 2024</a:t>
            </a:r>
          </a:p>
          <a:p>
            <a:pPr marL="457200" marR="0" lvl="1" indent="-457200" algn="just" defTabSz="914400" rtl="0" eaLnBrk="0" fontAlgn="base" latinLnBrk="0" hangingPunct="0">
              <a:lnSpc>
                <a:spcPct val="100000"/>
              </a:lnSpc>
              <a:spcBef>
                <a:spcPct val="0"/>
              </a:spcBef>
              <a:spcAft>
                <a:spcPct val="0"/>
              </a:spcAft>
              <a:buClrTx/>
              <a:buSzTx/>
              <a:buFontTx/>
              <a:buNone/>
              <a:tabLst/>
            </a:pPr>
            <a:endParaRPr lang="es-PE" sz="1600" dirty="0">
              <a:solidFill>
                <a:srgbClr val="6C757D"/>
              </a:solidFill>
              <a:latin typeface="Verdana" panose="020B0604030504040204" pitchFamily="34" charset="0"/>
            </a:endParaRPr>
          </a:p>
          <a:p>
            <a:pPr marL="457200" marR="0" lvl="1" indent="-457200" algn="just" defTabSz="914400" rtl="0" eaLnBrk="0" fontAlgn="base" latinLnBrk="0" hangingPunct="0">
              <a:lnSpc>
                <a:spcPct val="100000"/>
              </a:lnSpc>
              <a:spcBef>
                <a:spcPct val="0"/>
              </a:spcBef>
              <a:spcAft>
                <a:spcPct val="0"/>
              </a:spcAft>
              <a:buClrTx/>
              <a:buSzTx/>
              <a:buFontTx/>
              <a:buNone/>
              <a:tabLst/>
            </a:pPr>
            <a:endParaRPr kumimoji="0" lang="es-PE" sz="1600" b="0" i="0" u="none" strike="noStrike" cap="none" normalizeH="0" baseline="0" dirty="0">
              <a:ln>
                <a:noFill/>
              </a:ln>
              <a:solidFill>
                <a:srgbClr val="6C757D"/>
              </a:solidFill>
              <a:effectLst/>
              <a:latin typeface="Verdana" panose="020B060403050404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PE" sz="2400" b="0" i="0" u="none" strike="noStrike" cap="none" normalizeH="0" baseline="0" dirty="0">
                <a:ln>
                  <a:noFill/>
                </a:ln>
                <a:solidFill>
                  <a:srgbClr val="666666"/>
                </a:solidFill>
                <a:effectLst/>
                <a:latin typeface="Verdana" panose="020B0604030504040204" pitchFamily="34" charset="0"/>
              </a:rPr>
              <a:t>La </a:t>
            </a:r>
            <a:r>
              <a:rPr kumimoji="0" lang="es-PE" sz="2400" b="0" i="1" u="none" strike="noStrike" cap="none" normalizeH="0" baseline="0" dirty="0">
                <a:ln>
                  <a:noFill/>
                </a:ln>
                <a:solidFill>
                  <a:srgbClr val="666666"/>
                </a:solidFill>
                <a:effectLst/>
                <a:latin typeface="Verdana" panose="020B0604030504040204" pitchFamily="34" charset="0"/>
              </a:rPr>
              <a:t>Global </a:t>
            </a:r>
            <a:r>
              <a:rPr kumimoji="0" lang="es-PE" sz="2400" b="0" i="1" u="none" strike="noStrike" cap="none" normalizeH="0" baseline="0" dirty="0" err="1">
                <a:ln>
                  <a:noFill/>
                </a:ln>
                <a:solidFill>
                  <a:srgbClr val="666666"/>
                </a:solidFill>
                <a:effectLst/>
                <a:latin typeface="Verdana" panose="020B0604030504040204" pitchFamily="34" charset="0"/>
              </a:rPr>
              <a:t>Initiative</a:t>
            </a:r>
            <a:r>
              <a:rPr kumimoji="0" lang="es-PE" sz="2400" b="0" i="1" u="none" strike="noStrike" cap="none" normalizeH="0" baseline="0" dirty="0">
                <a:ln>
                  <a:noFill/>
                </a:ln>
                <a:solidFill>
                  <a:srgbClr val="666666"/>
                </a:solidFill>
                <a:effectLst/>
                <a:latin typeface="Verdana" panose="020B0604030504040204" pitchFamily="34" charset="0"/>
              </a:rPr>
              <a:t> </a:t>
            </a:r>
            <a:r>
              <a:rPr kumimoji="0" lang="es-PE" sz="2400" b="0" i="1" u="none" strike="noStrike" cap="none" normalizeH="0" baseline="0" dirty="0" err="1">
                <a:ln>
                  <a:noFill/>
                </a:ln>
                <a:solidFill>
                  <a:srgbClr val="666666"/>
                </a:solidFill>
                <a:effectLst/>
                <a:latin typeface="Verdana" panose="020B0604030504040204" pitchFamily="34" charset="0"/>
              </a:rPr>
              <a:t>for</a:t>
            </a:r>
            <a:r>
              <a:rPr kumimoji="0" lang="es-PE" sz="2400" b="0" i="1" u="none" strike="noStrike" cap="none" normalizeH="0" baseline="0" dirty="0">
                <a:ln>
                  <a:noFill/>
                </a:ln>
                <a:solidFill>
                  <a:srgbClr val="666666"/>
                </a:solidFill>
                <a:effectLst/>
                <a:latin typeface="Verdana" panose="020B0604030504040204" pitchFamily="34" charset="0"/>
              </a:rPr>
              <a:t> </a:t>
            </a:r>
            <a:r>
              <a:rPr kumimoji="0" lang="es-PE" sz="2400" b="0" i="1" u="none" strike="noStrike" cap="none" normalizeH="0" baseline="0" dirty="0" err="1">
                <a:ln>
                  <a:noFill/>
                </a:ln>
                <a:solidFill>
                  <a:srgbClr val="666666"/>
                </a:solidFill>
                <a:effectLst/>
                <a:latin typeface="Verdana" panose="020B0604030504040204" pitchFamily="34" charset="0"/>
              </a:rPr>
              <a:t>Chronic</a:t>
            </a:r>
            <a:r>
              <a:rPr kumimoji="0" lang="es-PE" sz="2400" b="0" i="1" u="none" strike="noStrike" cap="none" normalizeH="0" baseline="0" dirty="0">
                <a:ln>
                  <a:noFill/>
                </a:ln>
                <a:solidFill>
                  <a:srgbClr val="666666"/>
                </a:solidFill>
                <a:effectLst/>
                <a:latin typeface="Verdana" panose="020B0604030504040204" pitchFamily="34" charset="0"/>
              </a:rPr>
              <a:t> </a:t>
            </a:r>
            <a:r>
              <a:rPr kumimoji="0" lang="es-PE" sz="2400" b="0" i="1" u="none" strike="noStrike" cap="none" normalizeH="0" baseline="0" dirty="0" err="1">
                <a:ln>
                  <a:noFill/>
                </a:ln>
                <a:solidFill>
                  <a:srgbClr val="666666"/>
                </a:solidFill>
                <a:effectLst/>
                <a:latin typeface="Verdana" panose="020B0604030504040204" pitchFamily="34" charset="0"/>
              </a:rPr>
              <a:t>Obstructive</a:t>
            </a:r>
            <a:r>
              <a:rPr kumimoji="0" lang="es-PE" sz="2400" b="0" i="1" u="none" strike="noStrike" cap="none" normalizeH="0" baseline="0" dirty="0">
                <a:ln>
                  <a:noFill/>
                </a:ln>
                <a:solidFill>
                  <a:srgbClr val="666666"/>
                </a:solidFill>
                <a:effectLst/>
                <a:latin typeface="Verdana" panose="020B0604030504040204" pitchFamily="34" charset="0"/>
              </a:rPr>
              <a:t> </a:t>
            </a:r>
            <a:r>
              <a:rPr kumimoji="0" lang="es-PE" sz="2400" b="0" i="1" u="none" strike="noStrike" cap="none" normalizeH="0" baseline="0" dirty="0" err="1">
                <a:ln>
                  <a:noFill/>
                </a:ln>
                <a:solidFill>
                  <a:srgbClr val="666666"/>
                </a:solidFill>
                <a:effectLst/>
                <a:latin typeface="Verdana" panose="020B0604030504040204" pitchFamily="34" charset="0"/>
              </a:rPr>
              <a:t>Lung</a:t>
            </a:r>
            <a:r>
              <a:rPr kumimoji="0" lang="es-PE" sz="2400" b="0" i="1" u="none" strike="noStrike" cap="none" normalizeH="0" baseline="0" dirty="0">
                <a:ln>
                  <a:noFill/>
                </a:ln>
                <a:solidFill>
                  <a:srgbClr val="666666"/>
                </a:solidFill>
                <a:effectLst/>
                <a:latin typeface="Verdana" panose="020B0604030504040204" pitchFamily="34" charset="0"/>
              </a:rPr>
              <a:t> </a:t>
            </a:r>
            <a:r>
              <a:rPr kumimoji="0" lang="es-PE" sz="2400" b="0" i="1" u="none" strike="noStrike" cap="none" normalizeH="0" baseline="0" dirty="0" err="1">
                <a:ln>
                  <a:noFill/>
                </a:ln>
                <a:solidFill>
                  <a:srgbClr val="666666"/>
                </a:solidFill>
                <a:effectLst/>
                <a:latin typeface="Verdana" panose="020B0604030504040204" pitchFamily="34" charset="0"/>
              </a:rPr>
              <a:t>Disease</a:t>
            </a:r>
            <a:r>
              <a:rPr kumimoji="0" lang="es-PE" sz="2400" b="0" i="1" u="none" strike="noStrike" cap="none" normalizeH="0" baseline="0" dirty="0">
                <a:ln>
                  <a:noFill/>
                </a:ln>
                <a:solidFill>
                  <a:srgbClr val="666666"/>
                </a:solidFill>
                <a:effectLst/>
                <a:latin typeface="Verdana" panose="020B0604030504040204" pitchFamily="34" charset="0"/>
              </a:rPr>
              <a:t> </a:t>
            </a:r>
            <a:r>
              <a:rPr kumimoji="0" lang="es-PE" sz="2400" b="0" i="0" u="none" strike="noStrike" cap="none" normalizeH="0" baseline="0" dirty="0">
                <a:ln>
                  <a:noFill/>
                </a:ln>
                <a:solidFill>
                  <a:srgbClr val="666666"/>
                </a:solidFill>
                <a:effectLst/>
                <a:latin typeface="Verdana" panose="020B0604030504040204" pitchFamily="34" charset="0"/>
              </a:rPr>
              <a:t>(GOLD) ha publicado la guía GOLD 2025 , que actualiza la versión del 2024. Contiene los puntos clave,</a:t>
            </a:r>
            <a:r>
              <a:rPr kumimoji="0" lang="es-PE" sz="2400" b="0" i="0" u="none" strike="noStrike" cap="none" normalizeH="0" dirty="0">
                <a:ln>
                  <a:noFill/>
                </a:ln>
                <a:solidFill>
                  <a:srgbClr val="666666"/>
                </a:solidFill>
                <a:effectLst/>
                <a:latin typeface="Verdana" panose="020B0604030504040204" pitchFamily="34" charset="0"/>
              </a:rPr>
              <a:t> </a:t>
            </a:r>
            <a:r>
              <a:rPr kumimoji="0" lang="es-PE" sz="2400" b="0" i="0" u="none" strike="noStrike" cap="none" normalizeH="0" baseline="0" dirty="0">
                <a:ln>
                  <a:noFill/>
                </a:ln>
                <a:solidFill>
                  <a:srgbClr val="666666"/>
                </a:solidFill>
                <a:effectLst/>
                <a:latin typeface="Verdana" panose="020B0604030504040204" pitchFamily="34" charset="0"/>
              </a:rPr>
              <a:t>así como una presentación que resume los objetivos y las recomendaciones.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PE" sz="2400" b="0" i="0" u="none" strike="noStrike" cap="none" normalizeH="0" baseline="0" dirty="0">
              <a:ln>
                <a:noFill/>
              </a:ln>
              <a:solidFill>
                <a:srgbClr val="666666"/>
              </a:solidFill>
              <a:effectLst/>
              <a:latin typeface="Verdana" panose="020B060403050404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PE" sz="2400" b="0" i="0" u="none" strike="noStrike" cap="none" normalizeH="0" baseline="0" dirty="0">
                <a:ln>
                  <a:noFill/>
                </a:ln>
                <a:solidFill>
                  <a:srgbClr val="666666"/>
                </a:solidFill>
                <a:effectLst/>
                <a:latin typeface="Verdana" panose="020B0604030504040204" pitchFamily="34" charset="0"/>
              </a:rPr>
              <a:t>Esta versión, incorpora nuevos tratamientos como </a:t>
            </a:r>
            <a:r>
              <a:rPr kumimoji="0" lang="es-PE" sz="2400" b="0" i="0" u="none" strike="noStrike" cap="none" normalizeH="0" baseline="0" dirty="0" err="1">
                <a:ln>
                  <a:noFill/>
                </a:ln>
                <a:solidFill>
                  <a:srgbClr val="666666"/>
                </a:solidFill>
                <a:effectLst/>
                <a:latin typeface="Verdana" panose="020B0604030504040204" pitchFamily="34" charset="0"/>
              </a:rPr>
              <a:t>ensifentrine</a:t>
            </a:r>
            <a:r>
              <a:rPr kumimoji="0" lang="es-PE" sz="2400" b="0" i="0" u="none" strike="noStrike" cap="none" normalizeH="0" baseline="0" dirty="0">
                <a:ln>
                  <a:noFill/>
                </a:ln>
                <a:solidFill>
                  <a:srgbClr val="666666"/>
                </a:solidFill>
                <a:effectLst/>
                <a:latin typeface="Verdana" panose="020B0604030504040204" pitchFamily="34" charset="0"/>
              </a:rPr>
              <a:t> y </a:t>
            </a:r>
            <a:r>
              <a:rPr kumimoji="0" lang="es-PE" sz="2400" b="0" i="0" u="none" strike="noStrike" cap="none" normalizeH="0" baseline="0" dirty="0" err="1">
                <a:ln>
                  <a:noFill/>
                </a:ln>
                <a:solidFill>
                  <a:srgbClr val="666666"/>
                </a:solidFill>
                <a:effectLst/>
                <a:latin typeface="Verdana" panose="020B0604030504040204" pitchFamily="34" charset="0"/>
              </a:rPr>
              <a:t>dupilumab</a:t>
            </a:r>
            <a:r>
              <a:rPr kumimoji="0" lang="es-PE" sz="2400" b="0" i="0" u="none" strike="noStrike" cap="none" normalizeH="0" baseline="0" dirty="0">
                <a:ln>
                  <a:noFill/>
                </a:ln>
                <a:solidFill>
                  <a:srgbClr val="666666"/>
                </a:solidFill>
                <a:effectLst/>
                <a:latin typeface="Verdana" panose="020B0604030504040204" pitchFamily="34" charset="0"/>
              </a:rPr>
              <a:t> y elimina la sección dedicada a COVID-19 y EPOC. </a:t>
            </a:r>
            <a:endParaRPr kumimoji="0" lang="es-PE" sz="24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24231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ES" sz="3600" b="1" dirty="0">
                <a:latin typeface="Verdana" panose="020B0604030504040204" pitchFamily="34" charset="0"/>
                <a:ea typeface="Verdana" panose="020B0604030504040204" pitchFamily="34" charset="0"/>
                <a:cs typeface="Verdana" panose="020B0604030504040204" pitchFamily="34" charset="0"/>
              </a:rPr>
              <a:t>Definición de EPOC</a:t>
            </a:r>
            <a:endParaRPr lang="en-US" sz="3600" b="1" dirty="0">
              <a:latin typeface="Verdana" panose="020B0604030504040204" pitchFamily="34" charset="0"/>
              <a:ea typeface="Verdana" panose="020B0604030504040204" pitchFamily="34" charset="0"/>
              <a:cs typeface="Verdana" panose="020B0604030504040204" pitchFamily="34" charset="0"/>
            </a:endParaRPr>
          </a:p>
        </p:txBody>
      </p:sp>
      <p:sp>
        <p:nvSpPr>
          <p:cNvPr id="3" name="Marcador de contenido 2"/>
          <p:cNvSpPr>
            <a:spLocks noGrp="1"/>
          </p:cNvSpPr>
          <p:nvPr>
            <p:ph idx="1"/>
          </p:nvPr>
        </p:nvSpPr>
        <p:spPr/>
        <p:txBody>
          <a:bodyPr/>
          <a:lstStyle/>
          <a:p>
            <a:pPr algn="just"/>
            <a:r>
              <a:rPr lang="es-ES" dirty="0"/>
              <a:t>Condición pulmonar heterogénea caracterizada por síntomas  respiratorios crónicos (disnea, tos y producción de esputo) debido a anormalidades de la vía aérea (bronquitis y bronquiolitis) y/o de los alveolos (enfisema) causando obstrucción al flujo.</a:t>
            </a:r>
          </a:p>
          <a:p>
            <a:pPr algn="just"/>
            <a:r>
              <a:rPr lang="es-ES" dirty="0"/>
              <a:t>Es una de las 3 principales causas de muerte a nivel mundial</a:t>
            </a:r>
          </a:p>
          <a:p>
            <a:pPr algn="just"/>
            <a:r>
              <a:rPr lang="es-ES" dirty="0"/>
              <a:t>Es una enfermedad común prevenible y tratable que suele ser mal </a:t>
            </a:r>
            <a:r>
              <a:rPr lang="es-ES" dirty="0" err="1"/>
              <a:t>diagnósticada</a:t>
            </a:r>
            <a:r>
              <a:rPr lang="es-ES" dirty="0"/>
              <a:t> o diagnosticada de forma </a:t>
            </a:r>
            <a:r>
              <a:rPr lang="es-ES" dirty="0" err="1"/>
              <a:t>tar.día</a:t>
            </a:r>
            <a:endParaRPr lang="en-US" dirty="0"/>
          </a:p>
        </p:txBody>
      </p:sp>
    </p:spTree>
    <p:extLst>
      <p:ext uri="{BB962C8B-B14F-4D97-AF65-F5344CB8AC3E}">
        <p14:creationId xmlns:p14="http://schemas.microsoft.com/office/powerpoint/2010/main" val="1832638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ES" sz="3600" b="1" dirty="0">
                <a:latin typeface="Verdana" panose="020B0604030504040204" pitchFamily="34" charset="0"/>
                <a:ea typeface="Verdana" panose="020B0604030504040204" pitchFamily="34" charset="0"/>
                <a:cs typeface="Verdana" panose="020B0604030504040204" pitchFamily="34" charset="0"/>
              </a:rPr>
              <a:t>Epidemiología</a:t>
            </a:r>
            <a:endParaRPr lang="en-US" sz="3600" b="1" dirty="0">
              <a:latin typeface="Verdana" panose="020B0604030504040204" pitchFamily="34" charset="0"/>
              <a:ea typeface="Verdana" panose="020B0604030504040204" pitchFamily="34" charset="0"/>
              <a:cs typeface="Verdana" panose="020B0604030504040204" pitchFamily="34" charset="0"/>
            </a:endParaRPr>
          </a:p>
        </p:txBody>
      </p:sp>
      <p:sp>
        <p:nvSpPr>
          <p:cNvPr id="3" name="Marcador de contenido 2"/>
          <p:cNvSpPr>
            <a:spLocks noGrp="1"/>
          </p:cNvSpPr>
          <p:nvPr>
            <p:ph idx="1"/>
          </p:nvPr>
        </p:nvSpPr>
        <p:spPr/>
        <p:txBody>
          <a:bodyPr/>
          <a:lstStyle/>
          <a:p>
            <a:pPr algn="just"/>
            <a:r>
              <a:rPr lang="es-ES" dirty="0"/>
              <a:t>Es una causa importante de morbimortalidad que es cada vez mas prevalente.</a:t>
            </a:r>
          </a:p>
          <a:p>
            <a:pPr algn="just"/>
            <a:r>
              <a:rPr lang="es-ES" dirty="0"/>
              <a:t>Se estima prevalencia mundial cercana al 10.3%, generando mas de 3 millones de muertes anuales</a:t>
            </a:r>
            <a:endParaRPr lang="en-US" dirty="0"/>
          </a:p>
          <a:p>
            <a:pPr algn="just"/>
            <a:r>
              <a:rPr lang="es-ES" dirty="0"/>
              <a:t>No es </a:t>
            </a:r>
            <a:r>
              <a:rPr lang="es-ES" dirty="0" err="1"/>
              <a:t>facil</a:t>
            </a:r>
            <a:r>
              <a:rPr lang="es-ES" dirty="0"/>
              <a:t> establecer datos dado  la diferencia en los criterios diagnostico y un claro </a:t>
            </a:r>
            <a:r>
              <a:rPr lang="es-ES" dirty="0" err="1"/>
              <a:t>subdiagnostico</a:t>
            </a:r>
            <a:endParaRPr lang="es-ES" dirty="0"/>
          </a:p>
          <a:p>
            <a:pPr algn="just"/>
            <a:r>
              <a:rPr lang="es-ES" dirty="0"/>
              <a:t>Se espera  aumento del 23% para el 2050 (600 millones en el mundo). aumento en incidencia en mujeres y </a:t>
            </a:r>
            <a:r>
              <a:rPr lang="es-ES" dirty="0" err="1"/>
              <a:t>dismunucion</a:t>
            </a:r>
            <a:r>
              <a:rPr lang="es-ES" dirty="0"/>
              <a:t> en varones.</a:t>
            </a:r>
          </a:p>
        </p:txBody>
      </p:sp>
    </p:spTree>
    <p:extLst>
      <p:ext uri="{BB962C8B-B14F-4D97-AF65-F5344CB8AC3E}">
        <p14:creationId xmlns:p14="http://schemas.microsoft.com/office/powerpoint/2010/main" val="3989582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PE" sz="3600" b="1" dirty="0">
                <a:latin typeface="Verdana" panose="020B0604030504040204" pitchFamily="34" charset="0"/>
              </a:rPr>
              <a:t>Qué modificaciones presenta ?</a:t>
            </a:r>
            <a:endParaRPr lang="es-PE" sz="3600" b="1" dirty="0"/>
          </a:p>
        </p:txBody>
      </p:sp>
      <p:sp>
        <p:nvSpPr>
          <p:cNvPr id="3" name="Marcador de contenido 2"/>
          <p:cNvSpPr>
            <a:spLocks noGrp="1"/>
          </p:cNvSpPr>
          <p:nvPr>
            <p:ph idx="1"/>
          </p:nvPr>
        </p:nvSpPr>
        <p:spPr/>
        <p:txBody>
          <a:bodyPr>
            <a:normAutofit fontScale="92500" lnSpcReduction="10000"/>
          </a:bodyPr>
          <a:lstStyle/>
          <a:p>
            <a:pPr algn="just"/>
            <a:r>
              <a:rPr lang="es-PE" dirty="0"/>
              <a:t>Se ha añadido información sobre la </a:t>
            </a:r>
            <a:r>
              <a:rPr lang="es-PE" dirty="0" err="1"/>
              <a:t>espirometría</a:t>
            </a:r>
            <a:r>
              <a:rPr lang="es-PE" dirty="0"/>
              <a:t> como marcador de salud global dentro del apartado de trayectorias de la función pulmonar (desarrollo y envejecimiento).</a:t>
            </a:r>
          </a:p>
          <a:p>
            <a:pPr algn="just"/>
            <a:r>
              <a:rPr lang="es-PE" dirty="0"/>
              <a:t>En la sección dedicada a la </a:t>
            </a:r>
            <a:r>
              <a:rPr lang="es-PE" dirty="0" err="1"/>
              <a:t>espirometría</a:t>
            </a:r>
            <a:r>
              <a:rPr lang="es-PE" dirty="0"/>
              <a:t>, se han añadido aclaraciones sobre los valores LIN (Límite Inferior de Normalidad), valores de referencia,          z-score y una gráfica sobre la </a:t>
            </a:r>
            <a:r>
              <a:rPr lang="es-PE" dirty="0" err="1"/>
              <a:t>espirometría</a:t>
            </a:r>
            <a:r>
              <a:rPr lang="es-PE" dirty="0"/>
              <a:t> pre y post tratamiento broncodilatador.</a:t>
            </a:r>
          </a:p>
          <a:p>
            <a:pPr algn="just"/>
            <a:r>
              <a:rPr lang="es-PE" dirty="0"/>
              <a:t>La sección de la tomografía se ha actualizado incluyendo información sobre el enfisema, nódulos pulmonares y comorbilidades relacionadas con las vías respiratorias y la EPOC.</a:t>
            </a:r>
          </a:p>
          <a:p>
            <a:pPr algn="just"/>
            <a:r>
              <a:rPr lang="es-PE" dirty="0"/>
              <a:t>Se han actualizado las recomendaciones sobre vacunación según la guía del </a:t>
            </a:r>
            <a:r>
              <a:rPr lang="es-PE" i="1" dirty="0"/>
              <a:t>US Centers </a:t>
            </a:r>
            <a:r>
              <a:rPr lang="es-PE" i="1" dirty="0" err="1"/>
              <a:t>for</a:t>
            </a:r>
            <a:r>
              <a:rPr lang="es-PE" i="1" dirty="0"/>
              <a:t> </a:t>
            </a:r>
            <a:r>
              <a:rPr lang="es-PE" i="1" dirty="0" err="1"/>
              <a:t>Disease</a:t>
            </a:r>
            <a:r>
              <a:rPr lang="es-PE" i="1" dirty="0"/>
              <a:t> Control (CDC).</a:t>
            </a:r>
            <a:endParaRPr lang="es-PE" dirty="0"/>
          </a:p>
          <a:p>
            <a:endParaRPr lang="es-PE" dirty="0"/>
          </a:p>
        </p:txBody>
      </p:sp>
    </p:spTree>
    <p:extLst>
      <p:ext uri="{BB962C8B-B14F-4D97-AF65-F5344CB8AC3E}">
        <p14:creationId xmlns:p14="http://schemas.microsoft.com/office/powerpoint/2010/main" val="3862679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PE" sz="3600" b="1" dirty="0">
                <a:latin typeface="Verdana" panose="020B0604030504040204" pitchFamily="34" charset="0"/>
                <a:ea typeface="Verdana" panose="020B0604030504040204" pitchFamily="34" charset="0"/>
                <a:cs typeface="Verdana" panose="020B0604030504040204" pitchFamily="34" charset="0"/>
              </a:rPr>
              <a:t>Tratamiento farmacológico</a:t>
            </a:r>
            <a:endParaRPr lang="es-PE" sz="3600" dirty="0">
              <a:latin typeface="Verdana" panose="020B0604030504040204" pitchFamily="34" charset="0"/>
              <a:ea typeface="Verdana" panose="020B0604030504040204" pitchFamily="34" charset="0"/>
              <a:cs typeface="Verdana" panose="020B0604030504040204" pitchFamily="34" charset="0"/>
            </a:endParaRPr>
          </a:p>
        </p:txBody>
      </p:sp>
      <p:sp>
        <p:nvSpPr>
          <p:cNvPr id="3" name="Marcador de contenido 2"/>
          <p:cNvSpPr>
            <a:spLocks noGrp="1"/>
          </p:cNvSpPr>
          <p:nvPr>
            <p:ph idx="1"/>
          </p:nvPr>
        </p:nvSpPr>
        <p:spPr/>
        <p:txBody>
          <a:bodyPr>
            <a:normAutofit/>
          </a:bodyPr>
          <a:lstStyle/>
          <a:p>
            <a:pPr marL="914400" lvl="2" indent="0">
              <a:buNone/>
            </a:pPr>
            <a:endParaRPr lang="es-PE" dirty="0"/>
          </a:p>
          <a:p>
            <a:pPr algn="just"/>
            <a:r>
              <a:rPr lang="es-PE" sz="2400" dirty="0"/>
              <a:t>Se ha revisado la retirada de </a:t>
            </a:r>
            <a:r>
              <a:rPr lang="es-PE" sz="2400" b="1" dirty="0"/>
              <a:t>CI</a:t>
            </a:r>
            <a:r>
              <a:rPr lang="es-PE" sz="2400" dirty="0"/>
              <a:t> (</a:t>
            </a:r>
            <a:r>
              <a:rPr lang="es-PE" sz="2400" dirty="0" err="1"/>
              <a:t>corticoesteroides</a:t>
            </a:r>
            <a:r>
              <a:rPr lang="es-PE" sz="2400" dirty="0"/>
              <a:t> inhalados), y se ha añadido un algoritmo de tratamiento en la sección pacientes en tratamiento con </a:t>
            </a:r>
            <a:r>
              <a:rPr lang="es-PE" sz="2400" b="1" dirty="0"/>
              <a:t>LABA </a:t>
            </a:r>
            <a:r>
              <a:rPr lang="es-PE" sz="2400" dirty="0"/>
              <a:t>(agonista beta de acción prolongada)</a:t>
            </a:r>
            <a:r>
              <a:rPr lang="es-PE" sz="2400" b="1" dirty="0"/>
              <a:t> + CI</a:t>
            </a:r>
            <a:r>
              <a:rPr lang="es-PE" sz="2400" dirty="0"/>
              <a:t>.</a:t>
            </a:r>
          </a:p>
          <a:p>
            <a:pPr algn="just"/>
            <a:r>
              <a:rPr lang="es-PE" sz="2400" dirty="0"/>
              <a:t>Se incorpora el tratamiento con los fármacos </a:t>
            </a:r>
            <a:r>
              <a:rPr lang="es-PE" sz="2400" b="1" dirty="0" err="1"/>
              <a:t>ensifentrina</a:t>
            </a:r>
            <a:r>
              <a:rPr lang="es-PE" sz="2400" dirty="0"/>
              <a:t> y </a:t>
            </a:r>
            <a:r>
              <a:rPr lang="es-PE" sz="2400" b="1" dirty="0" err="1"/>
              <a:t>dupilumab</a:t>
            </a:r>
            <a:r>
              <a:rPr lang="es-PE" sz="2400" dirty="0"/>
              <a:t>, y las modificaciones correspondientes en los algoritmos y figuras, en las secciones sobre:</a:t>
            </a:r>
          </a:p>
          <a:p>
            <a:pPr lvl="1" algn="just"/>
            <a:r>
              <a:rPr lang="es-PE" dirty="0"/>
              <a:t>Tratamiento farmacológico de la EPOC.</a:t>
            </a:r>
          </a:p>
          <a:p>
            <a:pPr lvl="1" algn="just"/>
            <a:r>
              <a:rPr lang="es-PE" dirty="0"/>
              <a:t>Inhibidores de la </a:t>
            </a:r>
            <a:r>
              <a:rPr lang="es-PE" dirty="0" err="1"/>
              <a:t>fosfodiesterasa</a:t>
            </a:r>
            <a:r>
              <a:rPr lang="es-PE" dirty="0"/>
              <a:t> 3 y 4</a:t>
            </a:r>
          </a:p>
          <a:p>
            <a:pPr lvl="1" algn="just"/>
            <a:r>
              <a:rPr lang="es-PE" dirty="0"/>
              <a:t>Otros fármacos con el potencial de reducir exacerbaciones.</a:t>
            </a:r>
          </a:p>
          <a:p>
            <a:pPr algn="just"/>
            <a:endParaRPr lang="es-PE" sz="2400" dirty="0"/>
          </a:p>
        </p:txBody>
      </p:sp>
    </p:spTree>
    <p:extLst>
      <p:ext uri="{BB962C8B-B14F-4D97-AF65-F5344CB8AC3E}">
        <p14:creationId xmlns:p14="http://schemas.microsoft.com/office/powerpoint/2010/main" val="3339898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PE" sz="3600" b="1" dirty="0">
                <a:latin typeface="Verdana" panose="020B0604030504040204" pitchFamily="34" charset="0"/>
                <a:ea typeface="Verdana" panose="020B0604030504040204" pitchFamily="34" charset="0"/>
                <a:cs typeface="Verdana" panose="020B0604030504040204" pitchFamily="34" charset="0"/>
              </a:rPr>
              <a:t>Nuevas Secciones</a:t>
            </a:r>
            <a:br>
              <a:rPr lang="es-PE" dirty="0"/>
            </a:br>
            <a:endParaRPr lang="es-PE" dirty="0"/>
          </a:p>
        </p:txBody>
      </p:sp>
      <p:sp>
        <p:nvSpPr>
          <p:cNvPr id="3" name="Marcador de contenido 2"/>
          <p:cNvSpPr>
            <a:spLocks noGrp="1"/>
          </p:cNvSpPr>
          <p:nvPr>
            <p:ph idx="1"/>
          </p:nvPr>
        </p:nvSpPr>
        <p:spPr/>
        <p:txBody>
          <a:bodyPr>
            <a:normAutofit/>
          </a:bodyPr>
          <a:lstStyle/>
          <a:p>
            <a:pPr algn="just"/>
            <a:r>
              <a:rPr lang="es-PE" dirty="0" err="1"/>
              <a:t>Disbiosis</a:t>
            </a:r>
            <a:r>
              <a:rPr lang="es-PE" dirty="0"/>
              <a:t>.</a:t>
            </a:r>
          </a:p>
          <a:p>
            <a:pPr algn="just"/>
            <a:r>
              <a:rPr lang="es-PE" dirty="0"/>
              <a:t>Hipertensión pulmonar, incluida en el capítulo de EPOC y comorbilidades, donde se incorpora una gráfica sobre el tratamiento de los síntomas de la hipertensión pulmonar en paciente con EPOC.</a:t>
            </a:r>
          </a:p>
          <a:p>
            <a:pPr algn="just"/>
            <a:r>
              <a:rPr lang="es-PE" dirty="0"/>
              <a:t>Riesgo cardiovascular en EPOC estable y en las exacerbaciones agudas, con recomendaciones de tratamiento.</a:t>
            </a:r>
          </a:p>
          <a:p>
            <a:pPr algn="just"/>
            <a:r>
              <a:rPr lang="es-PE" dirty="0"/>
              <a:t>Cambio climático y EPOC, y la influencia en los ingresos hospitalarios y exacerbaciones en pacientes con EPOC.</a:t>
            </a:r>
          </a:p>
          <a:p>
            <a:endParaRPr lang="es-PE" dirty="0"/>
          </a:p>
        </p:txBody>
      </p:sp>
    </p:spTree>
    <p:extLst>
      <p:ext uri="{BB962C8B-B14F-4D97-AF65-F5344CB8AC3E}">
        <p14:creationId xmlns:p14="http://schemas.microsoft.com/office/powerpoint/2010/main" val="160932165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1148</TotalTime>
  <Words>1112</Words>
  <Application>Microsoft Office PowerPoint</Application>
  <PresentationFormat>Panorámica</PresentationFormat>
  <Paragraphs>148</Paragraphs>
  <Slides>35</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35</vt:i4>
      </vt:variant>
    </vt:vector>
  </HeadingPairs>
  <TitlesOfParts>
    <vt:vector size="43" baseType="lpstr">
      <vt:lpstr>Arial</vt:lpstr>
      <vt:lpstr>Calibri</vt:lpstr>
      <vt:lpstr>Calibri Light</vt:lpstr>
      <vt:lpstr>Impact</vt:lpstr>
      <vt:lpstr>Montserrat ExtraBold</vt:lpstr>
      <vt:lpstr>Montserrat Medium</vt:lpstr>
      <vt:lpstr>Verdana</vt:lpstr>
      <vt:lpstr>Tema de Office</vt:lpstr>
      <vt:lpstr>Presentación de PowerPoint</vt:lpstr>
      <vt:lpstr>Contenido de la presentación</vt:lpstr>
      <vt:lpstr>Presentación de PowerPoint</vt:lpstr>
      <vt:lpstr>Guía GOLD 2025 </vt:lpstr>
      <vt:lpstr>Definición de EPOC</vt:lpstr>
      <vt:lpstr>Epidemiología</vt:lpstr>
      <vt:lpstr>Qué modificaciones presenta ?</vt:lpstr>
      <vt:lpstr>Tratamiento farmacológico</vt:lpstr>
      <vt:lpstr>Nuevas Secciones </vt:lpstr>
      <vt:lpstr>Patogenia</vt:lpstr>
      <vt:lpstr>FEV1 trajectories over the life course</vt:lpstr>
      <vt:lpstr>Fisiopatología</vt:lpstr>
      <vt:lpstr>Fisiopatología</vt:lpstr>
      <vt:lpstr>Historia Natural</vt:lpstr>
      <vt:lpstr>Clinical indicators for considering a diagnosis of COPD</vt:lpstr>
      <vt:lpstr>Other causes of chronic cough</vt:lpstr>
      <vt:lpstr>Abordaje Diagnóstico</vt:lpstr>
      <vt:lpstr>Spirometry normal trace and airflow obstruction</vt:lpstr>
      <vt:lpstr>Riesgo cardiovascular</vt:lpstr>
      <vt:lpstr>Clasificación </vt:lpstr>
      <vt:lpstr>Pre- and Post- Bronchodilator Spirometry</vt:lpstr>
      <vt:lpstr>GOLD ABE assessment tool</vt:lpstr>
      <vt:lpstr>Management of COPD</vt:lpstr>
      <vt:lpstr>Initial pharmacological treatment</vt:lpstr>
      <vt:lpstr>Management of patients currently on LABA plus ICS</vt:lpstr>
      <vt:lpstr>Surgical and interventional therapies in advanced emphysema</vt:lpstr>
      <vt:lpstr>Interventions that reduce the frequency of COPD exacerbations</vt:lpstr>
      <vt:lpstr>Presentación de PowerPoint</vt:lpstr>
      <vt:lpstr>Presentación de PowerPoint</vt:lpstr>
      <vt:lpstr>Presentación de PowerPoint</vt:lpstr>
      <vt:lpstr>Presentación de PowerPoint</vt:lpstr>
      <vt:lpstr>Presentación de PowerPoint</vt:lpstr>
      <vt:lpstr>Treatable traits in pulmonary hypertension-COPD (PH-COPD) and suggested management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Windows</dc:creator>
  <cp:lastModifiedBy>David Urquizo</cp:lastModifiedBy>
  <cp:revision>38</cp:revision>
  <dcterms:created xsi:type="dcterms:W3CDTF">2024-10-16T23:09:06Z</dcterms:created>
  <dcterms:modified xsi:type="dcterms:W3CDTF">2025-03-26T03:37:25Z</dcterms:modified>
</cp:coreProperties>
</file>