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78" r:id="rId3"/>
    <p:sldMasterId id="2147483681" r:id="rId4"/>
  </p:sldMasterIdLst>
  <p:notesMasterIdLst>
    <p:notesMasterId r:id="rId32"/>
  </p:notesMasterIdLst>
  <p:sldIdLst>
    <p:sldId id="256" r:id="rId5"/>
    <p:sldId id="1201" r:id="rId6"/>
    <p:sldId id="1204" r:id="rId7"/>
    <p:sldId id="1184" r:id="rId8"/>
    <p:sldId id="1187" r:id="rId9"/>
    <p:sldId id="1202" r:id="rId10"/>
    <p:sldId id="269" r:id="rId11"/>
    <p:sldId id="1196" r:id="rId12"/>
    <p:sldId id="271" r:id="rId13"/>
    <p:sldId id="1197" r:id="rId14"/>
    <p:sldId id="273" r:id="rId15"/>
    <p:sldId id="1205" r:id="rId16"/>
    <p:sldId id="1206" r:id="rId17"/>
    <p:sldId id="1208" r:id="rId18"/>
    <p:sldId id="1209" r:id="rId19"/>
    <p:sldId id="1189" r:id="rId20"/>
    <p:sldId id="1190" r:id="rId21"/>
    <p:sldId id="1193" r:id="rId22"/>
    <p:sldId id="1194" r:id="rId23"/>
    <p:sldId id="1199" r:id="rId24"/>
    <p:sldId id="1210" r:id="rId25"/>
    <p:sldId id="1211" r:id="rId26"/>
    <p:sldId id="1212" r:id="rId27"/>
    <p:sldId id="1213" r:id="rId28"/>
    <p:sldId id="1182" r:id="rId29"/>
    <p:sldId id="257" r:id="rId30"/>
    <p:sldId id="1214" r:id="rId31"/>
  </p:sldIdLst>
  <p:sldSz cx="12192000" cy="6858000"/>
  <p:notesSz cx="6858000" cy="9144000"/>
  <p:embeddedFontLs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Bahnschrift Light" panose="020B0502040204020203" pitchFamily="34" charset="0"/>
      <p:regular r:id="rId37"/>
    </p:embeddedFont>
    <p:embeddedFont>
      <p:font typeface="Calisto MT" panose="02040603050505030304" pitchFamily="18" charset="0"/>
      <p:regular r:id="rId38"/>
      <p:bold r:id="rId39"/>
      <p:italic r:id="rId40"/>
      <p:boldItalic r:id="rId41"/>
    </p:embeddedFont>
    <p:embeddedFont>
      <p:font typeface="Perpetua Titling MT" panose="02020502060505020804" pitchFamily="18" charset="0"/>
      <p:regular r:id="rId42"/>
      <p:bold r:id="rId43"/>
    </p:embeddedFont>
    <p:embeddedFont>
      <p:font typeface="Quattrocento Sans" panose="020B0502050000020003" pitchFamily="34" charset="0"/>
      <p:regular r:id="rId44"/>
      <p:bold r:id="rId45"/>
      <p:italic r:id="rId46"/>
      <p:boldItalic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  <p:embeddedFont>
      <p:font typeface="Roboto Condensed Light" panose="02000000000000000000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gtHNjmBM5BFcegzLMkyhBdFFof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C8583F-AB57-4D7C-A56A-0964FDFB1D43}">
  <a:tblStyle styleId="{DDC8583F-AB57-4D7C-A56A-0964FDFB1D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BBDC86-B9DC-4952-8152-C5BF04FBBD9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" Type="http://schemas.openxmlformats.org/officeDocument/2006/relationships/slide" Target="slides/slide1.xml"/><Relationship Id="rId82" Type="http://customschemas.google.com/relationships/presentationmetadata" Target="metadata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FF4D-A5CE-4604-B13F-9BD44523DB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15B3930-A4CA-4732-951E-05D798347593}">
      <dgm:prSet phldrT="[Text]"/>
      <dgm:spPr>
        <a:xfrm>
          <a:off x="0" y="514732"/>
          <a:ext cx="2409715" cy="144582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Retardo en el vaciamiento gástrico</a:t>
          </a:r>
        </a:p>
      </dgm:t>
    </dgm:pt>
    <dgm:pt modelId="{758132C4-3342-4822-88B4-405CF54EB2FB}" type="parTrans" cxnId="{9CAF8AF8-5666-4F46-B178-9E1C416F8131}">
      <dgm:prSet/>
      <dgm:spPr/>
      <dgm:t>
        <a:bodyPr/>
        <a:lstStyle/>
        <a:p>
          <a:endParaRPr lang="es-PE"/>
        </a:p>
      </dgm:t>
    </dgm:pt>
    <dgm:pt modelId="{07C4A88A-2D64-4D2B-BC57-234B31C85249}" type="sibTrans" cxnId="{9CAF8AF8-5666-4F46-B178-9E1C416F8131}">
      <dgm:prSet/>
      <dgm:spPr/>
      <dgm:t>
        <a:bodyPr/>
        <a:lstStyle/>
        <a:p>
          <a:endParaRPr lang="es-PE"/>
        </a:p>
      </dgm:t>
    </dgm:pt>
    <dgm:pt modelId="{5BA51195-8A66-43C1-A384-AD5990C538CA}">
      <dgm:prSet phldrT="[Text]"/>
      <dgm:spPr>
        <a:xfrm>
          <a:off x="2650687" y="514732"/>
          <a:ext cx="2409715" cy="144582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Estimulación del flujo biliar</a:t>
          </a:r>
        </a:p>
      </dgm:t>
    </dgm:pt>
    <dgm:pt modelId="{383D929C-1CB6-4DB5-A397-4B2D24E0E75B}" type="parTrans" cxnId="{9974CF55-1698-457A-A5DE-DEDC40FA988F}">
      <dgm:prSet/>
      <dgm:spPr/>
      <dgm:t>
        <a:bodyPr/>
        <a:lstStyle/>
        <a:p>
          <a:endParaRPr lang="es-PE"/>
        </a:p>
      </dgm:t>
    </dgm:pt>
    <dgm:pt modelId="{3186A8D9-A726-417F-B922-95BC82CDB19C}" type="sibTrans" cxnId="{9974CF55-1698-457A-A5DE-DEDC40FA988F}">
      <dgm:prSet/>
      <dgm:spPr/>
      <dgm:t>
        <a:bodyPr/>
        <a:lstStyle/>
        <a:p>
          <a:endParaRPr lang="es-PE"/>
        </a:p>
      </dgm:t>
    </dgm:pt>
    <dgm:pt modelId="{049F4D75-A6E2-4ED7-BBC3-3AB7BD530786}">
      <dgm:prSet phldrT="[Text]"/>
      <dgm:spPr>
        <a:xfrm>
          <a:off x="5301374" y="514732"/>
          <a:ext cx="2409715" cy="144582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Aumento del flujo esplácnico</a:t>
          </a:r>
        </a:p>
      </dgm:t>
    </dgm:pt>
    <dgm:pt modelId="{9709E0FF-A812-470F-887C-23838A324F2B}" type="parTrans" cxnId="{068E2150-6314-4CBE-A351-0A7F595853F1}">
      <dgm:prSet/>
      <dgm:spPr/>
      <dgm:t>
        <a:bodyPr/>
        <a:lstStyle/>
        <a:p>
          <a:endParaRPr lang="es-PE"/>
        </a:p>
      </dgm:t>
    </dgm:pt>
    <dgm:pt modelId="{4B332CEE-E547-4265-B20E-33F5E0D83AFA}" type="sibTrans" cxnId="{068E2150-6314-4CBE-A351-0A7F595853F1}">
      <dgm:prSet/>
      <dgm:spPr/>
      <dgm:t>
        <a:bodyPr/>
        <a:lstStyle/>
        <a:p>
          <a:endParaRPr lang="es-PE"/>
        </a:p>
      </dgm:t>
    </dgm:pt>
    <dgm:pt modelId="{B421F880-2B9E-45B7-A122-FF50E5887E4C}">
      <dgm:prSet phldrT="[Text]"/>
      <dgm:spPr>
        <a:xfrm>
          <a:off x="1325343" y="2201533"/>
          <a:ext cx="2409715" cy="144582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Alteración del PH gastrointestinal</a:t>
          </a:r>
        </a:p>
      </dgm:t>
    </dgm:pt>
    <dgm:pt modelId="{55A47ED4-C530-4005-AA6A-8EBC77CB6B5B}" type="parTrans" cxnId="{359B01B8-5D3D-4DF3-B2B6-4FEE13A53E44}">
      <dgm:prSet/>
      <dgm:spPr/>
      <dgm:t>
        <a:bodyPr/>
        <a:lstStyle/>
        <a:p>
          <a:endParaRPr lang="es-PE"/>
        </a:p>
      </dgm:t>
    </dgm:pt>
    <dgm:pt modelId="{D5FBB302-F975-4E9D-8F15-80BE0291E5E9}" type="sibTrans" cxnId="{359B01B8-5D3D-4DF3-B2B6-4FEE13A53E44}">
      <dgm:prSet/>
      <dgm:spPr/>
      <dgm:t>
        <a:bodyPr/>
        <a:lstStyle/>
        <a:p>
          <a:endParaRPr lang="es-PE"/>
        </a:p>
      </dgm:t>
    </dgm:pt>
    <dgm:pt modelId="{5D3E5C55-C07D-4A43-B6C9-1FB4C8A0BE0E}">
      <dgm:prSet phldrT="[Text]"/>
      <dgm:spPr>
        <a:xfrm>
          <a:off x="3976030" y="2201533"/>
          <a:ext cx="2409715" cy="144582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Interacciones  físico químicas</a:t>
          </a:r>
        </a:p>
      </dgm:t>
    </dgm:pt>
    <dgm:pt modelId="{EE350459-2727-486C-AADA-6752F98572AE}" type="parTrans" cxnId="{236DACCC-6F81-4624-B7EE-0B2366F36C02}">
      <dgm:prSet/>
      <dgm:spPr/>
      <dgm:t>
        <a:bodyPr/>
        <a:lstStyle/>
        <a:p>
          <a:endParaRPr lang="es-PE"/>
        </a:p>
      </dgm:t>
    </dgm:pt>
    <dgm:pt modelId="{4698A66D-B516-4F46-8456-FAC67EA55A93}" type="sibTrans" cxnId="{236DACCC-6F81-4624-B7EE-0B2366F36C02}">
      <dgm:prSet/>
      <dgm:spPr/>
      <dgm:t>
        <a:bodyPr/>
        <a:lstStyle/>
        <a:p>
          <a:endParaRPr lang="es-PE"/>
        </a:p>
      </dgm:t>
    </dgm:pt>
    <dgm:pt modelId="{5C5F6C13-B08B-40BF-A55F-109A10EE2737}" type="pres">
      <dgm:prSet presAssocID="{4B82FF4D-A5CE-4604-B13F-9BD44523DBBD}" presName="diagram" presStyleCnt="0">
        <dgm:presLayoutVars>
          <dgm:dir/>
          <dgm:resizeHandles val="exact"/>
        </dgm:presLayoutVars>
      </dgm:prSet>
      <dgm:spPr/>
    </dgm:pt>
    <dgm:pt modelId="{5BFF72A2-07BB-4EA2-9A76-1CB8B6774BDE}" type="pres">
      <dgm:prSet presAssocID="{315B3930-A4CA-4732-951E-05D798347593}" presName="node" presStyleLbl="node1" presStyleIdx="0" presStyleCnt="5">
        <dgm:presLayoutVars>
          <dgm:bulletEnabled val="1"/>
        </dgm:presLayoutVars>
      </dgm:prSet>
      <dgm:spPr/>
    </dgm:pt>
    <dgm:pt modelId="{775D2D0F-5077-44CA-A1B9-03F4AD62AF2C}" type="pres">
      <dgm:prSet presAssocID="{07C4A88A-2D64-4D2B-BC57-234B31C85249}" presName="sibTrans" presStyleCnt="0"/>
      <dgm:spPr/>
    </dgm:pt>
    <dgm:pt modelId="{1EEA8F1A-398B-4032-AE84-BB815983399C}" type="pres">
      <dgm:prSet presAssocID="{5BA51195-8A66-43C1-A384-AD5990C538CA}" presName="node" presStyleLbl="node1" presStyleIdx="1" presStyleCnt="5">
        <dgm:presLayoutVars>
          <dgm:bulletEnabled val="1"/>
        </dgm:presLayoutVars>
      </dgm:prSet>
      <dgm:spPr/>
    </dgm:pt>
    <dgm:pt modelId="{584B288D-7DBA-41B9-8DC8-7EF283C327EA}" type="pres">
      <dgm:prSet presAssocID="{3186A8D9-A726-417F-B922-95BC82CDB19C}" presName="sibTrans" presStyleCnt="0"/>
      <dgm:spPr/>
    </dgm:pt>
    <dgm:pt modelId="{40BD706D-4856-48AA-BCD6-6BF0A46FC3D6}" type="pres">
      <dgm:prSet presAssocID="{049F4D75-A6E2-4ED7-BBC3-3AB7BD530786}" presName="node" presStyleLbl="node1" presStyleIdx="2" presStyleCnt="5">
        <dgm:presLayoutVars>
          <dgm:bulletEnabled val="1"/>
        </dgm:presLayoutVars>
      </dgm:prSet>
      <dgm:spPr/>
    </dgm:pt>
    <dgm:pt modelId="{64168589-7E0F-4AAC-9717-A7AA4C0B2982}" type="pres">
      <dgm:prSet presAssocID="{4B332CEE-E547-4265-B20E-33F5E0D83AFA}" presName="sibTrans" presStyleCnt="0"/>
      <dgm:spPr/>
    </dgm:pt>
    <dgm:pt modelId="{9721CE51-B362-4D52-AA3B-64EB44D304B7}" type="pres">
      <dgm:prSet presAssocID="{B421F880-2B9E-45B7-A122-FF50E5887E4C}" presName="node" presStyleLbl="node1" presStyleIdx="3" presStyleCnt="5">
        <dgm:presLayoutVars>
          <dgm:bulletEnabled val="1"/>
        </dgm:presLayoutVars>
      </dgm:prSet>
      <dgm:spPr/>
    </dgm:pt>
    <dgm:pt modelId="{07062BA9-9A37-41C3-80D0-7C0F0AA20F8A}" type="pres">
      <dgm:prSet presAssocID="{D5FBB302-F975-4E9D-8F15-80BE0291E5E9}" presName="sibTrans" presStyleCnt="0"/>
      <dgm:spPr/>
    </dgm:pt>
    <dgm:pt modelId="{3A7B957A-2981-4CDA-BB88-9FCF716C7F23}" type="pres">
      <dgm:prSet presAssocID="{5D3E5C55-C07D-4A43-B6C9-1FB4C8A0BE0E}" presName="node" presStyleLbl="node1" presStyleIdx="4" presStyleCnt="5">
        <dgm:presLayoutVars>
          <dgm:bulletEnabled val="1"/>
        </dgm:presLayoutVars>
      </dgm:prSet>
      <dgm:spPr/>
    </dgm:pt>
  </dgm:ptLst>
  <dgm:cxnLst>
    <dgm:cxn modelId="{C8D5891D-2536-4BC1-A64C-785792D0CEF5}" type="presOf" srcId="{4B82FF4D-A5CE-4604-B13F-9BD44523DBBD}" destId="{5C5F6C13-B08B-40BF-A55F-109A10EE2737}" srcOrd="0" destOrd="0" presId="urn:microsoft.com/office/officeart/2005/8/layout/default"/>
    <dgm:cxn modelId="{E69FE26F-8E93-4571-A40C-984683A19C61}" type="presOf" srcId="{315B3930-A4CA-4732-951E-05D798347593}" destId="{5BFF72A2-07BB-4EA2-9A76-1CB8B6774BDE}" srcOrd="0" destOrd="0" presId="urn:microsoft.com/office/officeart/2005/8/layout/default"/>
    <dgm:cxn modelId="{6D3B0170-52E2-46E1-AF80-F9522D9B2691}" type="presOf" srcId="{5BA51195-8A66-43C1-A384-AD5990C538CA}" destId="{1EEA8F1A-398B-4032-AE84-BB815983399C}" srcOrd="0" destOrd="0" presId="urn:microsoft.com/office/officeart/2005/8/layout/default"/>
    <dgm:cxn modelId="{068E2150-6314-4CBE-A351-0A7F595853F1}" srcId="{4B82FF4D-A5CE-4604-B13F-9BD44523DBBD}" destId="{049F4D75-A6E2-4ED7-BBC3-3AB7BD530786}" srcOrd="2" destOrd="0" parTransId="{9709E0FF-A812-470F-887C-23838A324F2B}" sibTransId="{4B332CEE-E547-4265-B20E-33F5E0D83AFA}"/>
    <dgm:cxn modelId="{9974CF55-1698-457A-A5DE-DEDC40FA988F}" srcId="{4B82FF4D-A5CE-4604-B13F-9BD44523DBBD}" destId="{5BA51195-8A66-43C1-A384-AD5990C538CA}" srcOrd="1" destOrd="0" parTransId="{383D929C-1CB6-4DB5-A397-4B2D24E0E75B}" sibTransId="{3186A8D9-A726-417F-B922-95BC82CDB19C}"/>
    <dgm:cxn modelId="{359B01B8-5D3D-4DF3-B2B6-4FEE13A53E44}" srcId="{4B82FF4D-A5CE-4604-B13F-9BD44523DBBD}" destId="{B421F880-2B9E-45B7-A122-FF50E5887E4C}" srcOrd="3" destOrd="0" parTransId="{55A47ED4-C530-4005-AA6A-8EBC77CB6B5B}" sibTransId="{D5FBB302-F975-4E9D-8F15-80BE0291E5E9}"/>
    <dgm:cxn modelId="{236DACCC-6F81-4624-B7EE-0B2366F36C02}" srcId="{4B82FF4D-A5CE-4604-B13F-9BD44523DBBD}" destId="{5D3E5C55-C07D-4A43-B6C9-1FB4C8A0BE0E}" srcOrd="4" destOrd="0" parTransId="{EE350459-2727-486C-AADA-6752F98572AE}" sibTransId="{4698A66D-B516-4F46-8456-FAC67EA55A93}"/>
    <dgm:cxn modelId="{2F2357E7-3936-4703-A5C1-07ABEFCABBD3}" type="presOf" srcId="{5D3E5C55-C07D-4A43-B6C9-1FB4C8A0BE0E}" destId="{3A7B957A-2981-4CDA-BB88-9FCF716C7F23}" srcOrd="0" destOrd="0" presId="urn:microsoft.com/office/officeart/2005/8/layout/default"/>
    <dgm:cxn modelId="{9CAF8AF8-5666-4F46-B178-9E1C416F8131}" srcId="{4B82FF4D-A5CE-4604-B13F-9BD44523DBBD}" destId="{315B3930-A4CA-4732-951E-05D798347593}" srcOrd="0" destOrd="0" parTransId="{758132C4-3342-4822-88B4-405CF54EB2FB}" sibTransId="{07C4A88A-2D64-4D2B-BC57-234B31C85249}"/>
    <dgm:cxn modelId="{4E0DDFFA-A6B4-42C3-A2D9-0241812DF902}" type="presOf" srcId="{049F4D75-A6E2-4ED7-BBC3-3AB7BD530786}" destId="{40BD706D-4856-48AA-BCD6-6BF0A46FC3D6}" srcOrd="0" destOrd="0" presId="urn:microsoft.com/office/officeart/2005/8/layout/default"/>
    <dgm:cxn modelId="{687084FC-E0BE-4ECD-B65F-21A622644022}" type="presOf" srcId="{B421F880-2B9E-45B7-A122-FF50E5887E4C}" destId="{9721CE51-B362-4D52-AA3B-64EB44D304B7}" srcOrd="0" destOrd="0" presId="urn:microsoft.com/office/officeart/2005/8/layout/default"/>
    <dgm:cxn modelId="{5296BC1A-D237-47CD-BFF1-2C14017664BB}" type="presParOf" srcId="{5C5F6C13-B08B-40BF-A55F-109A10EE2737}" destId="{5BFF72A2-07BB-4EA2-9A76-1CB8B6774BDE}" srcOrd="0" destOrd="0" presId="urn:microsoft.com/office/officeart/2005/8/layout/default"/>
    <dgm:cxn modelId="{FCF308BE-0F77-4B03-9EA6-FB1FAC070B0E}" type="presParOf" srcId="{5C5F6C13-B08B-40BF-A55F-109A10EE2737}" destId="{775D2D0F-5077-44CA-A1B9-03F4AD62AF2C}" srcOrd="1" destOrd="0" presId="urn:microsoft.com/office/officeart/2005/8/layout/default"/>
    <dgm:cxn modelId="{05EE6687-AE50-4AF8-AFEF-F9F8BF434A72}" type="presParOf" srcId="{5C5F6C13-B08B-40BF-A55F-109A10EE2737}" destId="{1EEA8F1A-398B-4032-AE84-BB815983399C}" srcOrd="2" destOrd="0" presId="urn:microsoft.com/office/officeart/2005/8/layout/default"/>
    <dgm:cxn modelId="{FD6796F5-A860-406C-9B38-FF88BFDE1621}" type="presParOf" srcId="{5C5F6C13-B08B-40BF-A55F-109A10EE2737}" destId="{584B288D-7DBA-41B9-8DC8-7EF283C327EA}" srcOrd="3" destOrd="0" presId="urn:microsoft.com/office/officeart/2005/8/layout/default"/>
    <dgm:cxn modelId="{3ED398E1-F0B4-4A8C-BF76-D9C72C243E3A}" type="presParOf" srcId="{5C5F6C13-B08B-40BF-A55F-109A10EE2737}" destId="{40BD706D-4856-48AA-BCD6-6BF0A46FC3D6}" srcOrd="4" destOrd="0" presId="urn:microsoft.com/office/officeart/2005/8/layout/default"/>
    <dgm:cxn modelId="{9568D9E7-FB3D-401F-85C4-1A3DACB51507}" type="presParOf" srcId="{5C5F6C13-B08B-40BF-A55F-109A10EE2737}" destId="{64168589-7E0F-4AAC-9717-A7AA4C0B2982}" srcOrd="5" destOrd="0" presId="urn:microsoft.com/office/officeart/2005/8/layout/default"/>
    <dgm:cxn modelId="{E1669662-FF26-4ACC-A4FA-E08DC6CA0B9F}" type="presParOf" srcId="{5C5F6C13-B08B-40BF-A55F-109A10EE2737}" destId="{9721CE51-B362-4D52-AA3B-64EB44D304B7}" srcOrd="6" destOrd="0" presId="urn:microsoft.com/office/officeart/2005/8/layout/default"/>
    <dgm:cxn modelId="{AF3763CB-F635-4C06-9BDF-B1643A6385A4}" type="presParOf" srcId="{5C5F6C13-B08B-40BF-A55F-109A10EE2737}" destId="{07062BA9-9A37-41C3-80D0-7C0F0AA20F8A}" srcOrd="7" destOrd="0" presId="urn:microsoft.com/office/officeart/2005/8/layout/default"/>
    <dgm:cxn modelId="{07443EA7-53BB-4E85-BDFC-167FB7D56AB8}" type="presParOf" srcId="{5C5F6C13-B08B-40BF-A55F-109A10EE2737}" destId="{3A7B957A-2981-4CDA-BB88-9FCF716C7F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72A2-07BB-4EA2-9A76-1CB8B6774BDE}">
      <dsp:nvSpPr>
        <dsp:cNvPr id="0" name=""/>
        <dsp:cNvSpPr/>
      </dsp:nvSpPr>
      <dsp:spPr>
        <a:xfrm>
          <a:off x="735887" y="1135"/>
          <a:ext cx="2671507" cy="1602904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Retardo en el vaciamiento gástrico</a:t>
          </a:r>
        </a:p>
      </dsp:txBody>
      <dsp:txXfrm>
        <a:off x="735887" y="1135"/>
        <a:ext cx="2671507" cy="1602904"/>
      </dsp:txXfrm>
    </dsp:sp>
    <dsp:sp modelId="{1EEA8F1A-398B-4032-AE84-BB815983399C}">
      <dsp:nvSpPr>
        <dsp:cNvPr id="0" name=""/>
        <dsp:cNvSpPr/>
      </dsp:nvSpPr>
      <dsp:spPr>
        <a:xfrm>
          <a:off x="3674545" y="1135"/>
          <a:ext cx="2671507" cy="1602904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Estimulación del flujo biliar</a:t>
          </a:r>
        </a:p>
      </dsp:txBody>
      <dsp:txXfrm>
        <a:off x="3674545" y="1135"/>
        <a:ext cx="2671507" cy="1602904"/>
      </dsp:txXfrm>
    </dsp:sp>
    <dsp:sp modelId="{40BD706D-4856-48AA-BCD6-6BF0A46FC3D6}">
      <dsp:nvSpPr>
        <dsp:cNvPr id="0" name=""/>
        <dsp:cNvSpPr/>
      </dsp:nvSpPr>
      <dsp:spPr>
        <a:xfrm>
          <a:off x="6613203" y="1135"/>
          <a:ext cx="2671507" cy="1602904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Aumento del flujo esplácnico</a:t>
          </a:r>
        </a:p>
      </dsp:txBody>
      <dsp:txXfrm>
        <a:off x="6613203" y="1135"/>
        <a:ext cx="2671507" cy="1602904"/>
      </dsp:txXfrm>
    </dsp:sp>
    <dsp:sp modelId="{9721CE51-B362-4D52-AA3B-64EB44D304B7}">
      <dsp:nvSpPr>
        <dsp:cNvPr id="0" name=""/>
        <dsp:cNvSpPr/>
      </dsp:nvSpPr>
      <dsp:spPr>
        <a:xfrm>
          <a:off x="2205216" y="1871190"/>
          <a:ext cx="2671507" cy="1602904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Alteración del PH gastrointestinal</a:t>
          </a:r>
        </a:p>
      </dsp:txBody>
      <dsp:txXfrm>
        <a:off x="2205216" y="1871190"/>
        <a:ext cx="2671507" cy="1602904"/>
      </dsp:txXfrm>
    </dsp:sp>
    <dsp:sp modelId="{3A7B957A-2981-4CDA-BB88-9FCF716C7F23}">
      <dsp:nvSpPr>
        <dsp:cNvPr id="0" name=""/>
        <dsp:cNvSpPr/>
      </dsp:nvSpPr>
      <dsp:spPr>
        <a:xfrm>
          <a:off x="5143874" y="1871190"/>
          <a:ext cx="2671507" cy="1602904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solidFill>
                <a:srgbClr val="ED7D31">
                  <a:lumMod val="50000"/>
                </a:srgbClr>
              </a:solidFill>
              <a:latin typeface="Arial"/>
              <a:ea typeface="+mn-ea"/>
              <a:cs typeface="+mn-cs"/>
            </a:rPr>
            <a:t>Interacciones  físico químicas</a:t>
          </a:r>
        </a:p>
      </dsp:txBody>
      <dsp:txXfrm>
        <a:off x="5143874" y="1871190"/>
        <a:ext cx="2671507" cy="160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Wiesner A, Zagrodzki P, Gawalska A, Paśko P. Clinically important interactions of macrolides and tetracyclines with dietary interventions-a systematic review with meta-analyses. J Antimicrob Chemother. 2024 Nov 4;79(11):2762-2791. doi: 10.1093/jac/dkae315. PMID: 39254058; PMCID: PMC11531826.</a:t>
            </a:r>
            <a:endParaRPr/>
          </a:p>
        </p:txBody>
      </p:sp>
      <p:sp>
        <p:nvSpPr>
          <p:cNvPr id="340" name="Google Shape;34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1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Wiesner A,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Zagrodzki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P,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Gawalska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A,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Paśko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P.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Apart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Revealing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Dietary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Quinolones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A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Meta-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analyses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 Clin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Pharmacokinet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 2024 Jun;63(6):773-818.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10.1007/s40262-024-01377-0.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Epub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2024 May 28. PMID: 38807006; PMCID: PMC11222276.</a:t>
            </a:r>
            <a:endParaRPr dirty="0"/>
          </a:p>
        </p:txBody>
      </p:sp>
      <p:sp>
        <p:nvSpPr>
          <p:cNvPr id="381" name="Google Shape;3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25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Wiesner A,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Zagrodzki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P,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Paśko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P. Do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dietary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exert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clinically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of β-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lactam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antibiotics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? A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meta-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analyses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 J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Antimicrob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Chemother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 2024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2;79(4):722-757. 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10.1093/</a:t>
            </a:r>
            <a:r>
              <a:rPr lang="es-CO" b="0" i="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jac</a:t>
            </a:r>
            <a:r>
              <a:rPr lang="es-CO" b="0" i="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/dkae028. PMID: 38334389; PMCID: PMC11528546.</a:t>
            </a:r>
            <a:endParaRPr dirty="0"/>
          </a:p>
        </p:txBody>
      </p:sp>
      <p:sp>
        <p:nvSpPr>
          <p:cNvPr id="421" name="Google Shape;4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9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525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81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302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76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802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0EC8D-3B2B-3A79-CF51-5DCFBF83C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BB5C37-22FD-1A86-EC09-E034B58C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6DFD3-FE00-7130-E900-0AEC9ED8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2C9FE-3F4C-2641-8018-03C1DC7D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E0E70-9D3E-C85D-FE16-47CBE226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45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E2EF4-E93F-3411-B925-5BD53FC6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68C06-50A7-1B9B-BC3A-21F3A776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3172E-2C6A-D6FD-1C7A-B466135C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AAF09-E7EE-029F-294D-A92286E8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B515C-9262-7358-E128-8C315A3E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712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17208-763F-F40C-E9C3-8CBAF96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37BC89-4E26-8C1D-C7C8-75AC8CFB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8D9C1-974C-9325-9D65-9D3AEBE5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9876B-0DC3-B17E-D97B-23222E47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96613-3EB4-2F43-7F6B-EF104F31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195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71658-BF34-A950-2F31-1A4A3275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7E51C-56CF-41E3-BAFE-DFF73B229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164344-4DBB-28CA-C652-D4743054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7628AE-8B67-C46A-CC7B-80039674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D3BA30-32DA-23DB-388B-D24AD3F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854B62-B4E9-9A81-7909-321CB857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157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A73E8-AB79-50EA-8E8D-6F81F91D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5B9252-7D50-24EC-F8F8-3E6AA5872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8494FC-255C-BFC8-5D46-9446EF96E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CCF98-9768-0D07-4865-AFCFCF9F1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3A9D0-A886-65C9-323D-63CBF1ADE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038DEC-70A3-512D-221E-E8D43357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46FFC-7936-44EC-E0D7-19FA0662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BC6562-C6E3-F11B-8B6C-353B8D91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5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9C08C-84C8-938A-3403-A4E94B50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D5AB90-394F-4769-DEF0-21D7A3D3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92E125-264C-CA6F-64BF-A3DC5989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45432-16F0-87EC-66C8-294E9017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6116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71F968-85C3-F03F-D64B-D3AAAD13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A2F2D1-B516-E56F-3D06-F18CFCF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17BE4F-EDBB-8F6F-BE2A-1F63E4C5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79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D208A-D766-46B8-975C-667C8184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BF19E-C028-ED55-8BB9-F982A739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199ACA-2ADF-7705-F863-E8E91C049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E80D22-7C45-AA37-24D8-7EB50E51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0F2838-D750-4D15-D4B4-A9928F04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FBA95E-A046-0ED3-4C84-762BBF1E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891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C943B-2CFB-B5EF-AC4F-BE0D210F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106E0-3DAC-83B5-D76A-03568FAB1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C7D807-9684-B7A0-62E9-C46483821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B2861-1863-FE80-2DD4-34C090B6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6C3BBC-F4C4-3DDA-916D-32D440CD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9F856-A76D-8D98-781B-DA058AF9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387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AE738-81F3-28E2-F48D-5550C486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7D96B1-90AA-FCBB-6E8F-5691F5C9F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FF707-E602-5086-BF46-02790CDB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19F7D-257F-FD07-4F3F-3953DCC6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C69AF-550A-AEA5-52D4-AB3A0196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20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E9079D-5676-1AC1-1343-842AD4993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AEF6C1-E2C4-2B54-161B-E6B5F82B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F48B9-88F1-BA72-7E79-7B333823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8BC8F-EE53-FCC6-45EF-E3A395BE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3BEA4-71DA-B80B-A4F8-AEC608D7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7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88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02401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8380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B11CBC-37B9-3EAA-D895-CB30A77B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29BEE4-A742-62E0-9820-990E0E0C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A4604-83AE-A59E-7E6C-CD874F940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99EE-72EE-4C23-9131-AE222B182633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5FB69-6FD6-C97C-1061-E82FC14D2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7D717-DF00-9526-52F1-ACE6A92EF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132D-BEB1-4F4E-8750-8F6BDCBCFC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07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iles/drugs/published/Food-Effect-Bioavailability-and-Fed-Bioequivalence-Studies.pdf" TargetMode="Externa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da.gov/files/drugs/published/Food-Effect-Bioavailability-and-Fed-Bioequivalence-Studie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iles/drugs/published/Food-Effect-Bioavailability-and-Fed-Bioequivalence-Studies.pdf" TargetMode="External"/><Relationship Id="rId2" Type="http://schemas.openxmlformats.org/officeDocument/2006/relationships/hyperlink" Target="https://www.fda.gov/media/148472/download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136997" y="1454400"/>
            <a:ext cx="8676640" cy="394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333" dirty="0">
                <a:latin typeface="Perpetua Titling MT" panose="02020502060505020804" pitchFamily="18" charset="0"/>
              </a:rPr>
              <a:t>INTERACCIONES FÁRMACO ALIMENTOS</a:t>
            </a:r>
            <a:br>
              <a:rPr lang="en" sz="5333" dirty="0"/>
            </a:br>
            <a:br>
              <a:rPr lang="en" sz="5333" dirty="0"/>
            </a:br>
            <a:r>
              <a:rPr lang="en" sz="2667" dirty="0">
                <a:latin typeface="Bahnschrift Light" panose="020B0502040204020203" pitchFamily="34" charset="0"/>
              </a:rPr>
              <a:t>Carlos W. Contreras Camarena</a:t>
            </a:r>
            <a:br>
              <a:rPr lang="en" sz="2667" dirty="0">
                <a:latin typeface="Bahnschrift Light" panose="020B0502040204020203" pitchFamily="34" charset="0"/>
              </a:rPr>
            </a:br>
            <a:r>
              <a:rPr lang="en" sz="2667" dirty="0">
                <a:latin typeface="Bahnschrift Light" panose="020B0502040204020203" pitchFamily="34" charset="0"/>
              </a:rPr>
              <a:t>M</a:t>
            </a:r>
            <a:r>
              <a:rPr lang="es-PE" sz="2667" dirty="0">
                <a:solidFill>
                  <a:schemeClr val="bg1"/>
                </a:solidFill>
                <a:latin typeface="Calisto MT" panose="02040603050505030304" pitchFamily="18" charset="0"/>
              </a:rPr>
              <a:t>é</a:t>
            </a:r>
            <a:r>
              <a:rPr lang="en" sz="2667" dirty="0">
                <a:latin typeface="Bahnschrift Light" panose="020B0502040204020203" pitchFamily="34" charset="0"/>
              </a:rPr>
              <a:t>dico Internista – HNDM.</a:t>
            </a:r>
            <a:br>
              <a:rPr lang="en" sz="2667" dirty="0">
                <a:latin typeface="Bahnschrift Light" panose="020B0502040204020203" pitchFamily="34" charset="0"/>
              </a:rPr>
            </a:br>
            <a:r>
              <a:rPr lang="en" sz="2667" dirty="0">
                <a:latin typeface="Bahnschrift Light" panose="020B0502040204020203" pitchFamily="34" charset="0"/>
              </a:rPr>
              <a:t>Profesor principal – UNMSM. Lima - Perú</a:t>
            </a:r>
            <a:endParaRPr sz="2667" dirty="0">
              <a:latin typeface="Bahnschrift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ADB3F-BACC-BCA3-E76C-BD38EC0C178E}"/>
              </a:ext>
            </a:extLst>
          </p:cNvPr>
          <p:cNvSpPr txBox="1"/>
          <p:nvPr/>
        </p:nvSpPr>
        <p:spPr>
          <a:xfrm>
            <a:off x="343594" y="6339840"/>
            <a:ext cx="43701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s-PE" sz="1867" dirty="0"/>
              <a:t>HNDM: Hospital Nacional Dos de Mayo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98BAB-D72F-B8BC-FEF8-68772A2832C8}"/>
              </a:ext>
            </a:extLst>
          </p:cNvPr>
          <p:cNvSpPr txBox="1"/>
          <p:nvPr/>
        </p:nvSpPr>
        <p:spPr>
          <a:xfrm>
            <a:off x="6096000" y="6339839"/>
            <a:ext cx="58881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s-PE" sz="1867" dirty="0"/>
              <a:t>UNMSM: Universidad Nacional Mayor de San Marcos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DAE3-2FB1-8CD7-080F-08DE5409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707-0150-8283-1412-C41930DC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Β-LACTÁMICOS</a:t>
            </a:r>
            <a:endParaRPr lang="es-PE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A5042-07A4-D99C-6661-8FD5FD2D9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Google Shape;377;p15">
            <a:extLst>
              <a:ext uri="{FF2B5EF4-FFF2-40B4-BE49-F238E27FC236}">
                <a16:creationId xmlns:a16="http://schemas.microsoft.com/office/drawing/2014/main" id="{C47914A8-95A4-00DA-E798-5EF351F92FD1}"/>
              </a:ext>
            </a:extLst>
          </p:cNvPr>
          <p:cNvSpPr txBox="1"/>
          <p:nvPr/>
        </p:nvSpPr>
        <p:spPr>
          <a:xfrm>
            <a:off x="386347" y="5920410"/>
            <a:ext cx="95146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BCS (</a:t>
            </a:r>
            <a:r>
              <a:rPr kumimoji="0" lang="es-CO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Biopharmaceutics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O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O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es el Sistema de Clasificación Biofarmacéutica, que categoriza los fármacos según su solubilidad en agua y permeabilidad intestinal.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391;p17">
            <a:extLst>
              <a:ext uri="{FF2B5EF4-FFF2-40B4-BE49-F238E27FC236}">
                <a16:creationId xmlns:a16="http://schemas.microsoft.com/office/drawing/2014/main" id="{9746B4EA-125E-D854-91AF-462A695D6CFA}"/>
              </a:ext>
            </a:extLst>
          </p:cNvPr>
          <p:cNvGrpSpPr/>
          <p:nvPr/>
        </p:nvGrpSpPr>
        <p:grpSpPr>
          <a:xfrm>
            <a:off x="844614" y="2087612"/>
            <a:ext cx="10304319" cy="3290219"/>
            <a:chOff x="1624011" y="493"/>
            <a:chExt cx="6792384" cy="3290219"/>
          </a:xfrm>
        </p:grpSpPr>
        <p:sp>
          <p:nvSpPr>
            <p:cNvPr id="4" name="Google Shape;392;p17">
              <a:extLst>
                <a:ext uri="{FF2B5EF4-FFF2-40B4-BE49-F238E27FC236}">
                  <a16:creationId xmlns:a16="http://schemas.microsoft.com/office/drawing/2014/main" id="{5C781B71-1A15-7F89-A5F0-596DFEE32E7C}"/>
                </a:ext>
              </a:extLst>
            </p:cNvPr>
            <p:cNvSpPr/>
            <p:nvPr/>
          </p:nvSpPr>
          <p:spPr>
            <a:xfrm>
              <a:off x="1624011" y="493"/>
              <a:ext cx="1880125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393;p17">
              <a:extLst>
                <a:ext uri="{FF2B5EF4-FFF2-40B4-BE49-F238E27FC236}">
                  <a16:creationId xmlns:a16="http://schemas.microsoft.com/office/drawing/2014/main" id="{1408669E-81F9-A61F-CE56-71CED368668C}"/>
                </a:ext>
              </a:extLst>
            </p:cNvPr>
            <p:cNvSpPr txBox="1"/>
            <p:nvPr/>
          </p:nvSpPr>
          <p:spPr>
            <a:xfrm>
              <a:off x="1651544" y="28026"/>
              <a:ext cx="1825059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Clase II BCS </a:t>
              </a:r>
              <a:r>
                <a:rPr kumimoji="0" lang="es-CO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(Baja solubilidad, Alta permeabilidad):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94;p17">
              <a:extLst>
                <a:ext uri="{FF2B5EF4-FFF2-40B4-BE49-F238E27FC236}">
                  <a16:creationId xmlns:a16="http://schemas.microsoft.com/office/drawing/2014/main" id="{248BF409-51F3-CA1A-DB37-E22BF043C817}"/>
                </a:ext>
              </a:extLst>
            </p:cNvPr>
            <p:cNvSpPr/>
            <p:nvPr/>
          </p:nvSpPr>
          <p:spPr>
            <a:xfrm>
              <a:off x="1812024" y="940556"/>
              <a:ext cx="188012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395;p17">
              <a:extLst>
                <a:ext uri="{FF2B5EF4-FFF2-40B4-BE49-F238E27FC236}">
                  <a16:creationId xmlns:a16="http://schemas.microsoft.com/office/drawing/2014/main" id="{97F21FF8-713A-C676-3E53-397D9295E854}"/>
                </a:ext>
              </a:extLst>
            </p:cNvPr>
            <p:cNvSpPr/>
            <p:nvPr/>
          </p:nvSpPr>
          <p:spPr>
            <a:xfrm>
              <a:off x="2000036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96;p17">
              <a:extLst>
                <a:ext uri="{FF2B5EF4-FFF2-40B4-BE49-F238E27FC236}">
                  <a16:creationId xmlns:a16="http://schemas.microsoft.com/office/drawing/2014/main" id="{031CF872-C3D0-25B8-C49C-41029FE223DB}"/>
                </a:ext>
              </a:extLst>
            </p:cNvPr>
            <p:cNvSpPr txBox="1"/>
            <p:nvPr/>
          </p:nvSpPr>
          <p:spPr>
            <a:xfrm>
              <a:off x="2027569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mejora la absorción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97;p17">
              <a:extLst>
                <a:ext uri="{FF2B5EF4-FFF2-40B4-BE49-F238E27FC236}">
                  <a16:creationId xmlns:a16="http://schemas.microsoft.com/office/drawing/2014/main" id="{7B80A8E6-8FF2-38C0-2F83-7E35A39AEBB1}"/>
                </a:ext>
              </a:extLst>
            </p:cNvPr>
            <p:cNvSpPr/>
            <p:nvPr/>
          </p:nvSpPr>
          <p:spPr>
            <a:xfrm>
              <a:off x="1812024" y="940556"/>
              <a:ext cx="188012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7" name="Google Shape;398;p17">
              <a:extLst>
                <a:ext uri="{FF2B5EF4-FFF2-40B4-BE49-F238E27FC236}">
                  <a16:creationId xmlns:a16="http://schemas.microsoft.com/office/drawing/2014/main" id="{FE746370-8B50-6A4D-35EF-C2A7DD16DE40}"/>
                </a:ext>
              </a:extLst>
            </p:cNvPr>
            <p:cNvSpPr/>
            <p:nvPr/>
          </p:nvSpPr>
          <p:spPr>
            <a:xfrm>
              <a:off x="2000036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99;p17">
              <a:extLst>
                <a:ext uri="{FF2B5EF4-FFF2-40B4-BE49-F238E27FC236}">
                  <a16:creationId xmlns:a16="http://schemas.microsoft.com/office/drawing/2014/main" id="{BB5120D4-485D-6CA1-45B4-CB2B4C14A2B8}"/>
                </a:ext>
              </a:extLst>
            </p:cNvPr>
            <p:cNvSpPr txBox="1"/>
            <p:nvPr/>
          </p:nvSpPr>
          <p:spPr>
            <a:xfrm>
              <a:off x="2027569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cefetamet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pivoxil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cefuroxima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axetil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cefditoreno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pivoxil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cefpodoxima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proxetil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00;p17">
              <a:extLst>
                <a:ext uri="{FF2B5EF4-FFF2-40B4-BE49-F238E27FC236}">
                  <a16:creationId xmlns:a16="http://schemas.microsoft.com/office/drawing/2014/main" id="{BFF13104-78D1-0829-AF1D-A009351D899C}"/>
                </a:ext>
              </a:extLst>
            </p:cNvPr>
            <p:cNvSpPr/>
            <p:nvPr/>
          </p:nvSpPr>
          <p:spPr>
            <a:xfrm>
              <a:off x="3974168" y="493"/>
              <a:ext cx="1880125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01;p17">
              <a:extLst>
                <a:ext uri="{FF2B5EF4-FFF2-40B4-BE49-F238E27FC236}">
                  <a16:creationId xmlns:a16="http://schemas.microsoft.com/office/drawing/2014/main" id="{DB39AEE2-D767-9934-FC11-9FF45E9A1921}"/>
                </a:ext>
              </a:extLst>
            </p:cNvPr>
            <p:cNvSpPr txBox="1"/>
            <p:nvPr/>
          </p:nvSpPr>
          <p:spPr>
            <a:xfrm>
              <a:off x="4001701" y="28026"/>
              <a:ext cx="1825059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Clase IV BCS </a:t>
              </a:r>
              <a:r>
                <a:rPr kumimoji="0" lang="es-CO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(Baja solubilidad, Baja permeabilidad):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2;p17">
              <a:extLst>
                <a:ext uri="{FF2B5EF4-FFF2-40B4-BE49-F238E27FC236}">
                  <a16:creationId xmlns:a16="http://schemas.microsoft.com/office/drawing/2014/main" id="{3628AF1B-EF40-56C1-8FB6-13FC05521D60}"/>
                </a:ext>
              </a:extLst>
            </p:cNvPr>
            <p:cNvSpPr/>
            <p:nvPr/>
          </p:nvSpPr>
          <p:spPr>
            <a:xfrm>
              <a:off x="4162180" y="940556"/>
              <a:ext cx="188012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2" name="Google Shape;403;p17">
              <a:extLst>
                <a:ext uri="{FF2B5EF4-FFF2-40B4-BE49-F238E27FC236}">
                  <a16:creationId xmlns:a16="http://schemas.microsoft.com/office/drawing/2014/main" id="{5CD16EB9-DA77-EA5A-4DF0-F1BDBAA8DFD2}"/>
                </a:ext>
              </a:extLst>
            </p:cNvPr>
            <p:cNvSpPr/>
            <p:nvPr/>
          </p:nvSpPr>
          <p:spPr>
            <a:xfrm>
              <a:off x="4350193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4;p17">
              <a:extLst>
                <a:ext uri="{FF2B5EF4-FFF2-40B4-BE49-F238E27FC236}">
                  <a16:creationId xmlns:a16="http://schemas.microsoft.com/office/drawing/2014/main" id="{FC7D4DA1-871F-386F-5E7F-D171BFFB67DA}"/>
                </a:ext>
              </a:extLst>
            </p:cNvPr>
            <p:cNvSpPr txBox="1"/>
            <p:nvPr/>
          </p:nvSpPr>
          <p:spPr>
            <a:xfrm>
              <a:off x="4377726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disminuye  la absorción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05;p17">
              <a:extLst>
                <a:ext uri="{FF2B5EF4-FFF2-40B4-BE49-F238E27FC236}">
                  <a16:creationId xmlns:a16="http://schemas.microsoft.com/office/drawing/2014/main" id="{1493F341-4E1D-B54C-22BE-311CB2E26747}"/>
                </a:ext>
              </a:extLst>
            </p:cNvPr>
            <p:cNvSpPr/>
            <p:nvPr/>
          </p:nvSpPr>
          <p:spPr>
            <a:xfrm>
              <a:off x="4162180" y="940556"/>
              <a:ext cx="188012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5" name="Google Shape;406;p17">
              <a:extLst>
                <a:ext uri="{FF2B5EF4-FFF2-40B4-BE49-F238E27FC236}">
                  <a16:creationId xmlns:a16="http://schemas.microsoft.com/office/drawing/2014/main" id="{8596DB0E-55CE-92D2-69CE-DDF904EEFC8C}"/>
                </a:ext>
              </a:extLst>
            </p:cNvPr>
            <p:cNvSpPr/>
            <p:nvPr/>
          </p:nvSpPr>
          <p:spPr>
            <a:xfrm>
              <a:off x="4350193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7;p17">
              <a:extLst>
                <a:ext uri="{FF2B5EF4-FFF2-40B4-BE49-F238E27FC236}">
                  <a16:creationId xmlns:a16="http://schemas.microsoft.com/office/drawing/2014/main" id="{3E0F68D0-7962-B8E4-EBC4-4C5B868AB6A9}"/>
                </a:ext>
              </a:extLst>
            </p:cNvPr>
            <p:cNvSpPr txBox="1"/>
            <p:nvPr/>
          </p:nvSpPr>
          <p:spPr>
            <a:xfrm>
              <a:off x="4377726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Cefixima y cefdinir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08;p17">
              <a:extLst>
                <a:ext uri="{FF2B5EF4-FFF2-40B4-BE49-F238E27FC236}">
                  <a16:creationId xmlns:a16="http://schemas.microsoft.com/office/drawing/2014/main" id="{1CD1D4F0-D0E4-2CD1-27AD-3D7FD10D20D1}"/>
                </a:ext>
              </a:extLst>
            </p:cNvPr>
            <p:cNvSpPr/>
            <p:nvPr/>
          </p:nvSpPr>
          <p:spPr>
            <a:xfrm>
              <a:off x="6324324" y="493"/>
              <a:ext cx="2092071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9;p17">
              <a:extLst>
                <a:ext uri="{FF2B5EF4-FFF2-40B4-BE49-F238E27FC236}">
                  <a16:creationId xmlns:a16="http://schemas.microsoft.com/office/drawing/2014/main" id="{513B3F6E-8AEA-6485-ACB7-B3DF7FE41274}"/>
                </a:ext>
              </a:extLst>
            </p:cNvPr>
            <p:cNvSpPr txBox="1"/>
            <p:nvPr/>
          </p:nvSpPr>
          <p:spPr>
            <a:xfrm>
              <a:off x="6351857" y="28026"/>
              <a:ext cx="2037005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Clase III BCS </a:t>
              </a:r>
              <a:r>
                <a:rPr kumimoji="0" lang="es-CO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(Buena solubilidad, Baja permeabilidad):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10;p17">
              <a:extLst>
                <a:ext uri="{FF2B5EF4-FFF2-40B4-BE49-F238E27FC236}">
                  <a16:creationId xmlns:a16="http://schemas.microsoft.com/office/drawing/2014/main" id="{20D60A8F-F94A-F6B6-36EE-1E316F11B7A9}"/>
                </a:ext>
              </a:extLst>
            </p:cNvPr>
            <p:cNvSpPr/>
            <p:nvPr/>
          </p:nvSpPr>
          <p:spPr>
            <a:xfrm>
              <a:off x="6533531" y="940556"/>
              <a:ext cx="209207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" name="Google Shape;411;p17">
              <a:extLst>
                <a:ext uri="{FF2B5EF4-FFF2-40B4-BE49-F238E27FC236}">
                  <a16:creationId xmlns:a16="http://schemas.microsoft.com/office/drawing/2014/main" id="{7C360D77-ECDD-BA42-157E-EF5E26AD6F06}"/>
                </a:ext>
              </a:extLst>
            </p:cNvPr>
            <p:cNvSpPr/>
            <p:nvPr/>
          </p:nvSpPr>
          <p:spPr>
            <a:xfrm>
              <a:off x="6742739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12;p17">
              <a:extLst>
                <a:ext uri="{FF2B5EF4-FFF2-40B4-BE49-F238E27FC236}">
                  <a16:creationId xmlns:a16="http://schemas.microsoft.com/office/drawing/2014/main" id="{D9F717FF-46F3-41B3-42C7-4D4CE017CFEE}"/>
                </a:ext>
              </a:extLst>
            </p:cNvPr>
            <p:cNvSpPr txBox="1"/>
            <p:nvPr/>
          </p:nvSpPr>
          <p:spPr>
            <a:xfrm>
              <a:off x="6770272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disminuye biodisponibilidad.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13;p17">
              <a:extLst>
                <a:ext uri="{FF2B5EF4-FFF2-40B4-BE49-F238E27FC236}">
                  <a16:creationId xmlns:a16="http://schemas.microsoft.com/office/drawing/2014/main" id="{AD8A79F3-F3A8-0A85-8577-B631E0FE32B6}"/>
                </a:ext>
              </a:extLst>
            </p:cNvPr>
            <p:cNvSpPr/>
            <p:nvPr/>
          </p:nvSpPr>
          <p:spPr>
            <a:xfrm>
              <a:off x="6533531" y="940556"/>
              <a:ext cx="209207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3" name="Google Shape;414;p17">
              <a:extLst>
                <a:ext uri="{FF2B5EF4-FFF2-40B4-BE49-F238E27FC236}">
                  <a16:creationId xmlns:a16="http://schemas.microsoft.com/office/drawing/2014/main" id="{DDF822F3-54CC-CEA2-6DFF-63DD28FA141F}"/>
                </a:ext>
              </a:extLst>
            </p:cNvPr>
            <p:cNvSpPr/>
            <p:nvPr/>
          </p:nvSpPr>
          <p:spPr>
            <a:xfrm>
              <a:off x="6742739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15;p17">
              <a:extLst>
                <a:ext uri="{FF2B5EF4-FFF2-40B4-BE49-F238E27FC236}">
                  <a16:creationId xmlns:a16="http://schemas.microsoft.com/office/drawing/2014/main" id="{CBD15585-3EEF-820D-8768-5C09FC627FE4}"/>
                </a:ext>
              </a:extLst>
            </p:cNvPr>
            <p:cNvSpPr txBox="1"/>
            <p:nvPr/>
          </p:nvSpPr>
          <p:spPr>
            <a:xfrm>
              <a:off x="6770272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Ampicilina y cefaclor .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84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"/>
          <p:cNvSpPr txBox="1">
            <a:spLocks noGrp="1"/>
          </p:cNvSpPr>
          <p:nvPr>
            <p:ph type="title"/>
          </p:nvPr>
        </p:nvSpPr>
        <p:spPr>
          <a:xfrm>
            <a:off x="591610" y="0"/>
            <a:ext cx="105156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CO" sz="3200" dirty="0"/>
              <a:t>Interacciones clínicas importantes entre β-</a:t>
            </a:r>
            <a:r>
              <a:rPr lang="es-CO" sz="3200" dirty="0" err="1"/>
              <a:t>lactámicos</a:t>
            </a:r>
            <a:endParaRPr sz="3200" dirty="0"/>
          </a:p>
        </p:txBody>
      </p:sp>
      <p:graphicFrame>
        <p:nvGraphicFramePr>
          <p:cNvPr id="424" name="Google Shape;424;p18"/>
          <p:cNvGraphicFramePr/>
          <p:nvPr>
            <p:extLst>
              <p:ext uri="{D42A27DB-BD31-4B8C-83A1-F6EECF244321}">
                <p14:modId xmlns:p14="http://schemas.microsoft.com/office/powerpoint/2010/main" val="2267262624"/>
              </p:ext>
            </p:extLst>
          </p:nvPr>
        </p:nvGraphicFramePr>
        <p:xfrm>
          <a:off x="838200" y="895146"/>
          <a:ext cx="10515600" cy="4274195"/>
        </p:xfrm>
        <a:graphic>
          <a:graphicData uri="http://schemas.openxmlformats.org/drawingml/2006/table">
            <a:tbl>
              <a:tblPr>
                <a:noFill/>
                <a:tableStyleId>{8ABBDC86-B9DC-4952-8152-C5BF04FBBD9B}</a:tableStyleId>
              </a:tblPr>
              <a:tblGrid>
                <a:gridCol w="351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Interacción</a:t>
                      </a:r>
                      <a:endParaRPr sz="1800" dirty="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Antibióticos con Aumento de Biodisponibilidad  (AUC o Cmax)</a:t>
                      </a:r>
                      <a:endParaRPr sz="180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Antibióticos con Disminución de Biodisponibilidad (AUC o Cmax)</a:t>
                      </a:r>
                      <a:endParaRPr sz="180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alimentos</a:t>
                      </a:r>
                      <a:endParaRPr sz="180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✅ </a:t>
                      </a:r>
                      <a:r>
                        <a:rPr lang="es-CO" sz="1800" dirty="0" err="1"/>
                        <a:t>Cefditoreno</a:t>
                      </a:r>
                      <a:r>
                        <a:rPr lang="es-CO" sz="1800" dirty="0"/>
                        <a:t> </a:t>
                      </a:r>
                      <a:r>
                        <a:rPr lang="es-CO" sz="1800" dirty="0" err="1"/>
                        <a:t>pivoxilo</a:t>
                      </a:r>
                      <a:r>
                        <a:rPr lang="es-CO" sz="1800" dirty="0"/>
                        <a:t>, cefuroxima y </a:t>
                      </a:r>
                      <a:r>
                        <a:rPr lang="es-CO" sz="1800" dirty="0" err="1"/>
                        <a:t>tebipenem</a:t>
                      </a:r>
                      <a:r>
                        <a:rPr lang="es-CO" sz="1800" dirty="0"/>
                        <a:t> </a:t>
                      </a:r>
                      <a:r>
                        <a:rPr lang="es-CO" sz="1800" dirty="0" err="1"/>
                        <a:t>pivoxilo</a:t>
                      </a:r>
                      <a:r>
                        <a:rPr lang="es-CO" sz="1800" dirty="0"/>
                        <a:t> (tabletas de liberación prolongada) (&gt;45%) </a:t>
                      </a:r>
                      <a:endParaRPr sz="1800" dirty="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❌ Ampicilina, cefaclor (formulaciones de liberación inmediata), cefroxadina, cefradina, cloxacilina, oxacilina, penicilina V (formulaciones líquidas y tabletas) y sultamicilina (&gt;40%)</a:t>
                      </a:r>
                      <a:endParaRPr sz="180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antiácidos y suplementos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-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❌ Mayor en cefdinir con sales de hierro y moderado en cefpodoxime proxetil con antiácidos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leche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✅Cefuroxima (Aumento moderado)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❌Cefalexina, cefradina, penicilina G y penicilina V. (&gt;40%) 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5" name="Google Shape;425;p18"/>
          <p:cNvSpPr/>
          <p:nvPr/>
        </p:nvSpPr>
        <p:spPr>
          <a:xfrm>
            <a:off x="1352550" y="5444766"/>
            <a:ext cx="1083945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✅ Aumento de biodisponibilidad: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Mayor absorción del antibiótico.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❌ Disminución de biodisponibilidad: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Menor absorción del antibiótico.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27426-84E7-E66F-EA8A-54CF5EAE34AF}"/>
              </a:ext>
            </a:extLst>
          </p:cNvPr>
          <p:cNvSpPr txBox="1"/>
          <p:nvPr/>
        </p:nvSpPr>
        <p:spPr>
          <a:xfrm>
            <a:off x="950642" y="5981801"/>
            <a:ext cx="10403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Wiesner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Zagrodzki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Paśko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P. Do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dietary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exert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clinically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l-GR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β-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lactam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antibiotics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 A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meta-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analyses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J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Antimicrob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Chemother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2024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2;79(4):722-757.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10.1093/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jac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/dkae028. PMID: 38334389; PMCID: PMC11528546.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99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F51D-491A-396D-C8CE-31E373A85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242BD71-F321-5A44-E341-61A8E185E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76362"/>
              </p:ext>
            </p:extLst>
          </p:nvPr>
        </p:nvGraphicFramePr>
        <p:xfrm>
          <a:off x="1382751" y="1009199"/>
          <a:ext cx="10332675" cy="5172801"/>
        </p:xfrm>
        <a:graphic>
          <a:graphicData uri="http://schemas.openxmlformats.org/drawingml/2006/table">
            <a:tbl>
              <a:tblPr firstRow="1" firstCol="1" bandRow="1"/>
              <a:tblGrid>
                <a:gridCol w="2821744">
                  <a:extLst>
                    <a:ext uri="{9D8B030D-6E8A-4147-A177-3AD203B41FA5}">
                      <a16:colId xmlns:a16="http://schemas.microsoft.com/office/drawing/2014/main" val="4165385405"/>
                    </a:ext>
                  </a:extLst>
                </a:gridCol>
                <a:gridCol w="3095443">
                  <a:extLst>
                    <a:ext uri="{9D8B030D-6E8A-4147-A177-3AD203B41FA5}">
                      <a16:colId xmlns:a16="http://schemas.microsoft.com/office/drawing/2014/main" val="389473025"/>
                    </a:ext>
                  </a:extLst>
                </a:gridCol>
                <a:gridCol w="4415488">
                  <a:extLst>
                    <a:ext uri="{9D8B030D-6E8A-4147-A177-3AD203B41FA5}">
                      <a16:colId xmlns:a16="http://schemas.microsoft.com/office/drawing/2014/main" val="1118845584"/>
                    </a:ext>
                  </a:extLst>
                </a:gridCol>
              </a:tblGrid>
              <a:tr h="1983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Sustancia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Tipo de evidencia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Hallazgo (efecto reportado)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376327"/>
                  </a:ext>
                </a:extLst>
              </a:tr>
              <a:tr h="1983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Loción de alcanfor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Reporte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de efecto anticoagulante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64055"/>
                  </a:ext>
                </a:extLst>
              </a:tr>
              <a:tr h="1983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Manzanilla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Reporte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de efecto anticoagulante</a:t>
                      </a: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12842"/>
                  </a:ext>
                </a:extLst>
              </a:tr>
              <a:tr h="3640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Arándano rojo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s-CO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ECAs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 10 reportes de casos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O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Efecto anticoagulante aumentado, incluyendo 2 hemorragias fatales.</a:t>
                      </a: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71456"/>
                  </a:ext>
                </a:extLst>
              </a:tr>
              <a:tr h="1983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Dong </a:t>
                      </a:r>
                      <a:r>
                        <a:rPr lang="es-CO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quai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(Angelica </a:t>
                      </a:r>
                      <a:r>
                        <a:rPr lang="es-CO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sinensis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Reportes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de efecto anticoagulante</a:t>
                      </a: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52122"/>
                  </a:ext>
                </a:extLst>
              </a:tr>
              <a:tr h="3640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Ginkgo biloba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s-CO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ECAs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3 reportes de casos y análisis de bases de datos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 efecto, pero con aumento del efecto en reportes de casos que llevaron a hematoma.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0770"/>
                  </a:ext>
                </a:extLst>
              </a:tr>
              <a:tr h="3640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Ginseng (Panax quinquefolius, Panax ginseng)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s-CO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ECAs</a:t>
                      </a: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 3 reportes de casos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efecto anticoagulante sigue siendo contradictorio, pero poco probable.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22099"/>
                  </a:ext>
                </a:extLst>
              </a:tr>
              <a:tr h="388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Dieta japonesa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Reporte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Hemorragia intracraneal tras consumo frecuente de alimentos fermentados​.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3100"/>
                  </a:ext>
                </a:extLst>
              </a:tr>
              <a:tr h="388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PC-SPES (suplemento herbal)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Reporte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del efecto anticoagulante, con sangrado gastrointestinal y hematuria​.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14272"/>
                  </a:ext>
                </a:extLst>
              </a:tr>
              <a:tr h="3640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Jugo de granada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Reportes de casos y 1 serie de casos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del INR a niveles extremadamente altos, con sangrado muscular​.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07680"/>
                  </a:ext>
                </a:extLst>
              </a:tr>
              <a:tr h="388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Trébol rojo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Reporte de caso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Hemorragia subaracnoidea tras consumo de suplemento con trébol rojo y otras hierbas​.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604367"/>
                  </a:ext>
                </a:extLst>
              </a:tr>
              <a:tr h="5420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St. John's Wort (Hierba de San Juan)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ECA, 1 reporte de caso y 1 serie de casos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Disminución del efecto anticoagulante por inducción enzimática, con sangrado gastrointestinal​.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66090"/>
                  </a:ext>
                </a:extLst>
              </a:tr>
              <a:tr h="388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Vitamin K (Vitamina K)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ECA, y múltiples cohortes y reportes de casos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Disminución del efecto anticoagulante, con variaciones peligrosas en el INR​.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82" marR="8582" marT="8582" marB="8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699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ABC1EB-CFA8-B694-A107-702E21E5E496}"/>
              </a:ext>
            </a:extLst>
          </p:cNvPr>
          <p:cNvSpPr txBox="1"/>
          <p:nvPr/>
        </p:nvSpPr>
        <p:spPr>
          <a:xfrm>
            <a:off x="156117" y="214335"/>
            <a:ext cx="22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WARFARINA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5A5517-024D-9030-2A6A-ADBC96856D3D}"/>
              </a:ext>
            </a:extLst>
          </p:cNvPr>
          <p:cNvSpPr txBox="1"/>
          <p:nvPr/>
        </p:nvSpPr>
        <p:spPr>
          <a:xfrm>
            <a:off x="473644" y="6382055"/>
            <a:ext cx="128170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 CSS, Lee SWH. Warfarin and food, herbal or dietary supplement interactions: A systematic review. Br J Clin </a:t>
            </a:r>
            <a:r>
              <a:rPr lang="en-US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 87: 352–374. </a:t>
            </a:r>
            <a:endParaRPr lang="es-CO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D6FC0293-B1FB-04C5-2780-5722EBE6072F}"/>
              </a:ext>
            </a:extLst>
          </p:cNvPr>
          <p:cNvSpPr/>
          <p:nvPr/>
        </p:nvSpPr>
        <p:spPr>
          <a:xfrm>
            <a:off x="645408" y="1881315"/>
            <a:ext cx="657921" cy="2616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1DE18007-3B3B-9784-721D-D42361127D8B}"/>
              </a:ext>
            </a:extLst>
          </p:cNvPr>
          <p:cNvSpPr/>
          <p:nvPr/>
        </p:nvSpPr>
        <p:spPr>
          <a:xfrm>
            <a:off x="635619" y="1456012"/>
            <a:ext cx="657921" cy="2616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16056A60-E35C-8584-6891-C3CCD82CFC8B}"/>
              </a:ext>
            </a:extLst>
          </p:cNvPr>
          <p:cNvSpPr/>
          <p:nvPr/>
        </p:nvSpPr>
        <p:spPr>
          <a:xfrm>
            <a:off x="628683" y="4389863"/>
            <a:ext cx="657921" cy="2616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129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B538-3F2B-A731-A826-C542872B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/>
              <a:t>ARÁNDANO Y WARFARINA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606C7-8671-7764-8EB6-BFD46BDF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0861"/>
            <a:ext cx="9454194" cy="36390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FE012-DF97-4F37-1DBA-AAF17CF80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431FFE-58D0-757B-B5C5-4364300F269A}"/>
              </a:ext>
            </a:extLst>
          </p:cNvPr>
          <p:cNvSpPr txBox="1"/>
          <p:nvPr/>
        </p:nvSpPr>
        <p:spPr>
          <a:xfrm>
            <a:off x="1171055" y="6182000"/>
            <a:ext cx="87423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Talasaz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Azita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 et al. “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Pharmacokinetic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Pharmacodynamic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Herbal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Oral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Anticoagulants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Gaps.”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Seminars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thrombosis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hemostasis, 10.1055/s-0044-1790258. 17 Sep. 2024, doi:10.1055/s-0044-1790258</a:t>
            </a:r>
          </a:p>
        </p:txBody>
      </p:sp>
    </p:spTree>
    <p:extLst>
      <p:ext uri="{BB962C8B-B14F-4D97-AF65-F5344CB8AC3E}">
        <p14:creationId xmlns:p14="http://schemas.microsoft.com/office/powerpoint/2010/main" val="228698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162D9-A4EF-273A-93A1-449C181D9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8D74CB56-D141-E656-1244-55987680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86" y="412596"/>
            <a:ext cx="5741019" cy="5174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450B6-4376-0B3C-1B2F-9C843D3A6C4C}"/>
              </a:ext>
            </a:extLst>
          </p:cNvPr>
          <p:cNvSpPr txBox="1"/>
          <p:nvPr/>
        </p:nvSpPr>
        <p:spPr>
          <a:xfrm>
            <a:off x="696951" y="6145322"/>
            <a:ext cx="8547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Naraharisetti SB,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Srour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Xu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Y, Lee DJ, Hertz SH,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Sahajwalla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Analgesics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Resulting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Dosage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Administration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Recommendations.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Pain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Med. 2020 Nov 1;21(11):2877-2892.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10.1093/pm/pnaa046. PMID: 32274507.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64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62E0-B9FD-C86E-F74E-B7788933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77F92-C452-1AED-AE31-4ABF90A73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E232B-5EA2-0CA3-29EA-6170D477F03F}"/>
              </a:ext>
            </a:extLst>
          </p:cNvPr>
          <p:cNvSpPr txBox="1"/>
          <p:nvPr/>
        </p:nvSpPr>
        <p:spPr>
          <a:xfrm>
            <a:off x="696951" y="6145322"/>
            <a:ext cx="8547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Naraharisetti SB,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Srour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Xu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Y, Lee DJ, Hertz SH,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Sahajwalla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Analgesics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Resulting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Dosage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Administration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Recommendations.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Pain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Med. 2020 Nov 1;21(11):2877-2892.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10.1093/pm/pnaa046. PMID: 32274507.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8BEEF798-46F7-8FA9-B9F0-4D3723B8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7" y="512957"/>
            <a:ext cx="5664819" cy="5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89AD9-17B1-BD44-BA2D-05077007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2C2D-9162-EC3B-9056-530504B5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LEVODOPA Y PARKINSON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3D8EB-BFE0-8105-7471-E718EB58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r>
              <a:rPr lang="es-PE" dirty="0"/>
              <a:t>La dieta rica en proteínas disminuye su absorción.</a:t>
            </a:r>
          </a:p>
          <a:p>
            <a:pPr marL="135464" indent="0">
              <a:buNone/>
            </a:pPr>
            <a:r>
              <a:rPr lang="es-PE" dirty="0"/>
              <a:t>Dificulta el pasaje por la BHE.</a:t>
            </a:r>
          </a:p>
          <a:p>
            <a:pPr marL="135464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None/>
              <a:tabLst/>
              <a:defRPr/>
            </a:pPr>
            <a:r>
              <a:rPr kumimoji="0" lang="es-PE" sz="2667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No se recomienda en ayunas por su efecto gastro lesivo.</a:t>
            </a:r>
          </a:p>
          <a:p>
            <a:pPr marL="135464" indent="0">
              <a:buNone/>
            </a:pPr>
            <a:endParaRPr lang="es-P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43647-0A53-3E56-847C-540D410E02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5464" indent="0">
              <a:buNone/>
            </a:pPr>
            <a:r>
              <a:rPr lang="es-PE" dirty="0"/>
              <a:t>Estrategias:</a:t>
            </a:r>
          </a:p>
          <a:p>
            <a:pPr marL="135464" indent="0">
              <a:buNone/>
            </a:pPr>
            <a:r>
              <a:rPr lang="es-PE" dirty="0"/>
              <a:t>Limitar proteínas</a:t>
            </a:r>
          </a:p>
          <a:p>
            <a:pPr marL="135464" indent="0">
              <a:buNone/>
            </a:pPr>
            <a:r>
              <a:rPr lang="es-PE" dirty="0"/>
              <a:t>Distanciar las tomas de los alimentos.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7027B-4E59-9757-216D-88BC9555D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749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5F09-21B5-731F-5B5A-162CD0B9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C40F-36E8-2BE6-A824-2392E28D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429" y="512281"/>
            <a:ext cx="7011200" cy="1021600"/>
          </a:xfrm>
        </p:spPr>
        <p:txBody>
          <a:bodyPr/>
          <a:lstStyle/>
          <a:p>
            <a:r>
              <a:rPr lang="es-PE" sz="2400" dirty="0"/>
              <a:t>FUROSEMIDA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1369-0545-CCDF-FD8F-4D53093A4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endParaRPr lang="es-P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EC687-9B09-92F2-C645-89E2C14EA5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02965" y="2050651"/>
            <a:ext cx="3362931" cy="3632400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Disminuye su absorción con los alimentos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0CF45-33C9-35A5-4EDF-FE4ACE768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8D52F-4E39-3957-1B62-0C1F7741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2050649"/>
            <a:ext cx="5493834" cy="3892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541E25-C701-3E80-82B6-77D196B5D70F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447F-3576-283F-3DF8-FC64D189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80" y="6175408"/>
            <a:ext cx="8441474" cy="4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8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7353-03DD-533A-4CA7-0324E60E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E463-C8E1-A51B-F0E7-24FA12B0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DIGOXINA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365F7-A8E2-9EA5-6993-36BBE4DFD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endParaRPr lang="es-P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DEF1E-04C6-FB4B-0F28-473D6997CE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382106" y="2050651"/>
            <a:ext cx="4185425" cy="3632400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La fibra disminuye su absorción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ADC06-292A-0383-DF4E-F5BCCE653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B50AD-007F-E35C-87B8-E622718D30F1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C64D2-A1E6-5630-B710-BB964C31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8" y="1908021"/>
            <a:ext cx="6478859" cy="44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8597-5836-F46D-9965-F6896E2A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4024-A17D-F176-A6B5-755E8FE4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METFORMINA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F67CB-AC82-0531-3579-605E4C2B0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r>
              <a:rPr lang="es-PE" dirty="0"/>
              <a:t>La </a:t>
            </a:r>
            <a:r>
              <a:rPr lang="es-PE" dirty="0" err="1"/>
              <a:t>Cmx</a:t>
            </a:r>
            <a:r>
              <a:rPr lang="es-PE" dirty="0"/>
              <a:t> baja un 19% cuando se prescribe con alimentos.</a:t>
            </a:r>
          </a:p>
          <a:p>
            <a:pPr marL="135464" indent="0">
              <a:buNone/>
            </a:pPr>
            <a:r>
              <a:rPr lang="es-PE" dirty="0"/>
              <a:t>La </a:t>
            </a:r>
            <a:r>
              <a:rPr lang="es-PE" dirty="0" err="1"/>
              <a:t>Cmx</a:t>
            </a:r>
            <a:r>
              <a:rPr lang="es-PE" dirty="0"/>
              <a:t>  baja hasta un 34 % con alimentos hipercalóricos.</a:t>
            </a:r>
          </a:p>
          <a:p>
            <a:pPr marL="135464" indent="0">
              <a:buNone/>
            </a:pPr>
            <a:endParaRPr lang="es-P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4283-AC91-7A05-810E-40F5B60855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89287" y="2050651"/>
            <a:ext cx="5207620" cy="3632400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Estrategias: usar metformina de liberación prolongada.</a:t>
            </a:r>
          </a:p>
          <a:p>
            <a:pPr marL="135464" indent="0">
              <a:buNone/>
            </a:pPr>
            <a:r>
              <a:rPr lang="es-PE" dirty="0"/>
              <a:t>Prescribir alejados de los alimentos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EAF5A-6B66-3EA7-1F59-37B0EFBFA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F09E7-03AE-FD98-294F-35AEAD9E3E71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4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7267-8FD9-04FC-7310-545B2F7D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478828"/>
            <a:ext cx="9121698" cy="1021600"/>
          </a:xfrm>
        </p:spPr>
        <p:txBody>
          <a:bodyPr/>
          <a:lstStyle/>
          <a:p>
            <a:r>
              <a:rPr lang="es-PE" sz="2300" dirty="0"/>
              <a:t>FACTORES QUE AFECTAN LA FARMACOCINÉTICA Y FARMACODINAMIA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7ECBA-0987-37EB-F1B6-C09165943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1B6739-9059-9236-FB0B-66A80BF94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859648"/>
              </p:ext>
            </p:extLst>
          </p:nvPr>
        </p:nvGraphicFramePr>
        <p:xfrm>
          <a:off x="840373" y="2212566"/>
          <a:ext cx="10020599" cy="347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40">
            <a:extLst>
              <a:ext uri="{FF2B5EF4-FFF2-40B4-BE49-F238E27FC236}">
                <a16:creationId xmlns:a16="http://schemas.microsoft.com/office/drawing/2014/main" id="{6BE5B692-A36F-A4A6-5C9C-355B90362622}"/>
              </a:ext>
            </a:extLst>
          </p:cNvPr>
          <p:cNvSpPr txBox="1"/>
          <p:nvPr/>
        </p:nvSpPr>
        <p:spPr>
          <a:xfrm>
            <a:off x="385687" y="5948285"/>
            <a:ext cx="10475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Naraharisetti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Srour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Y, Lee DJ, Hertz SH,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Sahajwalla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Analgesics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Resulting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Dosage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Recommendations. </a:t>
            </a:r>
          </a:p>
          <a:p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1 de noviembre de 2020;21(11):2877-92. </a:t>
            </a:r>
          </a:p>
        </p:txBody>
      </p:sp>
    </p:spTree>
    <p:extLst>
      <p:ext uri="{BB962C8B-B14F-4D97-AF65-F5344CB8AC3E}">
        <p14:creationId xmlns:p14="http://schemas.microsoft.com/office/powerpoint/2010/main" val="306503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2DB0-1B47-D29A-6D04-F24267FA1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E59-01C6-5F07-EAFD-ABBF2064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OMEPRAZOL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430B8-30F6-D7D4-AC6B-B7BC5F590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320FF-41E9-116D-2380-EBBA43EDE445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240BA8-2DCD-F6B2-6B42-BC08C7824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endParaRPr lang="es-P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A99702-3772-2F52-9367-275C890103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08100" y="2050651"/>
            <a:ext cx="4076934" cy="3632400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Debe ingerirse 15 a 30 minutos antes de los alimentos.</a:t>
            </a:r>
          </a:p>
          <a:p>
            <a:pPr marL="135464" indent="0">
              <a:buNone/>
            </a:pPr>
            <a:r>
              <a:rPr lang="es-PE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3FEEA-357E-B1E9-58D9-9A480F0B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1761893"/>
            <a:ext cx="6122399" cy="42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474A-6764-F764-72C2-5E83E507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85A0-4531-85DB-8481-383172D9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METOPROLOL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1F1E1-D93F-9FEE-71F4-078136CF3F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BC79F-5F6A-EB8C-E919-9B23D8E14042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D3C32-59AB-9C99-C112-36C103EB25E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84272" y="1817649"/>
            <a:ext cx="3817046" cy="3865402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Comidas con alto contenido de grasa prolonga la absorción.</a:t>
            </a:r>
          </a:p>
          <a:p>
            <a:pPr marL="135464" indent="0">
              <a:buNone/>
            </a:pPr>
            <a:r>
              <a:rPr lang="es-PE" dirty="0"/>
              <a:t>La variabilidad individual puede influir en la respuesta farmacocinética según el metabolismo hepático</a:t>
            </a:r>
          </a:p>
          <a:p>
            <a:pPr marL="135464" indent="0">
              <a:buNone/>
            </a:pPr>
            <a:endParaRPr lang="es-PE" dirty="0"/>
          </a:p>
        </p:txBody>
      </p:sp>
      <p:graphicFrame>
        <p:nvGraphicFramePr>
          <p:cNvPr id="3" name="Google Shape;485;p23">
            <a:extLst>
              <a:ext uri="{FF2B5EF4-FFF2-40B4-BE49-F238E27FC236}">
                <a16:creationId xmlns:a16="http://schemas.microsoft.com/office/drawing/2014/main" id="{DD4D7F9D-622B-0E43-85FD-AF9BA4FFF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73181"/>
              </p:ext>
            </p:extLst>
          </p:nvPr>
        </p:nvGraphicFramePr>
        <p:xfrm>
          <a:off x="390681" y="2226019"/>
          <a:ext cx="7392868" cy="29592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4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Condición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Cmax (ng/mL)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AUC (ng·h/mL)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Efecto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Ayuno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Sin cambios significativos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Sin cambios significativos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Absorción estable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Comida alta en grasa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Ligeramente aumentada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Ligeramente aumentada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Absorción más prolongada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Comida rica en proteínas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Variable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Variable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Puede influir en el metabolismo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A09EFD-5CE5-7E37-9398-35877F08066D}"/>
              </a:ext>
            </a:extLst>
          </p:cNvPr>
          <p:cNvSpPr txBox="1"/>
          <p:nvPr/>
        </p:nvSpPr>
        <p:spPr>
          <a:xfrm>
            <a:off x="534831" y="5720335"/>
            <a:ext cx="68807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Zamir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Hussain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I,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Rehman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Ashraf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W,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Imran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I,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Saeed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H,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Majeed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Alqahtani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F,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Rasool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MF.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Clinical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Pharmacokinetics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of Metoprolol: A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Systematic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Review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Clin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Pharmacokinet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2022 Aug;61(8):1095-1114.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: 10.1007/s40262-022-01145-y.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Epub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2022 Jun 28. PMID: 35764772.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78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8D49-F893-AEE6-1EC4-CE10EC85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81EA-B490-5BAD-3915-2D054A0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CANAABIDIOL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6EFD-3C4B-B62D-4B65-22F8F7B085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95D30-91CE-4D94-4BC5-408BECB2E411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oogle Shape;500;p25">
            <a:extLst>
              <a:ext uri="{FF2B5EF4-FFF2-40B4-BE49-F238E27FC236}">
                <a16:creationId xmlns:a16="http://schemas.microsoft.com/office/drawing/2014/main" id="{E8602755-D1DE-0C6A-2843-E1B0B99A1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170396"/>
              </p:ext>
            </p:extLst>
          </p:nvPr>
        </p:nvGraphicFramePr>
        <p:xfrm>
          <a:off x="838199" y="2331719"/>
          <a:ext cx="6577360" cy="30320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947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Condición</a:t>
                      </a:r>
                      <a:endParaRPr sz="1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Cmax (ng/mL)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 err="1"/>
                        <a:t>Tmax</a:t>
                      </a:r>
                      <a:r>
                        <a:rPr lang="es-CO" sz="1800" b="1" dirty="0"/>
                        <a:t> (h)</a:t>
                      </a:r>
                      <a:endParaRPr sz="1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AUC (h*ng/mL)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Ayuno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58.55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4.27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236.21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6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Alimentado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218.51 (+273%)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3.28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1015.45 (+330%)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A53975-9428-2336-50C1-280D92113B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61614" y="2263638"/>
            <a:ext cx="4159040" cy="3632400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El </a:t>
            </a:r>
            <a:r>
              <a:rPr lang="es-PE" dirty="0" err="1"/>
              <a:t>Cmax</a:t>
            </a:r>
            <a:r>
              <a:rPr lang="es-PE" dirty="0"/>
              <a:t> es casi cuatro veces mayor cuando se administra con alimentos.</a:t>
            </a:r>
          </a:p>
          <a:p>
            <a:pPr marL="135464" indent="0">
              <a:buNone/>
            </a:pPr>
            <a:r>
              <a:rPr lang="es-PE" dirty="0"/>
              <a:t>El AUC también se incrementa.</a:t>
            </a:r>
          </a:p>
          <a:p>
            <a:pPr marL="135464" indent="0">
              <a:buNone/>
            </a:pPr>
            <a:r>
              <a:rPr lang="es-PE" dirty="0"/>
              <a:t>El </a:t>
            </a:r>
            <a:r>
              <a:rPr lang="es-PE" dirty="0" err="1"/>
              <a:t>Tmax</a:t>
            </a:r>
            <a:r>
              <a:rPr lang="es-PE" dirty="0"/>
              <a:t> es ligeramente menor en estado alimentado.</a:t>
            </a:r>
          </a:p>
          <a:p>
            <a:pPr marL="135464" indent="0">
              <a:buNone/>
            </a:pPr>
            <a:endParaRPr lang="es-P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CED66-DC0C-DA51-70B8-F0C25BF087A7}"/>
              </a:ext>
            </a:extLst>
          </p:cNvPr>
          <p:cNvSpPr txBox="1"/>
          <p:nvPr/>
        </p:nvSpPr>
        <p:spPr>
          <a:xfrm>
            <a:off x="985542" y="5896038"/>
            <a:ext cx="6776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Silmore LH,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Willmer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Capparelli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EV,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Rosania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GR.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effects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formulation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dosing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administration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cannabidiol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(CBD) in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humans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A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clinical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studies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Pharmacotherapy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2021 Apr;41(4):405-420.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10.1002/phar.2512.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Epub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2021 Mar 18. PMID: 33583102; PMCID: PMC8485703.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965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BCF2-6ECA-E15B-EF45-4CAF6EA94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56E3-4115-DEC6-6F60-3D98A019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METOPROLOL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6745C-726C-FD80-742E-F6364EB8C3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DB875-B008-38C7-413C-7ED52F9ACA63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Google Shape;485;p23">
            <a:extLst>
              <a:ext uri="{FF2B5EF4-FFF2-40B4-BE49-F238E27FC236}">
                <a16:creationId xmlns:a16="http://schemas.microsoft.com/office/drawing/2014/main" id="{E205F9ED-73D8-1BCD-C3A6-7E6FBA6D6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667532"/>
              </p:ext>
            </p:extLst>
          </p:nvPr>
        </p:nvGraphicFramePr>
        <p:xfrm>
          <a:off x="1085699" y="2226019"/>
          <a:ext cx="9307236" cy="29592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6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4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Condición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Cmax (ng/mL)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AUC (ng·h/mL)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Efecto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Ayuno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Sin cambios significativos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Sin cambios significativos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Absorción estable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Comida alta en grasa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Ligeramente aumentada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Ligeramente aumentada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Absorción más prolongada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Comida rica en proteínas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Variable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Variable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Puede influir en el metabolismo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0AFA13-3B70-FC13-3573-FE620BE9E81F}"/>
              </a:ext>
            </a:extLst>
          </p:cNvPr>
          <p:cNvSpPr txBox="1"/>
          <p:nvPr/>
        </p:nvSpPr>
        <p:spPr>
          <a:xfrm>
            <a:off x="534831" y="5720335"/>
            <a:ext cx="68807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Zamir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Hussain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Rehman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Ashraf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Imran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Saeed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Majeed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Alqahtani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Rasool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MF.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Pharmacokinetics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Metoprolol: A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Systematic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Review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Clin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Pharmacokinet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2022 Aug;61(8):1095-1114.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10.1007/s40262-022-01145-y.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Epub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2022 Jun 28. PMID: 35764772.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8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042BA-8DD4-9B71-C179-D7D680C2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3EB7-F8A7-D1A6-7015-94FE6DE5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RIVAROXABAN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422B9-E782-6BC9-85B9-97CFD0CE5F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44CF7-8223-E62A-7B9E-D3CE92F916F5}"/>
              </a:ext>
            </a:extLst>
          </p:cNvPr>
          <p:cNvSpPr txBox="1"/>
          <p:nvPr/>
        </p:nvSpPr>
        <p:spPr>
          <a:xfrm>
            <a:off x="2520176" y="618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359237-3FE0-59EA-C96A-4B75D35403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84272" y="1817649"/>
            <a:ext cx="3817046" cy="3865402"/>
          </a:xfrm>
        </p:spPr>
        <p:txBody>
          <a:bodyPr/>
          <a:lstStyle/>
          <a:p>
            <a:pPr marL="135464" indent="0">
              <a:buNone/>
            </a:pPr>
            <a:r>
              <a:rPr lang="es-PE" dirty="0"/>
              <a:t>Los alimentos, especialmente ricos en grasa, incrementa la biodisponibilidad.</a:t>
            </a:r>
          </a:p>
          <a:p>
            <a:pPr marL="135464" indent="0">
              <a:buNone/>
            </a:pPr>
            <a:r>
              <a:rPr lang="es-PE" dirty="0"/>
              <a:t>El </a:t>
            </a:r>
            <a:r>
              <a:rPr lang="es-PE" dirty="0" err="1"/>
              <a:t>Tmax</a:t>
            </a:r>
            <a:r>
              <a:rPr lang="es-PE" dirty="0"/>
              <a:t> no se ve afectado significativamente, pero la exposición sistémica (AUC) aumenta.</a:t>
            </a:r>
          </a:p>
        </p:txBody>
      </p:sp>
      <p:graphicFrame>
        <p:nvGraphicFramePr>
          <p:cNvPr id="6" name="Google Shape;511;p26">
            <a:extLst>
              <a:ext uri="{FF2B5EF4-FFF2-40B4-BE49-F238E27FC236}">
                <a16:creationId xmlns:a16="http://schemas.microsoft.com/office/drawing/2014/main" id="{A06FC752-6CAE-53C8-A886-94510BF5F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35651"/>
              </p:ext>
            </p:extLst>
          </p:nvPr>
        </p:nvGraphicFramePr>
        <p:xfrm>
          <a:off x="390683" y="2138117"/>
          <a:ext cx="6589980" cy="29802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92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Condición</a:t>
                      </a:r>
                      <a:endParaRPr sz="1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 err="1"/>
                        <a:t>Cmax</a:t>
                      </a:r>
                      <a:endParaRPr sz="1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Tmax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AUC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2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Ayuno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Baja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Prolongado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Reducido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7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Comida alta en grasa</a:t>
                      </a: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Mayor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Similar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Aumentado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8B58CD-670F-4612-5BEF-F1B391CCA947}"/>
              </a:ext>
            </a:extLst>
          </p:cNvPr>
          <p:cNvSpPr txBox="1"/>
          <p:nvPr/>
        </p:nvSpPr>
        <p:spPr>
          <a:xfrm>
            <a:off x="390682" y="5588916"/>
            <a:ext cx="66492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Kou W,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Sodhi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JK, Wu X, Benet LZ.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Investigating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Intestinal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Transporter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Involvement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Rivaroxaban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Disposition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Examination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Changes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Absorption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Pharm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Res. 2021 May;38(5):795-801.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10.1007/s11095-021-03039-3.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Epub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2021 </a:t>
            </a:r>
            <a:r>
              <a:rPr kumimoji="0" lang="es-CO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13. PMID: 33847849; PMCID: PMC8501891.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39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35007-919E-DE5F-B0CF-316C35144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1C233-7988-20A0-7F4A-EAD1A9BA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" y="773962"/>
            <a:ext cx="12113941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2D030B-36DF-2864-AE04-049531EC3F59}"/>
              </a:ext>
            </a:extLst>
          </p:cNvPr>
          <p:cNvSpPr txBox="1"/>
          <p:nvPr/>
        </p:nvSpPr>
        <p:spPr>
          <a:xfrm>
            <a:off x="4378356" y="335160"/>
            <a:ext cx="415049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Zumo de pomelo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95AE06-E4C4-31F3-F880-C2CFF07E3F3E}"/>
              </a:ext>
            </a:extLst>
          </p:cNvPr>
          <p:cNvSpPr txBox="1"/>
          <p:nvPr/>
        </p:nvSpPr>
        <p:spPr>
          <a:xfrm>
            <a:off x="2749259" y="4172467"/>
            <a:ext cx="7747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Disminuye metabolización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prostémica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de fármacos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575284-F540-8956-CE17-589DA13885CF}"/>
              </a:ext>
            </a:extLst>
          </p:cNvPr>
          <p:cNvSpPr txBox="1"/>
          <p:nvPr/>
        </p:nvSpPr>
        <p:spPr>
          <a:xfrm>
            <a:off x="3923619" y="5289899"/>
            <a:ext cx="53988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Se potencia efectos farmacológicos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0016D2-475D-328A-201D-86AEF2AB1EB6}"/>
              </a:ext>
            </a:extLst>
          </p:cNvPr>
          <p:cNvSpPr txBox="1"/>
          <p:nvPr/>
        </p:nvSpPr>
        <p:spPr>
          <a:xfrm>
            <a:off x="4950526" y="1590925"/>
            <a:ext cx="229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FLAVONOIDES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9E8EF6-BB25-642C-D9F6-D8EBAE63D400}"/>
              </a:ext>
            </a:extLst>
          </p:cNvPr>
          <p:cNvSpPr txBox="1"/>
          <p:nvPr/>
        </p:nvSpPr>
        <p:spPr>
          <a:xfrm>
            <a:off x="3139899" y="2985655"/>
            <a:ext cx="705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AGLICONES: Inhiben citocromo P-450 del SMH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2455CF-9A3A-EE72-6D65-FE968A24625F}"/>
              </a:ext>
            </a:extLst>
          </p:cNvPr>
          <p:cNvSpPr txBox="1"/>
          <p:nvPr/>
        </p:nvSpPr>
        <p:spPr>
          <a:xfrm>
            <a:off x="7861164" y="1537233"/>
            <a:ext cx="141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Naguera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C2B63A-19B3-DD5B-E421-8F6BDF22C30A}"/>
              </a:ext>
            </a:extLst>
          </p:cNvPr>
          <p:cNvSpPr txBox="1"/>
          <p:nvPr/>
        </p:nvSpPr>
        <p:spPr>
          <a:xfrm>
            <a:off x="7886510" y="2156276"/>
            <a:ext cx="16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Nariguera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411E9DC-4ED5-5287-8315-A729C73F105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623044" y="4695687"/>
            <a:ext cx="0" cy="5942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B047C5D-C0A7-B01D-7D13-4F31294B9833}"/>
              </a:ext>
            </a:extLst>
          </p:cNvPr>
          <p:cNvCxnSpPr>
            <a:cxnSpLocks/>
          </p:cNvCxnSpPr>
          <p:nvPr/>
        </p:nvCxnSpPr>
        <p:spPr>
          <a:xfrm>
            <a:off x="6623044" y="3578255"/>
            <a:ext cx="0" cy="5942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42B5A2F-3624-FF58-4B06-42FE0E8FDA6F}"/>
              </a:ext>
            </a:extLst>
          </p:cNvPr>
          <p:cNvGrpSpPr/>
          <p:nvPr/>
        </p:nvGrpSpPr>
        <p:grpSpPr>
          <a:xfrm>
            <a:off x="2659841" y="1869776"/>
            <a:ext cx="1448422" cy="1168284"/>
            <a:chOff x="2659841" y="1869776"/>
            <a:chExt cx="1448422" cy="1168284"/>
          </a:xfrm>
        </p:grpSpPr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9CBBCB43-758D-B494-FB2E-6620D924B2FB}"/>
                </a:ext>
              </a:extLst>
            </p:cNvPr>
            <p:cNvSpPr/>
            <p:nvPr/>
          </p:nvSpPr>
          <p:spPr>
            <a:xfrm rot="14237842">
              <a:off x="2806525" y="1723092"/>
              <a:ext cx="1155054" cy="1448422"/>
            </a:xfrm>
            <a:prstGeom prst="arc">
              <a:avLst>
                <a:gd name="adj1" fmla="val 14589558"/>
                <a:gd name="adj2" fmla="val 23866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79BCC6CC-3E51-7297-5761-566A0AEC537C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749259" y="2985655"/>
              <a:ext cx="287412" cy="524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735386C0-18C0-FCB2-3C24-353BF1734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7551" y="2679496"/>
              <a:ext cx="119120" cy="3585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uadroTexto 16">
            <a:extLst>
              <a:ext uri="{FF2B5EF4-FFF2-40B4-BE49-F238E27FC236}">
                <a16:creationId xmlns:a16="http://schemas.microsoft.com/office/drawing/2014/main" id="{DE372764-2876-6F54-9CAD-DD498889EA9F}"/>
              </a:ext>
            </a:extLst>
          </p:cNvPr>
          <p:cNvSpPr txBox="1"/>
          <p:nvPr/>
        </p:nvSpPr>
        <p:spPr>
          <a:xfrm>
            <a:off x="214869" y="6402727"/>
            <a:ext cx="1167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Administración de Alimentos y Medicamentos de EE. UU. (FDA). (2019). </a:t>
            </a:r>
            <a:r>
              <a:rPr kumimoji="0" lang="es-CO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Food-effect</a:t>
            </a:r>
            <a:r>
              <a:rPr kumimoji="0" lang="es-CO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s-CO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bioavailability</a:t>
            </a:r>
            <a:r>
              <a:rPr kumimoji="0" lang="es-CO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es-CO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fed</a:t>
            </a:r>
            <a:r>
              <a:rPr kumimoji="0" lang="es-CO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s-CO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bioequivalence</a:t>
            </a:r>
            <a:r>
              <a:rPr kumimoji="0" lang="es-CO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s-CO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studies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U.S. </a:t>
            </a:r>
            <a:r>
              <a:rPr kumimoji="0" lang="es-CO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Food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es-CO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Drug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s-CO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Administration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https://www.fda.gov/files/drugs/published/Food-Effect-Bioavailability-and-Fed-Bioequivalence-Studies.pdf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0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"/>
    </mc:Choice>
    <mc:Fallback xmlns="">
      <p:transition spd="slow" advTm="134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8B7F8-080D-1E98-6607-8CA4F9DE0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2E35F-2104-6977-0C3E-01615A312505}"/>
              </a:ext>
            </a:extLst>
          </p:cNvPr>
          <p:cNvSpPr txBox="1"/>
          <p:nvPr/>
        </p:nvSpPr>
        <p:spPr>
          <a:xfrm>
            <a:off x="0" y="234175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CONCLUSIONES</a:t>
            </a:r>
            <a:r>
              <a:rPr lang="es-PE" sz="2000" dirty="0"/>
              <a:t> </a:t>
            </a:r>
          </a:p>
        </p:txBody>
      </p:sp>
      <p:sp>
        <p:nvSpPr>
          <p:cNvPr id="4" name="Google Shape;519;p27">
            <a:extLst>
              <a:ext uri="{FF2B5EF4-FFF2-40B4-BE49-F238E27FC236}">
                <a16:creationId xmlns:a16="http://schemas.microsoft.com/office/drawing/2014/main" id="{373404D6-9E77-015B-5BBD-FD9CF5AD35B1}"/>
              </a:ext>
            </a:extLst>
          </p:cNvPr>
          <p:cNvSpPr txBox="1">
            <a:spLocks/>
          </p:cNvSpPr>
          <p:nvPr/>
        </p:nvSpPr>
        <p:spPr>
          <a:xfrm>
            <a:off x="838200" y="1240179"/>
            <a:ext cx="10515600" cy="354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La ingesta de alimentos puede modificar significativamente la absorción, distribución y metabolismo de los fármacos.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Cada fármaco debe evaluarse individualmente para determinar su mejor forma de administración.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 recomienda ajustar la dosificación según el estado nutricional y la dieta del paciente.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Los estudios farmacocinéticos son esenciales para garantizar una tratamiento efectivo y segura.</a:t>
            </a:r>
          </a:p>
        </p:txBody>
      </p:sp>
      <p:sp>
        <p:nvSpPr>
          <p:cNvPr id="5" name="Google Shape;520;p27">
            <a:extLst>
              <a:ext uri="{FF2B5EF4-FFF2-40B4-BE49-F238E27FC236}">
                <a16:creationId xmlns:a16="http://schemas.microsoft.com/office/drawing/2014/main" id="{04693717-CF80-7FA6-8479-CF34AC34B0AF}"/>
              </a:ext>
            </a:extLst>
          </p:cNvPr>
          <p:cNvSpPr txBox="1"/>
          <p:nvPr/>
        </p:nvSpPr>
        <p:spPr>
          <a:xfrm>
            <a:off x="838200" y="5129025"/>
            <a:ext cx="109643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400" b="1" i="1">
                <a:latin typeface="Calibri"/>
                <a:ea typeface="Calibri"/>
                <a:cs typeface="Calibri"/>
                <a:sym typeface="Calibri"/>
              </a:rPr>
              <a:t>¡Siempre considerar la relación fármaco-alimento para optimizar el tratamiento!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5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23F2-8959-35D3-BA9F-007AB94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99" y="523433"/>
            <a:ext cx="7701461" cy="1021600"/>
          </a:xfrm>
        </p:spPr>
        <p:txBody>
          <a:bodyPr/>
          <a:lstStyle/>
          <a:p>
            <a:r>
              <a:rPr lang="es-PE" sz="2400" dirty="0"/>
              <a:t>FACTORES FARMACOCINÉTICOS CLAVES A CONSIDERAR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28FFA-18DB-F5D3-167E-64E99875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8" y="2050652"/>
            <a:ext cx="4698002" cy="3781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E5CC5-6BED-BD17-5C03-065703F6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54" y="2050652"/>
            <a:ext cx="4399947" cy="37814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6DF27-6323-B6BF-38EC-0F0D6302A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CuadroTexto 16">
            <a:extLst>
              <a:ext uri="{FF2B5EF4-FFF2-40B4-BE49-F238E27FC236}">
                <a16:creationId xmlns:a16="http://schemas.microsoft.com/office/drawing/2014/main" id="{5040B8CA-3F7B-A56F-8228-5F5406667DE5}"/>
              </a:ext>
            </a:extLst>
          </p:cNvPr>
          <p:cNvSpPr txBox="1"/>
          <p:nvPr/>
        </p:nvSpPr>
        <p:spPr>
          <a:xfrm>
            <a:off x="214869" y="6182000"/>
            <a:ext cx="8181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 de Alimentos y Medicamentos de EE. UU. (FDA). (2019).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Food-effect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bioequivalence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U.S.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https://www.fda.gov/files/drugs/published/Food-Effect-Bioavailability-and-Fed-Bioequivalence-Studies.pdf</a:t>
            </a:r>
            <a:endParaRPr lang="en-US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3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CC4C-83D0-672E-659D-06B65534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ATORVASTATINA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A9B81-B0EA-B43D-14FB-AA81E17C6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es-P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AD1F4-402C-C631-F29D-5513F0329A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s-PE" dirty="0"/>
              <a:t>El pomelo (250 ml), incrementa el riesgo de rabdomiólisis y toxicidad muscular.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BBEF4-D141-6B9C-8CBC-20308C801CD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s-PE" dirty="0"/>
              <a:t>Dieta rica en fibra disminuye el efecto hipolipemiante.</a:t>
            </a:r>
          </a:p>
          <a:p>
            <a:pPr marL="152396" indent="0">
              <a:buNone/>
            </a:pPr>
            <a:endParaRPr lang="es-PE" b="1" dirty="0"/>
          </a:p>
          <a:p>
            <a:pPr marL="152396" indent="0">
              <a:buNone/>
            </a:pPr>
            <a:r>
              <a:rPr lang="es-PE" b="1" dirty="0"/>
              <a:t>RECOMENDACIÓN</a:t>
            </a:r>
          </a:p>
          <a:p>
            <a:pPr marL="152396" indent="0">
              <a:buNone/>
            </a:pPr>
            <a:r>
              <a:rPr lang="es-PE" dirty="0"/>
              <a:t>Alejar la ingesta  de las comidas.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34744-B191-6B20-C02B-4A8D722B1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AE0DE-B693-DFB4-D891-6163D891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84" y="2060101"/>
            <a:ext cx="3150916" cy="3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A14E-DD77-295C-9005-30AA46BD9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A636-B4A1-C7AF-A203-DDDAEA50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ANTIBIÓTICOS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A295D-1353-1F18-7A5F-EA58F0757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537" y="2060101"/>
            <a:ext cx="4059043" cy="3613200"/>
          </a:xfrm>
        </p:spPr>
        <p:txBody>
          <a:bodyPr/>
          <a:lstStyle/>
          <a:p>
            <a:pPr marL="152396" indent="0">
              <a:buNone/>
            </a:pPr>
            <a:r>
              <a:rPr lang="es-PE" dirty="0"/>
              <a:t>FLUOROQUINOLONAS (   74%)</a:t>
            </a:r>
          </a:p>
          <a:p>
            <a:pPr marL="152396" indent="0">
              <a:buNone/>
            </a:pPr>
            <a:endParaRPr lang="es-PE" dirty="0"/>
          </a:p>
          <a:p>
            <a:pPr marL="152396" indent="0">
              <a:buNone/>
            </a:pPr>
            <a:r>
              <a:rPr lang="es-PE" dirty="0"/>
              <a:t>TETRACICLINAS</a:t>
            </a:r>
          </a:p>
          <a:p>
            <a:pPr marL="152396" indent="0">
              <a:buNone/>
            </a:pPr>
            <a:endParaRPr lang="es-PE" dirty="0"/>
          </a:p>
          <a:p>
            <a:pPr marL="152396" indent="0">
              <a:buNone/>
            </a:pPr>
            <a:r>
              <a:rPr lang="es-PE" dirty="0"/>
              <a:t>MACRÓLIDOS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A4C69-81FD-AF2D-55F0-6CBC605761B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s-PE" dirty="0"/>
              <a:t>Lácteos, hierro, calcio</a:t>
            </a:r>
          </a:p>
          <a:p>
            <a:pPr marL="152396" indent="0">
              <a:buNone/>
            </a:pPr>
            <a:endParaRPr lang="es-PE" dirty="0"/>
          </a:p>
          <a:p>
            <a:pPr marL="152396" indent="0">
              <a:buNone/>
            </a:pPr>
            <a:r>
              <a:rPr lang="es-PE" dirty="0"/>
              <a:t>Cationes, divalentes</a:t>
            </a:r>
          </a:p>
          <a:p>
            <a:pPr marL="152396" indent="0">
              <a:buNone/>
            </a:pPr>
            <a:endParaRPr lang="es-PE" dirty="0"/>
          </a:p>
          <a:p>
            <a:pPr marL="152396" indent="0">
              <a:buNone/>
            </a:pPr>
            <a:r>
              <a:rPr lang="es-PE" dirty="0"/>
              <a:t>Leche: </a:t>
            </a:r>
            <a:r>
              <a:rPr lang="es-PE" dirty="0" err="1"/>
              <a:t>azitro</a:t>
            </a:r>
            <a:r>
              <a:rPr lang="es-PE" dirty="0"/>
              <a:t> </a:t>
            </a:r>
            <a:r>
              <a:rPr lang="es-PE" dirty="0" err="1"/>
              <a:t>claritro</a:t>
            </a:r>
            <a:endParaRPr lang="es-P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AC018-6EDD-5727-9768-98309E87F18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s-PE" dirty="0"/>
              <a:t>Forman complejos insolubles.</a:t>
            </a:r>
          </a:p>
          <a:p>
            <a:pPr marL="152396" indent="0">
              <a:buNone/>
            </a:pPr>
            <a:r>
              <a:rPr lang="es-PE" dirty="0"/>
              <a:t>Quelación del ATB</a:t>
            </a:r>
          </a:p>
          <a:p>
            <a:pPr marL="152396" indent="0">
              <a:buNone/>
            </a:pPr>
            <a:endParaRPr lang="es-PE" dirty="0"/>
          </a:p>
          <a:p>
            <a:pPr marL="152396" indent="0">
              <a:buNone/>
            </a:pPr>
            <a:r>
              <a:rPr lang="es-PE" dirty="0"/>
              <a:t>Mejora la absorción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B8311-A082-AAD1-54A0-0DCA93518C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CC395-DF8D-85BA-796F-7C2EAF58F06A}"/>
              </a:ext>
            </a:extLst>
          </p:cNvPr>
          <p:cNvSpPr txBox="1"/>
          <p:nvPr/>
        </p:nvSpPr>
        <p:spPr>
          <a:xfrm>
            <a:off x="246482" y="5150081"/>
            <a:ext cx="1169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  ! No prescribir multivitamínicos en pacientes que reciben antibióticos ! 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F6ADE08-A0CD-C68E-4D4E-386D275AF4E2}"/>
              </a:ext>
            </a:extLst>
          </p:cNvPr>
          <p:cNvSpPr/>
          <p:nvPr/>
        </p:nvSpPr>
        <p:spPr>
          <a:xfrm>
            <a:off x="3378821" y="2375211"/>
            <a:ext cx="133814" cy="1561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790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FE8B-1A7A-29A8-92E1-A3967E03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/>
              <a:t>Impacto en la absorción de fármacos según BCS </a:t>
            </a:r>
            <a:br>
              <a:rPr lang="es-PE" dirty="0"/>
            </a:br>
            <a:r>
              <a:rPr lang="es-PE" dirty="0"/>
              <a:t>(</a:t>
            </a:r>
            <a:r>
              <a:rPr lang="es-PE" dirty="0" err="1"/>
              <a:t>Biopharmaceutics</a:t>
            </a:r>
            <a:r>
              <a:rPr lang="es-PE" dirty="0"/>
              <a:t> </a:t>
            </a:r>
            <a:r>
              <a:rPr lang="es-PE" dirty="0" err="1"/>
              <a:t>classification</a:t>
            </a:r>
            <a:r>
              <a:rPr lang="es-PE" dirty="0"/>
              <a:t> </a:t>
            </a:r>
            <a:r>
              <a:rPr lang="es-PE" dirty="0" err="1"/>
              <a:t>System</a:t>
            </a:r>
            <a:r>
              <a:rPr lang="es-PE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864B9-C259-359A-4093-486C3E43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198" y="2359725"/>
            <a:ext cx="2997200" cy="3613200"/>
          </a:xfrm>
        </p:spPr>
        <p:txBody>
          <a:bodyPr/>
          <a:lstStyle/>
          <a:p>
            <a:pPr marL="152396" indent="0">
              <a:buNone/>
            </a:pPr>
            <a:r>
              <a:rPr lang="es-PE" dirty="0"/>
              <a:t>CLASE I</a:t>
            </a:r>
          </a:p>
          <a:p>
            <a:pPr marL="152396" indent="0">
              <a:buNone/>
            </a:pPr>
            <a:r>
              <a:rPr lang="es-PE" dirty="0"/>
              <a:t>CLASE II</a:t>
            </a:r>
          </a:p>
          <a:p>
            <a:pPr marL="152396" indent="0">
              <a:buNone/>
            </a:pPr>
            <a:r>
              <a:rPr lang="es-PE" dirty="0"/>
              <a:t>CLASE III</a:t>
            </a:r>
          </a:p>
          <a:p>
            <a:pPr marL="152396" indent="0">
              <a:buNone/>
            </a:pPr>
            <a:r>
              <a:rPr lang="es-PE" dirty="0"/>
              <a:t>CLASE 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C3B38-7E15-F792-CDC4-3697CEB52C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18371" y="2359725"/>
            <a:ext cx="4989262" cy="3313576"/>
          </a:xfrm>
        </p:spPr>
        <p:txBody>
          <a:bodyPr/>
          <a:lstStyle/>
          <a:p>
            <a:pPr marL="152396" indent="0">
              <a:buNone/>
            </a:pPr>
            <a:r>
              <a:rPr lang="es-PE" dirty="0"/>
              <a:t>Alta solubilidad y permeabilidad</a:t>
            </a:r>
          </a:p>
          <a:p>
            <a:pPr marL="152396" indent="0">
              <a:buNone/>
            </a:pPr>
            <a:r>
              <a:rPr lang="es-PE" dirty="0"/>
              <a:t>Baja solubilidad y alta permeabilidad</a:t>
            </a:r>
          </a:p>
          <a:p>
            <a:pPr marL="152396" indent="0">
              <a:buNone/>
            </a:pPr>
            <a:r>
              <a:rPr lang="es-PE" dirty="0"/>
              <a:t>Alta solubilidad y baja permeabilidad</a:t>
            </a:r>
          </a:p>
          <a:p>
            <a:pPr marL="152396" indent="0">
              <a:buNone/>
            </a:pPr>
            <a:r>
              <a:rPr lang="es-PE" dirty="0"/>
              <a:t>Baja solubilidad y permeabilidad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32654-8B51-ACAA-116E-0E44DF96458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136780" y="2359725"/>
            <a:ext cx="4393581" cy="3313576"/>
          </a:xfrm>
        </p:spPr>
        <p:txBody>
          <a:bodyPr/>
          <a:lstStyle/>
          <a:p>
            <a:pPr marL="152396" indent="0">
              <a:buNone/>
            </a:pPr>
            <a:r>
              <a:rPr lang="es-PE" dirty="0"/>
              <a:t>Generalmente no afectados</a:t>
            </a:r>
          </a:p>
          <a:p>
            <a:pPr marL="152396" indent="0">
              <a:buNone/>
            </a:pPr>
            <a:r>
              <a:rPr lang="es-PE" dirty="0"/>
              <a:t>Absorción mejorada con comida</a:t>
            </a:r>
          </a:p>
          <a:p>
            <a:pPr marL="152396" indent="0">
              <a:buNone/>
            </a:pPr>
            <a:r>
              <a:rPr lang="es-PE" dirty="0"/>
              <a:t>Absorción reducida con comida</a:t>
            </a:r>
          </a:p>
          <a:p>
            <a:pPr marL="152396" indent="0">
              <a:buNone/>
            </a:pPr>
            <a:r>
              <a:rPr lang="es-PE" dirty="0"/>
              <a:t>Efecto impredecible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9A60-609B-8053-4A6B-D3FFFD6CC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7" name="Google Shape;208;p6">
            <a:extLst>
              <a:ext uri="{FF2B5EF4-FFF2-40B4-BE49-F238E27FC236}">
                <a16:creationId xmlns:a16="http://schemas.microsoft.com/office/drawing/2014/main" id="{9E4D2015-F817-17AF-3C6D-7BA3230494B6}"/>
              </a:ext>
            </a:extLst>
          </p:cNvPr>
          <p:cNvSpPr txBox="1"/>
          <p:nvPr/>
        </p:nvSpPr>
        <p:spPr>
          <a:xfrm>
            <a:off x="814735" y="4950278"/>
            <a:ext cx="9842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1800" dirty="0">
                <a:latin typeface="Calibri"/>
                <a:ea typeface="Calibri"/>
                <a:cs typeface="Calibri"/>
                <a:sym typeface="Calibri"/>
              </a:rPr>
              <a:t>FDA publica listas de fármacos clasificados según el BCS en su sección de </a:t>
            </a:r>
            <a:r>
              <a:rPr lang="es-CO" sz="1800" b="1" u="sng" dirty="0" err="1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r>
              <a:rPr lang="es-CO" sz="1800" b="1" u="sng" dirty="0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CO" sz="1800" b="1" u="sng" dirty="0" err="1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CO" sz="1800" b="1" u="sng" dirty="0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CO" sz="1800" b="1" u="sng" dirty="0" err="1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</a:t>
            </a:r>
            <a:r>
              <a:rPr lang="es-CO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B64A8476-C18D-EEDE-646F-E1E50E95A3B1}"/>
              </a:ext>
            </a:extLst>
          </p:cNvPr>
          <p:cNvSpPr txBox="1"/>
          <p:nvPr/>
        </p:nvSpPr>
        <p:spPr>
          <a:xfrm>
            <a:off x="981689" y="5503440"/>
            <a:ext cx="87398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 Z,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W, Liu D, Li X, Liu S, Wu X, Wang H.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Comprehensive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Jan 16;19:267-280..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3CA93A1C-C9D7-8537-D1D7-1AC31D8EA3E4}"/>
              </a:ext>
            </a:extLst>
          </p:cNvPr>
          <p:cNvSpPr txBox="1"/>
          <p:nvPr/>
        </p:nvSpPr>
        <p:spPr>
          <a:xfrm>
            <a:off x="981689" y="6047233"/>
            <a:ext cx="8262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 de Alimentos y Medicamentos de EE. UU. (FDA). (2019).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Food-effect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bioequivalence</a:t>
            </a:r>
            <a:r>
              <a:rPr lang="es-CO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U.S.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https://www.fda.gov/files/drugs/published/Food-Effect-Bioavailability-and-Fed-Bioequivalence-Studies.pdf</a:t>
            </a:r>
            <a:endParaRPr lang="en-US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7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78059" y="0"/>
            <a:ext cx="12113941" cy="10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CO" sz="3200" dirty="0"/>
              <a:t>Interacciones clínicas importantes entre macrólidos y tetraciclinas</a:t>
            </a:r>
            <a:endParaRPr sz="3200" dirty="0"/>
          </a:p>
        </p:txBody>
      </p:sp>
      <p:graphicFrame>
        <p:nvGraphicFramePr>
          <p:cNvPr id="343" name="Google Shape;343;p14"/>
          <p:cNvGraphicFramePr/>
          <p:nvPr>
            <p:extLst>
              <p:ext uri="{D42A27DB-BD31-4B8C-83A1-F6EECF244321}">
                <p14:modId xmlns:p14="http://schemas.microsoft.com/office/powerpoint/2010/main" val="1340769385"/>
              </p:ext>
            </p:extLst>
          </p:nvPr>
        </p:nvGraphicFramePr>
        <p:xfrm>
          <a:off x="838199" y="957573"/>
          <a:ext cx="10839450" cy="5098440"/>
        </p:xfrm>
        <a:graphic>
          <a:graphicData uri="http://schemas.openxmlformats.org/drawingml/2006/table">
            <a:tbl>
              <a:tblPr>
                <a:noFill/>
                <a:tableStyleId>{8ABBDC86-B9DC-4952-8152-C5BF04FBBD9B}</a:tableStyleId>
              </a:tblPr>
              <a:tblGrid>
                <a:gridCol w="361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Interacción</a:t>
                      </a:r>
                      <a:endParaRPr sz="1800" dirty="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Antibióticos con Aumento de Biodisponibilidad (ABC o C </a:t>
                      </a:r>
                      <a:r>
                        <a:rPr lang="es-CO" sz="1800" b="1" dirty="0" err="1"/>
                        <a:t>max</a:t>
                      </a:r>
                      <a:r>
                        <a:rPr lang="es-CO" sz="1800" b="1" dirty="0"/>
                        <a:t>)</a:t>
                      </a:r>
                      <a:endParaRPr sz="1800" dirty="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Antibióticos con Disminución de Biodisponibilidad (AUC o C </a:t>
                      </a:r>
                      <a:r>
                        <a:rPr lang="es-CO" sz="1800" b="1" dirty="0" err="1"/>
                        <a:t>max</a:t>
                      </a:r>
                      <a:r>
                        <a:rPr lang="es-CO" sz="1800" b="1" dirty="0"/>
                        <a:t>)</a:t>
                      </a:r>
                      <a:endParaRPr sz="1800" dirty="0"/>
                    </a:p>
                  </a:txBody>
                  <a:tcPr marL="72525" marR="72525" marT="36250" marB="362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2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Con alimentos</a:t>
                      </a:r>
                      <a:endParaRPr sz="1800" dirty="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✅ Azitromicina ER, Claritromicina ER, Eritromicina estolato (&gt;45%) </a:t>
                      </a:r>
                      <a:br>
                        <a:rPr lang="es-CO" sz="1800" dirty="0"/>
                      </a:br>
                      <a:r>
                        <a:rPr lang="es-CO" sz="1800" dirty="0"/>
                        <a:t>⚠️ </a:t>
                      </a:r>
                      <a:r>
                        <a:rPr lang="es-CO" sz="1800" dirty="0" err="1"/>
                        <a:t>Diritromicina</a:t>
                      </a:r>
                      <a:r>
                        <a:rPr lang="es-CO" sz="1800" dirty="0"/>
                        <a:t> (35%-45%)</a:t>
                      </a:r>
                      <a:endParaRPr sz="1800" dirty="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❌ Eritromicina propionato, Eritromicina estearato, Azitromicina en cápsulas, Eritromicina base (con grasa), </a:t>
                      </a:r>
                      <a:r>
                        <a:rPr lang="es-CO" sz="1800" dirty="0" err="1"/>
                        <a:t>Demeclociclina</a:t>
                      </a:r>
                      <a:r>
                        <a:rPr lang="es-CO" sz="1800" dirty="0"/>
                        <a:t> (con proteínas), </a:t>
                      </a:r>
                      <a:r>
                        <a:rPr lang="es-CO" sz="1800" dirty="0" err="1"/>
                        <a:t>Omadaciclina</a:t>
                      </a:r>
                      <a:r>
                        <a:rPr lang="es-CO" sz="1800" dirty="0"/>
                        <a:t> (&gt;40%)</a:t>
                      </a:r>
                      <a:endParaRPr sz="1800" dirty="0"/>
                    </a:p>
                  </a:txBody>
                  <a:tcPr marL="72525" marR="72525" marT="36250" marB="36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Con antiácidos y suplementos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✅ Diritromicina (&gt;45%)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❌ Eritromicina estearato (30%-40%), Todas las tetraciclinas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leche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✅ Eritromicina etilsuccinato (&gt;45%), Claritromicina (35%-45%)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❌ </a:t>
                      </a:r>
                      <a:r>
                        <a:rPr lang="es-CO" sz="1800" dirty="0" err="1"/>
                        <a:t>Demeclociclina</a:t>
                      </a:r>
                      <a:r>
                        <a:rPr lang="es-CO" sz="1800" dirty="0"/>
                        <a:t>, Oxitetraciclina, Tetraciclina (&gt;40%) </a:t>
                      </a:r>
                      <a:br>
                        <a:rPr lang="es-CO" sz="1800" dirty="0"/>
                      </a:br>
                      <a:r>
                        <a:rPr lang="es-CO" sz="1800" dirty="0"/>
                        <a:t>⚠️ Doxiciclina, Minociclina (30%-40%)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jugo de toronja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✅ Eritromicina base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-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2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Con jugo de naranja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⚠️ Efectos impredecibles: Claritromicina, Eritromicina estearato</a:t>
                      </a:r>
                      <a:endParaRPr sz="180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/>
                        <a:t>-</a:t>
                      </a:r>
                      <a:endParaRPr sz="1800" dirty="0"/>
                    </a:p>
                  </a:txBody>
                  <a:tcPr marL="72525" marR="72525" marT="36250" marB="362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4" name="Google Shape;344;p14"/>
          <p:cNvSpPr/>
          <p:nvPr/>
        </p:nvSpPr>
        <p:spPr>
          <a:xfrm>
            <a:off x="676274" y="6254223"/>
            <a:ext cx="1112171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ER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Formulación de liberación extendida.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✅ Aumento de biodisponibilidad: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Mayor absorción del antibiótico.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❌ Disminución de biodisponibilidad: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Menor absorción del antibiótico.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⚠️ Impacto moderado o impredecible: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Puede depender de la persona o de las condiciones específicas.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10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FC44-6A34-4BE3-F279-EA5A45E8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79CA-3B82-477A-03B9-50B6F1B1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QUINOLONAS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DBD87-8033-231A-44E2-4E025A2D7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Google Shape;352;p15">
            <a:extLst>
              <a:ext uri="{FF2B5EF4-FFF2-40B4-BE49-F238E27FC236}">
                <a16:creationId xmlns:a16="http://schemas.microsoft.com/office/drawing/2014/main" id="{50B05BD1-6C71-1381-9BE0-97A51834BC9F}"/>
              </a:ext>
            </a:extLst>
          </p:cNvPr>
          <p:cNvGrpSpPr/>
          <p:nvPr/>
        </p:nvGrpSpPr>
        <p:grpSpPr>
          <a:xfrm>
            <a:off x="1334429" y="2200023"/>
            <a:ext cx="9523142" cy="3290219"/>
            <a:chOff x="1729984" y="493"/>
            <a:chExt cx="6580438" cy="3290219"/>
          </a:xfrm>
        </p:grpSpPr>
        <p:sp>
          <p:nvSpPr>
            <p:cNvPr id="8" name="Google Shape;353;p15">
              <a:extLst>
                <a:ext uri="{FF2B5EF4-FFF2-40B4-BE49-F238E27FC236}">
                  <a16:creationId xmlns:a16="http://schemas.microsoft.com/office/drawing/2014/main" id="{2FB171F4-4CBC-8A74-178E-629C5EA6E6C7}"/>
                </a:ext>
              </a:extLst>
            </p:cNvPr>
            <p:cNvSpPr/>
            <p:nvPr/>
          </p:nvSpPr>
          <p:spPr>
            <a:xfrm>
              <a:off x="1729984" y="493"/>
              <a:ext cx="1880125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354;p15">
              <a:extLst>
                <a:ext uri="{FF2B5EF4-FFF2-40B4-BE49-F238E27FC236}">
                  <a16:creationId xmlns:a16="http://schemas.microsoft.com/office/drawing/2014/main" id="{4A6EF356-56DF-1930-5E2C-83E89C0AB48A}"/>
                </a:ext>
              </a:extLst>
            </p:cNvPr>
            <p:cNvSpPr txBox="1"/>
            <p:nvPr/>
          </p:nvSpPr>
          <p:spPr>
            <a:xfrm>
              <a:off x="1757517" y="28026"/>
              <a:ext cx="1825059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BCS II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(Baja solubilidad, Alta permeabilidad):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55;p15">
              <a:extLst>
                <a:ext uri="{FF2B5EF4-FFF2-40B4-BE49-F238E27FC236}">
                  <a16:creationId xmlns:a16="http://schemas.microsoft.com/office/drawing/2014/main" id="{68AEAB24-F4F9-5367-FF99-2A5643395C04}"/>
                </a:ext>
              </a:extLst>
            </p:cNvPr>
            <p:cNvSpPr/>
            <p:nvPr/>
          </p:nvSpPr>
          <p:spPr>
            <a:xfrm>
              <a:off x="1917997" y="940556"/>
              <a:ext cx="188012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2" name="Google Shape;356;p15">
              <a:extLst>
                <a:ext uri="{FF2B5EF4-FFF2-40B4-BE49-F238E27FC236}">
                  <a16:creationId xmlns:a16="http://schemas.microsoft.com/office/drawing/2014/main" id="{E8193CF6-776A-8CE6-C7B6-B9B16F7BAEA8}"/>
                </a:ext>
              </a:extLst>
            </p:cNvPr>
            <p:cNvSpPr/>
            <p:nvPr/>
          </p:nvSpPr>
          <p:spPr>
            <a:xfrm>
              <a:off x="2106009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357;p15">
              <a:extLst>
                <a:ext uri="{FF2B5EF4-FFF2-40B4-BE49-F238E27FC236}">
                  <a16:creationId xmlns:a16="http://schemas.microsoft.com/office/drawing/2014/main" id="{BBC134CD-5FEF-F491-B840-5401736582C6}"/>
                </a:ext>
              </a:extLst>
            </p:cNvPr>
            <p:cNvSpPr txBox="1"/>
            <p:nvPr/>
          </p:nvSpPr>
          <p:spPr>
            <a:xfrm>
              <a:off x="2133542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mejora la absorción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58;p15">
              <a:extLst>
                <a:ext uri="{FF2B5EF4-FFF2-40B4-BE49-F238E27FC236}">
                  <a16:creationId xmlns:a16="http://schemas.microsoft.com/office/drawing/2014/main" id="{C6238FC1-61BA-C440-1FEA-58D31D322D98}"/>
                </a:ext>
              </a:extLst>
            </p:cNvPr>
            <p:cNvSpPr/>
            <p:nvPr/>
          </p:nvSpPr>
          <p:spPr>
            <a:xfrm>
              <a:off x="1917997" y="940556"/>
              <a:ext cx="188012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" name="Google Shape;359;p15">
              <a:extLst>
                <a:ext uri="{FF2B5EF4-FFF2-40B4-BE49-F238E27FC236}">
                  <a16:creationId xmlns:a16="http://schemas.microsoft.com/office/drawing/2014/main" id="{D0DA7C36-5293-7BC4-1D5E-51C2216273C2}"/>
                </a:ext>
              </a:extLst>
            </p:cNvPr>
            <p:cNvSpPr/>
            <p:nvPr/>
          </p:nvSpPr>
          <p:spPr>
            <a:xfrm>
              <a:off x="2106009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60;p15">
              <a:extLst>
                <a:ext uri="{FF2B5EF4-FFF2-40B4-BE49-F238E27FC236}">
                  <a16:creationId xmlns:a16="http://schemas.microsoft.com/office/drawing/2014/main" id="{CD324B0D-412A-A4B0-3CF2-A2EE631778E5}"/>
                </a:ext>
              </a:extLst>
            </p:cNvPr>
            <p:cNvSpPr txBox="1"/>
            <p:nvPr/>
          </p:nvSpPr>
          <p:spPr>
            <a:xfrm>
              <a:off x="2161075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Nalidíxico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oxolínico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kumimoji="0" lang="es-CO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tosufloxacino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1;p15">
              <a:extLst>
                <a:ext uri="{FF2B5EF4-FFF2-40B4-BE49-F238E27FC236}">
                  <a16:creationId xmlns:a16="http://schemas.microsoft.com/office/drawing/2014/main" id="{32A0A72D-5E7D-8376-6901-0C07A18E35E2}"/>
                </a:ext>
              </a:extLst>
            </p:cNvPr>
            <p:cNvSpPr/>
            <p:nvPr/>
          </p:nvSpPr>
          <p:spPr>
            <a:xfrm>
              <a:off x="4080141" y="493"/>
              <a:ext cx="1880125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62;p15">
              <a:extLst>
                <a:ext uri="{FF2B5EF4-FFF2-40B4-BE49-F238E27FC236}">
                  <a16:creationId xmlns:a16="http://schemas.microsoft.com/office/drawing/2014/main" id="{9A65EFBD-80BD-5465-83EA-1EECCC6F348B}"/>
                </a:ext>
              </a:extLst>
            </p:cNvPr>
            <p:cNvSpPr txBox="1"/>
            <p:nvPr/>
          </p:nvSpPr>
          <p:spPr>
            <a:xfrm>
              <a:off x="4107674" y="28026"/>
              <a:ext cx="1825059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BCS III</a:t>
              </a: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(Alta solubilidad, Baja permeabilidad):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63;p15">
              <a:extLst>
                <a:ext uri="{FF2B5EF4-FFF2-40B4-BE49-F238E27FC236}">
                  <a16:creationId xmlns:a16="http://schemas.microsoft.com/office/drawing/2014/main" id="{F5CF7F4C-4D5E-9FC2-C96A-555C0C216506}"/>
                </a:ext>
              </a:extLst>
            </p:cNvPr>
            <p:cNvSpPr/>
            <p:nvPr/>
          </p:nvSpPr>
          <p:spPr>
            <a:xfrm>
              <a:off x="4268153" y="940556"/>
              <a:ext cx="188012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" name="Google Shape;364;p15">
              <a:extLst>
                <a:ext uri="{FF2B5EF4-FFF2-40B4-BE49-F238E27FC236}">
                  <a16:creationId xmlns:a16="http://schemas.microsoft.com/office/drawing/2014/main" id="{0E82F127-7354-27CC-C0B4-A6ED5F9BCA23}"/>
                </a:ext>
              </a:extLst>
            </p:cNvPr>
            <p:cNvSpPr/>
            <p:nvPr/>
          </p:nvSpPr>
          <p:spPr>
            <a:xfrm>
              <a:off x="4456166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65;p15">
              <a:extLst>
                <a:ext uri="{FF2B5EF4-FFF2-40B4-BE49-F238E27FC236}">
                  <a16:creationId xmlns:a16="http://schemas.microsoft.com/office/drawing/2014/main" id="{88B7785D-144E-A8B5-1D05-FB5C51A419ED}"/>
                </a:ext>
              </a:extLst>
            </p:cNvPr>
            <p:cNvSpPr txBox="1"/>
            <p:nvPr/>
          </p:nvSpPr>
          <p:spPr>
            <a:xfrm>
              <a:off x="4483699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puede reducir la absorción.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6;p15">
              <a:extLst>
                <a:ext uri="{FF2B5EF4-FFF2-40B4-BE49-F238E27FC236}">
                  <a16:creationId xmlns:a16="http://schemas.microsoft.com/office/drawing/2014/main" id="{7F7F8C72-883A-52E2-DCF1-724F21C7487E}"/>
                </a:ext>
              </a:extLst>
            </p:cNvPr>
            <p:cNvSpPr/>
            <p:nvPr/>
          </p:nvSpPr>
          <p:spPr>
            <a:xfrm>
              <a:off x="4268153" y="940556"/>
              <a:ext cx="188012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" name="Google Shape;367;p15">
              <a:extLst>
                <a:ext uri="{FF2B5EF4-FFF2-40B4-BE49-F238E27FC236}">
                  <a16:creationId xmlns:a16="http://schemas.microsoft.com/office/drawing/2014/main" id="{E163B00E-62B7-BAC4-BE08-7DD483E1A0E9}"/>
                </a:ext>
              </a:extLst>
            </p:cNvPr>
            <p:cNvSpPr/>
            <p:nvPr/>
          </p:nvSpPr>
          <p:spPr>
            <a:xfrm>
              <a:off x="4456166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68;p15">
              <a:extLst>
                <a:ext uri="{FF2B5EF4-FFF2-40B4-BE49-F238E27FC236}">
                  <a16:creationId xmlns:a16="http://schemas.microsoft.com/office/drawing/2014/main" id="{FE4DC557-C1EC-142F-94D1-086B3D4596FE}"/>
                </a:ext>
              </a:extLst>
            </p:cNvPr>
            <p:cNvSpPr txBox="1"/>
            <p:nvPr/>
          </p:nvSpPr>
          <p:spPr>
            <a:xfrm>
              <a:off x="4511232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Levofloxacino, lomefloxacino.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69;p15">
              <a:extLst>
                <a:ext uri="{FF2B5EF4-FFF2-40B4-BE49-F238E27FC236}">
                  <a16:creationId xmlns:a16="http://schemas.microsoft.com/office/drawing/2014/main" id="{06191EAA-9693-EFEB-E5DA-D61D4FBE9EFC}"/>
                </a:ext>
              </a:extLst>
            </p:cNvPr>
            <p:cNvSpPr/>
            <p:nvPr/>
          </p:nvSpPr>
          <p:spPr>
            <a:xfrm>
              <a:off x="6430297" y="493"/>
              <a:ext cx="1880125" cy="94006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70;p15">
              <a:extLst>
                <a:ext uri="{FF2B5EF4-FFF2-40B4-BE49-F238E27FC236}">
                  <a16:creationId xmlns:a16="http://schemas.microsoft.com/office/drawing/2014/main" id="{67B868EE-8A2A-29C5-1098-D9AFBFD4C859}"/>
                </a:ext>
              </a:extLst>
            </p:cNvPr>
            <p:cNvSpPr txBox="1"/>
            <p:nvPr/>
          </p:nvSpPr>
          <p:spPr>
            <a:xfrm>
              <a:off x="6457830" y="28026"/>
              <a:ext cx="1825059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s-CO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BCS IV</a:t>
              </a: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(Baja solubilidad, Baja permeabilidad):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71;p15">
              <a:extLst>
                <a:ext uri="{FF2B5EF4-FFF2-40B4-BE49-F238E27FC236}">
                  <a16:creationId xmlns:a16="http://schemas.microsoft.com/office/drawing/2014/main" id="{7DDEA28C-C5E0-6CE7-7E43-418510FB011B}"/>
                </a:ext>
              </a:extLst>
            </p:cNvPr>
            <p:cNvSpPr/>
            <p:nvPr/>
          </p:nvSpPr>
          <p:spPr>
            <a:xfrm>
              <a:off x="6618310" y="940556"/>
              <a:ext cx="188012" cy="705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8" name="Google Shape;372;p15">
              <a:extLst>
                <a:ext uri="{FF2B5EF4-FFF2-40B4-BE49-F238E27FC236}">
                  <a16:creationId xmlns:a16="http://schemas.microsoft.com/office/drawing/2014/main" id="{7B52D54F-B1D4-3CB2-18BB-BEBFD4574B56}"/>
                </a:ext>
              </a:extLst>
            </p:cNvPr>
            <p:cNvSpPr/>
            <p:nvPr/>
          </p:nvSpPr>
          <p:spPr>
            <a:xfrm>
              <a:off x="6806322" y="1175572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73;p15">
              <a:extLst>
                <a:ext uri="{FF2B5EF4-FFF2-40B4-BE49-F238E27FC236}">
                  <a16:creationId xmlns:a16="http://schemas.microsoft.com/office/drawing/2014/main" id="{9A44A26E-3F2C-7604-410D-4BD4A845761F}"/>
                </a:ext>
              </a:extLst>
            </p:cNvPr>
            <p:cNvSpPr txBox="1"/>
            <p:nvPr/>
          </p:nvSpPr>
          <p:spPr>
            <a:xfrm>
              <a:off x="6833855" y="1203105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La comida disminuye la absorción significativamente.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74;p15">
              <a:extLst>
                <a:ext uri="{FF2B5EF4-FFF2-40B4-BE49-F238E27FC236}">
                  <a16:creationId xmlns:a16="http://schemas.microsoft.com/office/drawing/2014/main" id="{236E90C6-FFCE-0110-77FB-8108D5AA58B5}"/>
                </a:ext>
              </a:extLst>
            </p:cNvPr>
            <p:cNvSpPr/>
            <p:nvPr/>
          </p:nvSpPr>
          <p:spPr>
            <a:xfrm>
              <a:off x="6618310" y="940556"/>
              <a:ext cx="188012" cy="1880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" name="Google Shape;375;p15">
              <a:extLst>
                <a:ext uri="{FF2B5EF4-FFF2-40B4-BE49-F238E27FC236}">
                  <a16:creationId xmlns:a16="http://schemas.microsoft.com/office/drawing/2014/main" id="{B1A40E61-B8F4-75BB-A063-58B5DF69076F}"/>
                </a:ext>
              </a:extLst>
            </p:cNvPr>
            <p:cNvSpPr/>
            <p:nvPr/>
          </p:nvSpPr>
          <p:spPr>
            <a:xfrm>
              <a:off x="6806322" y="2350650"/>
              <a:ext cx="1504100" cy="940062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76;p15">
              <a:extLst>
                <a:ext uri="{FF2B5EF4-FFF2-40B4-BE49-F238E27FC236}">
                  <a16:creationId xmlns:a16="http://schemas.microsoft.com/office/drawing/2014/main" id="{BBD3F640-057E-AA38-435F-EE4B7DCCFF09}"/>
                </a:ext>
              </a:extLst>
            </p:cNvPr>
            <p:cNvSpPr txBox="1"/>
            <p:nvPr/>
          </p:nvSpPr>
          <p:spPr>
            <a:xfrm>
              <a:off x="6833855" y="2378183"/>
              <a:ext cx="1449034" cy="884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Calibri"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Ciprofloxacino, norfloxacino, delafloxacino.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77;p15">
            <a:extLst>
              <a:ext uri="{FF2B5EF4-FFF2-40B4-BE49-F238E27FC236}">
                <a16:creationId xmlns:a16="http://schemas.microsoft.com/office/drawing/2014/main" id="{B46CB9B3-D8D0-2B8A-C675-2AAE34AD6DCD}"/>
              </a:ext>
            </a:extLst>
          </p:cNvPr>
          <p:cNvSpPr txBox="1"/>
          <p:nvPr/>
        </p:nvSpPr>
        <p:spPr>
          <a:xfrm>
            <a:off x="386347" y="5920410"/>
            <a:ext cx="95146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BCS (</a:t>
            </a:r>
            <a:r>
              <a:rPr lang="es-CO" dirty="0" err="1">
                <a:latin typeface="Calibri"/>
                <a:ea typeface="Calibri"/>
                <a:cs typeface="Calibri"/>
                <a:sym typeface="Calibri"/>
              </a:rPr>
              <a:t>Biopharmaceutics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dirty="0" err="1"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dirty="0" err="1"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) es el Sistema de Clasificación Biofarmacéutica, que categoriza los fármacos según su solubilidad en agua y permeabilidad intestinal.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11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"/>
          <p:cNvSpPr txBox="1">
            <a:spLocks noGrp="1"/>
          </p:cNvSpPr>
          <p:nvPr>
            <p:ph type="title"/>
          </p:nvPr>
        </p:nvSpPr>
        <p:spPr>
          <a:xfrm>
            <a:off x="732692" y="229659"/>
            <a:ext cx="10515600" cy="74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CO" sz="3200" dirty="0"/>
              <a:t>INTERACCIÓN ALIMENTOS Y QUINOLONAS</a:t>
            </a:r>
            <a:endParaRPr sz="3200" dirty="0"/>
          </a:p>
        </p:txBody>
      </p:sp>
      <p:graphicFrame>
        <p:nvGraphicFramePr>
          <p:cNvPr id="384" name="Google Shape;384;p16"/>
          <p:cNvGraphicFramePr/>
          <p:nvPr>
            <p:extLst>
              <p:ext uri="{D42A27DB-BD31-4B8C-83A1-F6EECF244321}">
                <p14:modId xmlns:p14="http://schemas.microsoft.com/office/powerpoint/2010/main" val="732343666"/>
              </p:ext>
            </p:extLst>
          </p:nvPr>
        </p:nvGraphicFramePr>
        <p:xfrm>
          <a:off x="732692" y="1048731"/>
          <a:ext cx="10515600" cy="4760537"/>
        </p:xfrm>
        <a:graphic>
          <a:graphicData uri="http://schemas.openxmlformats.org/drawingml/2006/table">
            <a:tbl>
              <a:tblPr>
                <a:noFill/>
                <a:tableStyleId>{DDC8583F-AB57-4D7C-A56A-0964FDFB1D43}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Quinolonas Afectadas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en la Absorción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Comida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Nalidíxico, oxolínico, tosufloxacino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⬆️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Aumenta (&gt;45%)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Delafloxacino (cápsulas), norfloxacino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Disminuye (&gt;40%)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Nemonoxacino, rufloxacino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Disminuye (30-40%)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Ciprofloxacino, gemifloxacino, levofloxacino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Disminuye (~20%)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Bebidas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Ciprofloxacino, norfloxacino, levofloxacino, pazufloxacino, prulifloxacino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Leche reduce absorción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Ciprofloxacino, levofloxacino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Jugo de naranja (con calcio) reduce absorción</a:t>
                      </a:r>
                      <a:endParaRPr sz="1800"/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Antiácidos y Suplementos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Todas las quinolonas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⬇️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Disminuyen biodisponibilidad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Aluminio, magnesio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🔴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Mayor reducción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Hierro, zinc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🟠</a:t>
                      </a:r>
                      <a:r>
                        <a:rPr lang="es-CO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Reducción moderada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Calcio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🟢</a:t>
                      </a:r>
                      <a:r>
                        <a:rPr lang="es-CO" sz="18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Menor impacto</a:t>
                      </a:r>
                      <a:endParaRPr sz="18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DCFE69-FA69-9A1B-6ABC-5034B48984AA}"/>
              </a:ext>
            </a:extLst>
          </p:cNvPr>
          <p:cNvSpPr txBox="1"/>
          <p:nvPr/>
        </p:nvSpPr>
        <p:spPr>
          <a:xfrm>
            <a:off x="1003610" y="6166676"/>
            <a:ext cx="1043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Wiesner A,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Zagrodzki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P,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Gawalska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A,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Paśko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P.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Apart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Revealing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Dietary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Bioavailability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Quinolones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Meta-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analyses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Clin </a:t>
            </a:r>
            <a:r>
              <a:rPr kumimoji="0" lang="es-CO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Pharmacokinet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2024 Jun;63(6):773-818..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7EA2557-2AF6-83F3-A722-B7AB1BB0F9C3}"/>
              </a:ext>
            </a:extLst>
          </p:cNvPr>
          <p:cNvSpPr/>
          <p:nvPr/>
        </p:nvSpPr>
        <p:spPr>
          <a:xfrm rot="19941196">
            <a:off x="3207358" y="1464822"/>
            <a:ext cx="704194" cy="4575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9856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2487</Words>
  <Application>Microsoft Office PowerPoint</Application>
  <PresentationFormat>Panorámica</PresentationFormat>
  <Paragraphs>314</Paragraphs>
  <Slides>27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Perpetua Titling MT</vt:lpstr>
      <vt:lpstr>Roboto Condensed Light</vt:lpstr>
      <vt:lpstr>Calisto MT</vt:lpstr>
      <vt:lpstr>Quattrocento Sans</vt:lpstr>
      <vt:lpstr>Calibri</vt:lpstr>
      <vt:lpstr>Bahnschrift Light</vt:lpstr>
      <vt:lpstr>Roboto Condensed</vt:lpstr>
      <vt:lpstr>Arvo</vt:lpstr>
      <vt:lpstr>Calibri Light</vt:lpstr>
      <vt:lpstr>Arial</vt:lpstr>
      <vt:lpstr>Tema de Office</vt:lpstr>
      <vt:lpstr>Salerio template</vt:lpstr>
      <vt:lpstr>1_Salerio template</vt:lpstr>
      <vt:lpstr>1_Tema de Office</vt:lpstr>
      <vt:lpstr>INTERACCIONES FÁRMACO ALIMENTOS  Carlos W. Contreras Camarena Médico Internista – HNDM. Profesor principal – UNMSM. Lima - Perú</vt:lpstr>
      <vt:lpstr>FACTORES QUE AFECTAN LA FARMACOCINÉTICA Y FARMACODINAMIA</vt:lpstr>
      <vt:lpstr>FACTORES FARMACOCINÉTICOS CLAVES A CONSIDERAR</vt:lpstr>
      <vt:lpstr>ATORVASTATINA</vt:lpstr>
      <vt:lpstr>ANTIBIÓTICOS</vt:lpstr>
      <vt:lpstr>Impacto en la absorción de fármacos según BCS  (Biopharmaceutics classification System) </vt:lpstr>
      <vt:lpstr>Interacciones clínicas importantes entre macrólidos y tetraciclinas</vt:lpstr>
      <vt:lpstr>QUINOLONAS</vt:lpstr>
      <vt:lpstr>INTERACCIÓN ALIMENTOS Y QUINOLONAS</vt:lpstr>
      <vt:lpstr>Β-LACTÁMICOS</vt:lpstr>
      <vt:lpstr>Interacciones clínicas importantes entre β-lactámicos</vt:lpstr>
      <vt:lpstr>Presentación de PowerPoint</vt:lpstr>
      <vt:lpstr>ARÁNDANO Y WARFARINA </vt:lpstr>
      <vt:lpstr>Presentación de PowerPoint</vt:lpstr>
      <vt:lpstr>Presentación de PowerPoint</vt:lpstr>
      <vt:lpstr>LEVODOPA Y PARKINSON </vt:lpstr>
      <vt:lpstr>FUROSEMIDA</vt:lpstr>
      <vt:lpstr>DIGOXINA</vt:lpstr>
      <vt:lpstr>METFORMINA</vt:lpstr>
      <vt:lpstr>OMEPRAZOL</vt:lpstr>
      <vt:lpstr>METOPROLOL</vt:lpstr>
      <vt:lpstr>CANAABIDIOL</vt:lpstr>
      <vt:lpstr>METOPROLOL</vt:lpstr>
      <vt:lpstr>RIVAROXABAN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ODDS EPIDEMIOLOGY</dc:creator>
  <cp:lastModifiedBy>David Urquizo</cp:lastModifiedBy>
  <cp:revision>10</cp:revision>
  <dcterms:created xsi:type="dcterms:W3CDTF">2025-03-05T15:34:25Z</dcterms:created>
  <dcterms:modified xsi:type="dcterms:W3CDTF">2025-03-27T00:00:31Z</dcterms:modified>
</cp:coreProperties>
</file>